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7" r:id="rId2"/>
    <p:sldId id="259" r:id="rId3"/>
    <p:sldId id="258" r:id="rId4"/>
    <p:sldId id="263" r:id="rId5"/>
    <p:sldId id="262" r:id="rId6"/>
    <p:sldId id="285" r:id="rId7"/>
    <p:sldId id="265" r:id="rId8"/>
    <p:sldId id="264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31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10" r:id="rId27"/>
    <p:sldId id="311" r:id="rId28"/>
    <p:sldId id="268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302" r:id="rId37"/>
    <p:sldId id="283" r:id="rId38"/>
    <p:sldId id="284" r:id="rId39"/>
    <p:sldId id="303" r:id="rId40"/>
    <p:sldId id="308" r:id="rId41"/>
    <p:sldId id="304" r:id="rId42"/>
    <p:sldId id="309" r:id="rId43"/>
    <p:sldId id="282" r:id="rId44"/>
    <p:sldId id="266" r:id="rId45"/>
    <p:sldId id="305" r:id="rId4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4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12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2.jpeg"/><Relationship Id="rId5" Type="http://schemas.openxmlformats.org/officeDocument/2006/relationships/image" Target="../media/image17.png"/><Relationship Id="rId10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30.pn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6.png"/><Relationship Id="rId5" Type="http://schemas.openxmlformats.org/officeDocument/2006/relationships/image" Target="../media/image17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5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1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1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20.png"/><Relationship Id="rId4" Type="http://schemas.openxmlformats.org/officeDocument/2006/relationships/image" Target="../media/image59.png"/><Relationship Id="rId9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9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3.png"/><Relationship Id="rId4" Type="http://schemas.openxmlformats.org/officeDocument/2006/relationships/image" Target="../media/image20.png"/><Relationship Id="rId9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0.png"/><Relationship Id="rId7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62.png"/><Relationship Id="rId5" Type="http://schemas.openxmlformats.org/officeDocument/2006/relationships/image" Target="../media/image20.png"/><Relationship Id="rId10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3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0.png"/><Relationship Id="rId7" Type="http://schemas.openxmlformats.org/officeDocument/2006/relationships/image" Target="../media/image76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8.jpeg"/><Relationship Id="rId4" Type="http://schemas.openxmlformats.org/officeDocument/2006/relationships/image" Target="../media/image72.png"/><Relationship Id="rId9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9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88.png"/><Relationship Id="rId5" Type="http://schemas.openxmlformats.org/officeDocument/2006/relationships/image" Target="../media/image53.png"/><Relationship Id="rId10" Type="http://schemas.openxmlformats.org/officeDocument/2006/relationships/image" Target="../media/image89.png"/><Relationship Id="rId4" Type="http://schemas.openxmlformats.org/officeDocument/2006/relationships/image" Target="../media/image20.png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9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88.png"/><Relationship Id="rId5" Type="http://schemas.openxmlformats.org/officeDocument/2006/relationships/image" Target="../media/image53.png"/><Relationship Id="rId10" Type="http://schemas.openxmlformats.org/officeDocument/2006/relationships/image" Target="../media/image89.png"/><Relationship Id="rId4" Type="http://schemas.openxmlformats.org/officeDocument/2006/relationships/image" Target="../media/image20.png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23.png"/><Relationship Id="rId4" Type="http://schemas.openxmlformats.org/officeDocument/2006/relationships/image" Target="../media/image91.png"/><Relationship Id="rId9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23.png"/><Relationship Id="rId4" Type="http://schemas.openxmlformats.org/officeDocument/2006/relationships/image" Target="../media/image91.png"/><Relationship Id="rId9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1.png"/><Relationship Id="rId7" Type="http://schemas.openxmlformats.org/officeDocument/2006/relationships/image" Target="../media/image9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02.png"/><Relationship Id="rId5" Type="http://schemas.openxmlformats.org/officeDocument/2006/relationships/image" Target="../media/image16.png"/><Relationship Id="rId10" Type="http://schemas.openxmlformats.org/officeDocument/2006/relationships/image" Target="../media/image101.png"/><Relationship Id="rId4" Type="http://schemas.openxmlformats.org/officeDocument/2006/relationships/image" Target="../media/image3.png"/><Relationship Id="rId9" Type="http://schemas.openxmlformats.org/officeDocument/2006/relationships/image" Target="../media/image10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22.png"/><Relationship Id="rId9" Type="http://schemas.openxmlformats.org/officeDocument/2006/relationships/image" Target="../media/image10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06.pn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105.png"/><Relationship Id="rId5" Type="http://schemas.openxmlformats.org/officeDocument/2006/relationships/image" Target="../media/image20.png"/><Relationship Id="rId10" Type="http://schemas.openxmlformats.org/officeDocument/2006/relationships/image" Target="../media/image104.png"/><Relationship Id="rId4" Type="http://schemas.openxmlformats.org/officeDocument/2006/relationships/image" Target="../media/image59.png"/><Relationship Id="rId9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4.png"/><Relationship Id="rId3" Type="http://schemas.openxmlformats.org/officeDocument/2006/relationships/image" Target="../media/image127.png"/><Relationship Id="rId7" Type="http://schemas.openxmlformats.org/officeDocument/2006/relationships/image" Target="../media/image120.png"/><Relationship Id="rId12" Type="http://schemas.openxmlformats.org/officeDocument/2006/relationships/image" Target="../media/image13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32.png"/><Relationship Id="rId5" Type="http://schemas.openxmlformats.org/officeDocument/2006/relationships/image" Target="../media/image129.png"/><Relationship Id="rId10" Type="http://schemas.openxmlformats.org/officeDocument/2006/relationships/image" Target="../media/image131.png"/><Relationship Id="rId4" Type="http://schemas.openxmlformats.org/officeDocument/2006/relationships/image" Target="../media/image128.png"/><Relationship Id="rId9" Type="http://schemas.openxmlformats.org/officeDocument/2006/relationships/image" Target="../media/image11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Обеспечение безопасного движения поездов при ПАБ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408" y="3601376"/>
            <a:ext cx="9109809" cy="12630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после открытия выходного светофора поезд не будет отправлен, ДСП станции обязан закрыть выходной светофор, сделать об этом запись в журнале движения поездов и сообщить о </a:t>
            </a:r>
            <a:r>
              <a:rPr lang="ru-RU" sz="2000" b="1" u="sng" dirty="0">
                <a:solidFill>
                  <a:srgbClr val="002060"/>
                </a:solidFill>
              </a:rPr>
              <a:t>задержке</a:t>
            </a:r>
            <a:r>
              <a:rPr lang="ru-RU" sz="2000" b="1" dirty="0">
                <a:solidFill>
                  <a:srgbClr val="002060"/>
                </a:solidFill>
              </a:rPr>
              <a:t> поезда </a:t>
            </a:r>
            <a:r>
              <a:rPr lang="ru-RU" sz="2000" dirty="0"/>
              <a:t>на соседний раздельный пункт и ДНЦ.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п.6)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2279727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72401" y="1656130"/>
            <a:ext cx="242918" cy="26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5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89997" y="2497128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412166" y="651137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430493" y="83946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8585419" y="85306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7774" y="1103488"/>
            <a:ext cx="1007423" cy="353306"/>
          </a:xfrm>
          <a:prstGeom prst="rect">
            <a:avLst/>
          </a:prstGeom>
        </p:spPr>
      </p:pic>
      <p:sp>
        <p:nvSpPr>
          <p:cNvPr id="3" name="Блок-схема: процесс 2"/>
          <p:cNvSpPr/>
          <p:nvPr/>
        </p:nvSpPr>
        <p:spPr>
          <a:xfrm>
            <a:off x="3775144" y="1513193"/>
            <a:ext cx="500627" cy="415752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3840914" y="1626340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4076772" y="1632789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6209347" y="2051556"/>
            <a:ext cx="504056" cy="369332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6465610" y="2121663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6225409" y="2121663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8051027" y="1138068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8276799" y="112859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8453315" y="1648823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8688446" y="1640961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8453315" y="2123025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8691380" y="2118873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57813" y="1829665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956821" y="1583584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956821" y="2064620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Ч3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351597" y="1359175"/>
            <a:ext cx="897147" cy="352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3051194" y="1417355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2815595" y="1419704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2586556" y="1426515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2359007" y="1421986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61077" y="1583584"/>
            <a:ext cx="440835" cy="33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1543830" y="1627104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5650" y="1625451"/>
            <a:ext cx="256054" cy="2560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Прямоугольник 45"/>
          <p:cNvSpPr/>
          <p:nvPr/>
        </p:nvSpPr>
        <p:spPr>
          <a:xfrm>
            <a:off x="1511189" y="2057930"/>
            <a:ext cx="534706" cy="346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1534163" y="211361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066" y="2103804"/>
            <a:ext cx="256054" cy="256054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1534163" y="2529243"/>
            <a:ext cx="509769" cy="422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1532541" y="2570787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2203" y="2568798"/>
            <a:ext cx="256054" cy="256054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7109694" y="2128788"/>
            <a:ext cx="984911" cy="386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7113487" y="223069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354585" y="2229727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7583988" y="2236222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7810927" y="224171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69537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7612" y="2912305"/>
            <a:ext cx="9109809" cy="12630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Отправление</a:t>
            </a:r>
            <a:r>
              <a:rPr lang="ru-RU" sz="2000" dirty="0" smtClean="0"/>
              <a:t> </a:t>
            </a:r>
            <a:r>
              <a:rPr lang="ru-RU" sz="2000" dirty="0"/>
              <a:t>задержанного или другого поезда того же </a:t>
            </a:r>
            <a:r>
              <a:rPr lang="ru-RU" sz="2000" dirty="0" smtClean="0"/>
              <a:t>направления </a:t>
            </a:r>
            <a:r>
              <a:rPr lang="ru-RU" sz="2000" dirty="0"/>
              <a:t>производится при закрытом выходном светофоре по разрешению на бланке </a:t>
            </a:r>
            <a:r>
              <a:rPr lang="ru-RU" sz="2000" b="1" dirty="0">
                <a:solidFill>
                  <a:srgbClr val="C00000"/>
                </a:solidFill>
              </a:rPr>
              <a:t>ДУ-52 с заполнением пункта I.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п.6)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2279727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80097" y="1648823"/>
            <a:ext cx="235221" cy="268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1" y="2498986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412166" y="651137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sp>
        <p:nvSpPr>
          <p:cNvPr id="68" name="Блок-схема: узел 67"/>
          <p:cNvSpPr/>
          <p:nvPr/>
        </p:nvSpPr>
        <p:spPr>
          <a:xfrm>
            <a:off x="8434174" y="2099981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8676429" y="163369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8676429" y="211328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939" y="3877116"/>
            <a:ext cx="2767824" cy="2989081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3079780" y="3428718"/>
            <a:ext cx="5970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Соседний раздельный пункт о времени фактического отправления поезда уведомляется по телефону. </a:t>
            </a:r>
            <a:endParaRPr lang="ru-RU" sz="2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2351597" y="4175312"/>
            <a:ext cx="4202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774" y="1103488"/>
            <a:ext cx="1007423" cy="35330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sp>
        <p:nvSpPr>
          <p:cNvPr id="72" name="Прямоугольник 71"/>
          <p:cNvSpPr/>
          <p:nvPr/>
        </p:nvSpPr>
        <p:spPr>
          <a:xfrm>
            <a:off x="430493" y="83946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8585419" y="85306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sp>
        <p:nvSpPr>
          <p:cNvPr id="46" name="Блок-схема: процесс 45"/>
          <p:cNvSpPr/>
          <p:nvPr/>
        </p:nvSpPr>
        <p:spPr>
          <a:xfrm>
            <a:off x="3786992" y="1589009"/>
            <a:ext cx="525770" cy="36486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3833126" y="1616352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4074255" y="1624444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55296" y="1829665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Блок-схема: процесс 47"/>
          <p:cNvSpPr/>
          <p:nvPr/>
        </p:nvSpPr>
        <p:spPr>
          <a:xfrm>
            <a:off x="6242990" y="2061329"/>
            <a:ext cx="489250" cy="40751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6447537" y="2110516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6196656" y="211390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85" name="Блок-схема: узел 84"/>
          <p:cNvSpPr/>
          <p:nvPr/>
        </p:nvSpPr>
        <p:spPr>
          <a:xfrm>
            <a:off x="8422996" y="163884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8022813" y="112305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8271286" y="111870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956821" y="1571612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9005088" y="2089187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Ч3</a:t>
            </a:r>
            <a:endParaRPr lang="ru-RU" b="1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2339752" y="1406126"/>
            <a:ext cx="914203" cy="337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3041773" y="1447881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2825555" y="144228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2598239" y="1449888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2372862" y="144988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116073" y="2156815"/>
            <a:ext cx="984319" cy="396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7121282" y="2224375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7371597" y="2224375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616965" y="221795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7850132" y="2230972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552200" y="1574597"/>
            <a:ext cx="456300" cy="370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1555406" y="1646813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1784817" y="1660007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506851" y="2059188"/>
            <a:ext cx="546324" cy="332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506851" y="2516795"/>
            <a:ext cx="543351" cy="351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1520822" y="211390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1745675" y="2130113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1518445" y="2586503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1753155" y="2583527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7121449" y="5138914"/>
            <a:ext cx="763487" cy="289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810288" y="5364769"/>
            <a:ext cx="216024" cy="63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42525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7612" y="2912305"/>
            <a:ext cx="9109809" cy="16856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dirty="0"/>
              <a:t>Разрешение на бланке </a:t>
            </a:r>
            <a:r>
              <a:rPr lang="ru-RU" sz="2000" b="1" dirty="0">
                <a:solidFill>
                  <a:srgbClr val="C00000"/>
                </a:solidFill>
              </a:rPr>
              <a:t>ДУ-52 с заполнением пункта I </a:t>
            </a:r>
            <a:r>
              <a:rPr lang="ru-RU" sz="2000" dirty="0"/>
              <a:t>выдается машинисту ведущего локомотива также в случаях </a:t>
            </a:r>
            <a:r>
              <a:rPr lang="ru-RU" sz="2000" b="1" dirty="0" smtClean="0">
                <a:solidFill>
                  <a:srgbClr val="002060"/>
                </a:solidFill>
              </a:rPr>
              <a:t>самопроизвольного </a:t>
            </a:r>
            <a:r>
              <a:rPr lang="ru-RU" sz="2000" b="1" dirty="0">
                <a:solidFill>
                  <a:srgbClr val="002060"/>
                </a:solidFill>
              </a:rPr>
              <a:t>закрытия выходного светофора</a:t>
            </a:r>
            <a:r>
              <a:rPr lang="ru-RU" sz="2000" dirty="0"/>
              <a:t> (</a:t>
            </a:r>
            <a:r>
              <a:rPr lang="ru-RU" sz="2000" i="1" dirty="0"/>
              <a:t>вследствие ложной занятости изолированной секции, </a:t>
            </a:r>
            <a:r>
              <a:rPr lang="ru-RU" sz="2000" i="1" dirty="0" smtClean="0"/>
              <a:t>перегорания светофорной </a:t>
            </a:r>
            <a:r>
              <a:rPr lang="ru-RU" sz="2000" i="1" dirty="0"/>
              <a:t>лампы или ошибочного </a:t>
            </a:r>
            <a:r>
              <a:rPr lang="ru-RU" sz="2000" i="1" dirty="0" smtClean="0"/>
              <a:t>закрытия  выходного </a:t>
            </a:r>
            <a:r>
              <a:rPr lang="ru-RU" sz="2000" i="1" dirty="0"/>
              <a:t>светофора</a:t>
            </a:r>
            <a:r>
              <a:rPr lang="ru-RU" sz="2000" dirty="0"/>
              <a:t>) при исправном </a:t>
            </a:r>
            <a:r>
              <a:rPr lang="ru-RU" sz="2000" dirty="0" smtClean="0"/>
              <a:t>действии блокировки.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п.6)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2279727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72400" y="1566018"/>
            <a:ext cx="781869" cy="350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1" y="2498986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87727" y="579401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8"/>
          <a:srcRect l="1710" t="6788" r="2812"/>
          <a:stretch/>
        </p:blipFill>
        <p:spPr>
          <a:xfrm>
            <a:off x="3779912" y="4314003"/>
            <a:ext cx="5294661" cy="2510114"/>
          </a:xfrm>
          <a:prstGeom prst="rect">
            <a:avLst/>
          </a:prstGeom>
        </p:spPr>
      </p:pic>
      <p:cxnSp>
        <p:nvCxnSpPr>
          <p:cNvPr id="41" name="Прямая соединительная линия 40"/>
          <p:cNvCxnSpPr/>
          <p:nvPr/>
        </p:nvCxnSpPr>
        <p:spPr>
          <a:xfrm flipV="1">
            <a:off x="8172401" y="4636300"/>
            <a:ext cx="936103" cy="56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30493" y="83946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6563411" y="4834563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63</a:t>
            </a:r>
            <a:endParaRPr lang="ru-RU" sz="1400" b="1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6012619" y="5689300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№2563</a:t>
            </a: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4592516" y="5997077"/>
            <a:ext cx="8545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7655398" y="565425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4211959" y="6165304"/>
            <a:ext cx="3600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6041448" y="6568001"/>
            <a:ext cx="7353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4103379" y="6568001"/>
            <a:ext cx="72064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/>
          <p:cNvSpPr/>
          <p:nvPr/>
        </p:nvSpPr>
        <p:spPr>
          <a:xfrm>
            <a:off x="3919675" y="5261283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13</a:t>
            </a:r>
            <a:endParaRPr lang="ru-RU" sz="140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810429" y="5261283"/>
            <a:ext cx="2656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4863443" y="6407640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Б</a:t>
            </a:r>
            <a:endParaRPr lang="ru-RU" sz="1400" b="1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5822338" y="5334365"/>
            <a:ext cx="333838" cy="18286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730800" y="5230505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2021</a:t>
            </a:r>
            <a:endParaRPr lang="ru-RU" sz="1400" b="1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3995936" y="4869160"/>
            <a:ext cx="648072" cy="28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Ст. 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198521" y="1919805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№4901</a:t>
            </a:r>
            <a:endParaRPr lang="ru-RU" sz="1400" b="1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8585419" y="85306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sp>
        <p:nvSpPr>
          <p:cNvPr id="113" name="Блок-схема: узел 112"/>
          <p:cNvSpPr/>
          <p:nvPr/>
        </p:nvSpPr>
        <p:spPr>
          <a:xfrm>
            <a:off x="8465140" y="1657903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Блок-схема: узел 113"/>
          <p:cNvSpPr/>
          <p:nvPr/>
        </p:nvSpPr>
        <p:spPr>
          <a:xfrm>
            <a:off x="8700263" y="1657903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8954270" y="2077586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Ч3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8954270" y="1560592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9750" y="1568481"/>
            <a:ext cx="567334" cy="361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3995936" y="160485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Блок-схема: узел 97"/>
          <p:cNvSpPr/>
          <p:nvPr/>
        </p:nvSpPr>
        <p:spPr>
          <a:xfrm>
            <a:off x="3724116" y="1603161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84420" y="1828136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374128" y="1389871"/>
            <a:ext cx="879828" cy="34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527095" y="1559999"/>
            <a:ext cx="497374" cy="374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35344" y="2025600"/>
            <a:ext cx="489125" cy="383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544415" y="2518499"/>
            <a:ext cx="489125" cy="321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Блок-схема: узел 102"/>
          <p:cNvSpPr/>
          <p:nvPr/>
        </p:nvSpPr>
        <p:spPr>
          <a:xfrm>
            <a:off x="1519029" y="162673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Блок-схема: узел 103"/>
          <p:cNvSpPr/>
          <p:nvPr/>
        </p:nvSpPr>
        <p:spPr>
          <a:xfrm>
            <a:off x="1743732" y="1628186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Блок-схема: узел 96"/>
          <p:cNvSpPr/>
          <p:nvPr/>
        </p:nvSpPr>
        <p:spPr>
          <a:xfrm>
            <a:off x="1537094" y="2103589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1769424" y="2102652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Блок-схема: узел 100"/>
          <p:cNvSpPr/>
          <p:nvPr/>
        </p:nvSpPr>
        <p:spPr>
          <a:xfrm>
            <a:off x="1546448" y="256049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узел 101"/>
          <p:cNvSpPr/>
          <p:nvPr/>
        </p:nvSpPr>
        <p:spPr>
          <a:xfrm>
            <a:off x="1782223" y="2565144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узел 107"/>
          <p:cNvSpPr/>
          <p:nvPr/>
        </p:nvSpPr>
        <p:spPr>
          <a:xfrm>
            <a:off x="3045918" y="144988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Блок-схема: узел 106"/>
          <p:cNvSpPr/>
          <p:nvPr/>
        </p:nvSpPr>
        <p:spPr>
          <a:xfrm>
            <a:off x="2802438" y="1450985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Блок-схема: узел 105"/>
          <p:cNvSpPr/>
          <p:nvPr/>
        </p:nvSpPr>
        <p:spPr>
          <a:xfrm>
            <a:off x="2568357" y="1453664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Блок-схема: узел 104"/>
          <p:cNvSpPr/>
          <p:nvPr/>
        </p:nvSpPr>
        <p:spPr>
          <a:xfrm>
            <a:off x="2345430" y="1457647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210601" y="2058573"/>
            <a:ext cx="544359" cy="421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99" name="Блок-схема: узел 98"/>
          <p:cNvSpPr/>
          <p:nvPr/>
        </p:nvSpPr>
        <p:spPr>
          <a:xfrm>
            <a:off x="6211496" y="2095706"/>
            <a:ext cx="250529" cy="24642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131142" y="2189028"/>
            <a:ext cx="926592" cy="327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Блок-схема: узел 108"/>
          <p:cNvSpPr/>
          <p:nvPr/>
        </p:nvSpPr>
        <p:spPr>
          <a:xfrm>
            <a:off x="7122915" y="2219791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Блок-схема: узел 111"/>
          <p:cNvSpPr/>
          <p:nvPr/>
        </p:nvSpPr>
        <p:spPr>
          <a:xfrm>
            <a:off x="7356491" y="222387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Блок-схема: узел 110"/>
          <p:cNvSpPr/>
          <p:nvPr/>
        </p:nvSpPr>
        <p:spPr>
          <a:xfrm>
            <a:off x="7583026" y="2213898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Блок-схема: узел 109"/>
          <p:cNvSpPr/>
          <p:nvPr/>
        </p:nvSpPr>
        <p:spPr>
          <a:xfrm>
            <a:off x="7827591" y="2206827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09868" y="1044528"/>
            <a:ext cx="505337" cy="382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Блок-схема: узел 115"/>
          <p:cNvSpPr/>
          <p:nvPr/>
        </p:nvSpPr>
        <p:spPr>
          <a:xfrm>
            <a:off x="8244408" y="114724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Блок-схема: узел 114"/>
          <p:cNvSpPr/>
          <p:nvPr/>
        </p:nvSpPr>
        <p:spPr>
          <a:xfrm>
            <a:off x="8023182" y="1148738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8473081" y="2068442"/>
            <a:ext cx="456516" cy="313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8692901" y="212591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8455820" y="2127762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6468316" y="2097042"/>
            <a:ext cx="250529" cy="24642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0432" y="1103488"/>
            <a:ext cx="1007423" cy="353306"/>
          </a:xfrm>
          <a:prstGeom prst="rect">
            <a:avLst/>
          </a:prstGeom>
        </p:spPr>
      </p:pic>
      <p:cxnSp>
        <p:nvCxnSpPr>
          <p:cNvPr id="58" name="Прямая соединительная линия 57"/>
          <p:cNvCxnSpPr/>
          <p:nvPr/>
        </p:nvCxnSpPr>
        <p:spPr>
          <a:xfrm>
            <a:off x="5328083" y="6309320"/>
            <a:ext cx="1419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1409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69" y="3573016"/>
            <a:ext cx="8994373" cy="15798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станциях</a:t>
            </a:r>
            <a:r>
              <a:rPr lang="ru-RU" sz="2000" dirty="0"/>
              <a:t>, имеющих </a:t>
            </a:r>
            <a:r>
              <a:rPr lang="ru-RU" sz="2000" b="1" dirty="0">
                <a:solidFill>
                  <a:srgbClr val="002060"/>
                </a:solidFill>
              </a:rPr>
              <a:t>устройства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которые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свободном перегоне позволяют повторно открыть выходной светофор</a:t>
            </a:r>
            <a:r>
              <a:rPr lang="ru-RU" sz="2000" dirty="0"/>
              <a:t>, отправление поезда производится по вновь открытому выходному светофору. Воспользоваться устройствами для повторного открытия выходного светофора ДСП станции может только с согласия ДНЦ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492" r="21651" b="15756"/>
          <a:stretch/>
        </p:blipFill>
        <p:spPr>
          <a:xfrm>
            <a:off x="4744926" y="450949"/>
            <a:ext cx="4349627" cy="295917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п.6)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20" y="450950"/>
            <a:ext cx="4441535" cy="2959173"/>
          </a:xfrm>
          <a:prstGeom prst="rect">
            <a:avLst/>
          </a:prstGeom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72236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997896"/>
            <a:ext cx="9109809" cy="1605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станциях</a:t>
            </a:r>
            <a:r>
              <a:rPr lang="ru-RU" sz="2000" dirty="0"/>
              <a:t>, где устройства поездной радиосвязи оборудованы </a:t>
            </a:r>
            <a:r>
              <a:rPr lang="ru-RU" sz="2000" b="1" dirty="0">
                <a:solidFill>
                  <a:srgbClr val="002060"/>
                </a:solidFill>
              </a:rPr>
              <a:t>системой автоматической регистрации переговоров</a:t>
            </a:r>
            <a:r>
              <a:rPr lang="ru-RU" sz="2000" dirty="0"/>
              <a:t>, </a:t>
            </a:r>
            <a:r>
              <a:rPr lang="ru-RU" sz="2000" b="1" u="sng" dirty="0">
                <a:solidFill>
                  <a:srgbClr val="C00000"/>
                </a:solidFill>
              </a:rPr>
              <a:t>вместо</a:t>
            </a:r>
            <a:r>
              <a:rPr lang="ru-RU" sz="2000" dirty="0"/>
              <a:t> выдачи разрешения на бланке ДУ-52 машинисту поезда может быть передан по радиосвязи фиксируемый на регистраторе переговоров приказ об </a:t>
            </a:r>
            <a:r>
              <a:rPr lang="ru-RU" sz="2000" dirty="0" smtClean="0"/>
              <a:t>отправлении.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п.6)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198004" y="2323365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72401" y="1656130"/>
            <a:ext cx="242918" cy="26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1" y="2498986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14520" y="405099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7774" y="1103488"/>
            <a:ext cx="1007423" cy="35330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9"/>
          <a:srcRect t="18753"/>
          <a:stretch/>
        </p:blipFill>
        <p:spPr>
          <a:xfrm>
            <a:off x="492308" y="2851551"/>
            <a:ext cx="2555090" cy="211793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4528" y="2581791"/>
            <a:ext cx="1785248" cy="2444512"/>
          </a:xfrm>
          <a:prstGeom prst="rect">
            <a:avLst/>
          </a:prstGeom>
        </p:spPr>
      </p:pic>
      <p:pic>
        <p:nvPicPr>
          <p:cNvPr id="72" name="Picture 4" descr="https://ds05.infourok.ru/uploads/ex/07dd/000af0d4-55768d7f/img4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3" t="51787" r="13115" b="6214"/>
          <a:stretch/>
        </p:blipFill>
        <p:spPr bwMode="auto">
          <a:xfrm>
            <a:off x="6257634" y="2851551"/>
            <a:ext cx="2418821" cy="211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5057" y="879066"/>
            <a:ext cx="768163" cy="377985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198521" y="1919805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№4901</a:t>
            </a:r>
            <a:endParaRPr lang="ru-RU" sz="1400" b="1" dirty="0"/>
          </a:p>
        </p:txBody>
      </p:sp>
      <p:sp>
        <p:nvSpPr>
          <p:cNvPr id="77" name="Блок-схема: узел 76"/>
          <p:cNvSpPr/>
          <p:nvPr/>
        </p:nvSpPr>
        <p:spPr>
          <a:xfrm>
            <a:off x="3784696" y="1623621"/>
            <a:ext cx="277002" cy="261983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8585419" y="85306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8952181" y="2029211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Ч3</a:t>
            </a:r>
          </a:p>
        </p:txBody>
      </p:sp>
      <p:sp>
        <p:nvSpPr>
          <p:cNvPr id="94" name="Блок-схема: узел 93"/>
          <p:cNvSpPr/>
          <p:nvPr/>
        </p:nvSpPr>
        <p:spPr>
          <a:xfrm>
            <a:off x="8420736" y="210378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8676455" y="210523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8418170" y="163262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Блок-схема: узел 96"/>
          <p:cNvSpPr/>
          <p:nvPr/>
        </p:nvSpPr>
        <p:spPr>
          <a:xfrm>
            <a:off x="8682151" y="164045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Блок-схема: узел 97"/>
          <p:cNvSpPr/>
          <p:nvPr/>
        </p:nvSpPr>
        <p:spPr>
          <a:xfrm>
            <a:off x="8011332" y="111569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Блок-схема: узел 98"/>
          <p:cNvSpPr/>
          <p:nvPr/>
        </p:nvSpPr>
        <p:spPr>
          <a:xfrm>
            <a:off x="8259744" y="11120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8952181" y="1560592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4419" y="1373986"/>
            <a:ext cx="869535" cy="362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3001210" y="14077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1285" y="1406729"/>
            <a:ext cx="304826" cy="286537"/>
          </a:xfrm>
          <a:prstGeom prst="rect">
            <a:avLst/>
          </a:prstGeom>
        </p:spPr>
      </p:pic>
      <p:sp>
        <p:nvSpPr>
          <p:cNvPr id="82" name="Блок-схема: узел 81"/>
          <p:cNvSpPr/>
          <p:nvPr/>
        </p:nvSpPr>
        <p:spPr>
          <a:xfrm>
            <a:off x="2463721" y="14077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2199703" y="141283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21909" y="1579230"/>
            <a:ext cx="528428" cy="333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4033045" y="160101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3762837" y="1615032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84420" y="1828136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219525" y="2051555"/>
            <a:ext cx="495739" cy="386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130531" y="2171948"/>
            <a:ext cx="967931" cy="3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6194471" y="211367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6485517" y="2122115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7115011" y="2213877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7382344" y="222097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7670702" y="221387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7951835" y="2208430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561077" y="1576243"/>
            <a:ext cx="454790" cy="336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51457" y="2036793"/>
            <a:ext cx="551453" cy="384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508125" y="2516795"/>
            <a:ext cx="557159" cy="386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1521751" y="160826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76318" y="1613221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1550518" y="209653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1820176" y="210378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1491880" y="255222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774718" y="256062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40740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01524"/>
            <a:ext cx="91021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Отправление </a:t>
            </a:r>
            <a:r>
              <a:rPr lang="ru-RU" sz="2000" b="1" dirty="0">
                <a:solidFill>
                  <a:srgbClr val="002060"/>
                </a:solidFill>
              </a:rPr>
              <a:t>поезда при запрещающем показании выходного светофора </a:t>
            </a:r>
            <a:r>
              <a:rPr lang="ru-RU" sz="2000" dirty="0"/>
              <a:t>на перегон, оборудованный </a:t>
            </a:r>
            <a:r>
              <a:rPr lang="ru-RU" sz="2000" dirty="0" smtClean="0"/>
              <a:t>ПАБ, </a:t>
            </a:r>
            <a:r>
              <a:rPr lang="ru-RU" sz="2000" dirty="0"/>
              <a:t>по приказу ДСП станции, автоматически записываемому системой регистрации переговоров, вместо выдачи машинисту письменного разрешения на бланке ДУ-52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1317" y="1889367"/>
            <a:ext cx="49202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П</a:t>
            </a:r>
            <a:r>
              <a:rPr lang="ru-RU" sz="2000" i="1" dirty="0" smtClean="0"/>
              <a:t>риказ </a:t>
            </a:r>
            <a:r>
              <a:rPr lang="ru-RU" sz="2000" i="1" dirty="0"/>
              <a:t>№ </a:t>
            </a:r>
            <a:r>
              <a:rPr lang="ru-RU" sz="2000" i="1" dirty="0" smtClean="0">
                <a:solidFill>
                  <a:srgbClr val="00B0F0"/>
                </a:solidFill>
              </a:rPr>
              <a:t>7</a:t>
            </a:r>
            <a:r>
              <a:rPr lang="ru-RU" sz="2000" i="1" dirty="0" smtClean="0"/>
              <a:t>, </a:t>
            </a:r>
            <a:r>
              <a:rPr lang="ru-RU" sz="2000" i="1" dirty="0"/>
              <a:t>время </a:t>
            </a:r>
            <a:r>
              <a:rPr lang="ru-RU" sz="2000" i="1" dirty="0">
                <a:solidFill>
                  <a:srgbClr val="00B0F0"/>
                </a:solidFill>
              </a:rPr>
              <a:t>20 </a:t>
            </a:r>
            <a:r>
              <a:rPr lang="ru-RU" sz="2000" i="1" dirty="0" smtClean="0"/>
              <a:t>час</a:t>
            </a:r>
            <a:r>
              <a:rPr lang="ru-RU" sz="2000" i="1" dirty="0" smtClean="0">
                <a:solidFill>
                  <a:srgbClr val="00B0F0"/>
                </a:solidFill>
              </a:rPr>
              <a:t> </a:t>
            </a:r>
            <a:r>
              <a:rPr lang="ru-RU" sz="2000" i="1" dirty="0">
                <a:solidFill>
                  <a:srgbClr val="00B0F0"/>
                </a:solidFill>
              </a:rPr>
              <a:t>33 </a:t>
            </a:r>
            <a:r>
              <a:rPr lang="ru-RU" sz="2000" i="1" dirty="0"/>
              <a:t>мин. </a:t>
            </a:r>
            <a:endParaRPr lang="ru-RU" sz="2000" i="1" dirty="0" smtClean="0"/>
          </a:p>
          <a:p>
            <a:pPr algn="just"/>
            <a:r>
              <a:rPr lang="ru-RU" sz="2000" i="1" dirty="0" smtClean="0"/>
              <a:t>Разрешаю </a:t>
            </a:r>
            <a:r>
              <a:rPr lang="ru-RU" sz="2000" i="1" dirty="0"/>
              <a:t>поезду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rgbClr val="00B0F0"/>
                </a:solidFill>
              </a:rPr>
              <a:t>2563</a:t>
            </a:r>
            <a:r>
              <a:rPr lang="ru-RU" sz="2000" b="1" i="1" dirty="0" smtClean="0">
                <a:solidFill>
                  <a:srgbClr val="00B0F0"/>
                </a:solidFill>
              </a:rPr>
              <a:t> </a:t>
            </a:r>
            <a:r>
              <a:rPr lang="ru-RU" sz="2000" i="1" dirty="0" smtClean="0"/>
              <a:t>отправиться </a:t>
            </a:r>
            <a:r>
              <a:rPr lang="ru-RU" sz="2000" i="1" dirty="0"/>
              <a:t>с </a:t>
            </a:r>
            <a:r>
              <a:rPr lang="ru-RU" sz="2000" i="1" dirty="0" smtClean="0">
                <a:solidFill>
                  <a:srgbClr val="00B0F0"/>
                </a:solidFill>
              </a:rPr>
              <a:t>1</a:t>
            </a:r>
            <a:r>
              <a:rPr lang="ru-RU" sz="2000" b="1" i="1" dirty="0" smtClean="0"/>
              <a:t> </a:t>
            </a:r>
            <a:r>
              <a:rPr lang="ru-RU" sz="2000" i="1" dirty="0"/>
              <a:t>пути по </a:t>
            </a:r>
            <a:r>
              <a:rPr lang="ru-RU" sz="2000" i="1" dirty="0" smtClean="0">
                <a:solidFill>
                  <a:srgbClr val="00B0F0"/>
                </a:solidFill>
              </a:rPr>
              <a:t>1</a:t>
            </a:r>
            <a:r>
              <a:rPr lang="ru-RU" sz="2000" b="1" i="1" dirty="0" smtClean="0"/>
              <a:t> </a:t>
            </a:r>
            <a:r>
              <a:rPr lang="ru-RU" sz="2000" i="1" dirty="0" smtClean="0"/>
              <a:t> главному пути </a:t>
            </a:r>
            <a:r>
              <a:rPr lang="ru-RU" sz="2000" i="1" dirty="0"/>
              <a:t>и следовать до станции </a:t>
            </a:r>
            <a:r>
              <a:rPr lang="ru-RU" sz="2000" i="1" dirty="0" smtClean="0">
                <a:solidFill>
                  <a:srgbClr val="00B0F0"/>
                </a:solidFill>
              </a:rPr>
              <a:t>Б</a:t>
            </a:r>
            <a:r>
              <a:rPr lang="ru-RU" sz="2000" i="1" dirty="0" smtClean="0"/>
              <a:t>.</a:t>
            </a:r>
            <a:r>
              <a:rPr lang="ru-RU" sz="2000" i="1" dirty="0" smtClean="0">
                <a:solidFill>
                  <a:srgbClr val="00B0F0"/>
                </a:solidFill>
              </a:rPr>
              <a:t> </a:t>
            </a:r>
            <a:r>
              <a:rPr lang="ru-RU" sz="2000" i="1" dirty="0"/>
              <a:t>Перегон </a:t>
            </a:r>
            <a:r>
              <a:rPr lang="ru-RU" sz="2000" i="1" dirty="0" smtClean="0"/>
              <a:t>свободен.</a:t>
            </a:r>
            <a:endParaRPr lang="ru-RU" sz="2000" i="1" dirty="0"/>
          </a:p>
          <a:p>
            <a:pPr algn="just"/>
            <a:r>
              <a:rPr lang="ru-RU" sz="2000" i="1" dirty="0"/>
              <a:t>ДСП </a:t>
            </a:r>
            <a:r>
              <a:rPr lang="ru-RU" sz="2000" i="1" dirty="0" smtClean="0">
                <a:solidFill>
                  <a:srgbClr val="00B0F0"/>
                </a:solidFill>
              </a:rPr>
              <a:t>Краснов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5058074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Машинист обязан</a:t>
            </a:r>
            <a:r>
              <a:rPr lang="ru-RU" sz="2000" dirty="0"/>
              <a:t> полностью повторить текст </a:t>
            </a:r>
            <a:r>
              <a:rPr lang="ru-RU" sz="2000" dirty="0" smtClean="0"/>
              <a:t>приказа.</a:t>
            </a:r>
            <a:endParaRPr lang="ru-RU" sz="2000" dirty="0"/>
          </a:p>
          <a:p>
            <a:r>
              <a:rPr lang="ru-RU" sz="2000" b="1" dirty="0"/>
              <a:t>ДСП станции  – подтвердить правильность </a:t>
            </a:r>
            <a:r>
              <a:rPr lang="ru-RU" sz="2000" dirty="0"/>
              <a:t>его восприятия словами: </a:t>
            </a:r>
            <a:r>
              <a:rPr lang="ru-RU" sz="2000" b="1" dirty="0"/>
              <a:t>«Верно, выполняйте»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115" y="3228684"/>
            <a:ext cx="3192653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2" y="1864655"/>
            <a:ext cx="3501009" cy="266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56734" y="6530109"/>
            <a:ext cx="18453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Прил.№20 п.40)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7994">
            <a:off x="4233645" y="3428466"/>
            <a:ext cx="1181174" cy="1582394"/>
          </a:xfrm>
          <a:prstGeom prst="rect">
            <a:avLst/>
          </a:prstGeom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48580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199" y="14988"/>
            <a:ext cx="8229600" cy="49006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Движение поездов при полуавтоблокировке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4192" y="2870953"/>
            <a:ext cx="9109809" cy="15970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  Если на </a:t>
            </a:r>
            <a:r>
              <a:rPr lang="ru-RU" sz="2000" dirty="0" smtClean="0"/>
              <a:t>станции</a:t>
            </a:r>
            <a:r>
              <a:rPr lang="ru-RU" sz="2000" dirty="0"/>
              <a:t>, ограничивающей однопутный перегон, </a:t>
            </a:r>
            <a:r>
              <a:rPr lang="ru-RU" sz="2000" b="1" dirty="0"/>
              <a:t>после открытия выходного светофора</a:t>
            </a:r>
            <a:r>
              <a:rPr lang="ru-RU" sz="2000" dirty="0"/>
              <a:t> появится необходимость задержать поезд и отправить на этот перегон с соседней </a:t>
            </a:r>
            <a:r>
              <a:rPr lang="ru-RU" sz="2000" dirty="0" smtClean="0"/>
              <a:t>станции </a:t>
            </a:r>
            <a:r>
              <a:rPr lang="ru-RU" sz="2000" dirty="0"/>
              <a:t>поезд встречного направления, выходной светофор закрывается, пользование </a:t>
            </a:r>
            <a:r>
              <a:rPr lang="ru-RU" sz="2000" dirty="0" smtClean="0"/>
              <a:t>ПАБ прекращается </a:t>
            </a:r>
            <a:r>
              <a:rPr lang="ru-RU" sz="2000" dirty="0"/>
              <a:t>и движение поездов устанавливается по телефонным средствам </a:t>
            </a:r>
            <a:r>
              <a:rPr lang="ru-RU" sz="2000" dirty="0" smtClean="0"/>
              <a:t>связи (ТСС).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п.7)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2279727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72401" y="1656130"/>
            <a:ext cx="242918" cy="26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1" y="2498986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Блок-схема: узел 56"/>
          <p:cNvSpPr/>
          <p:nvPr/>
        </p:nvSpPr>
        <p:spPr>
          <a:xfrm>
            <a:off x="1786696" y="1639781"/>
            <a:ext cx="235584" cy="22847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87727" y="579401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1755803" y="1623447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1772071" y="208401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765987" y="255230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8005563" y="111200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434174" y="161887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434174" y="2099981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7774" y="1103488"/>
            <a:ext cx="1007423" cy="35330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30493" y="83946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98521" y="1919805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№4901</a:t>
            </a:r>
            <a:endParaRPr lang="ru-RU" sz="1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374" y="4147191"/>
            <a:ext cx="2566669" cy="242081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727" y="4491195"/>
            <a:ext cx="6083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этом случае машинистам поездов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следующим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во встречном направлении</a:t>
            </a:r>
            <a:r>
              <a:rPr lang="ru-RU" sz="2000" dirty="0"/>
              <a:t>, на право занятия перегона </a:t>
            </a:r>
            <a:r>
              <a:rPr lang="ru-RU" sz="2000" b="1" dirty="0">
                <a:solidFill>
                  <a:srgbClr val="C00000"/>
                </a:solidFill>
              </a:rPr>
              <a:t>выдаются Путевые записки.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23528" y="404664"/>
            <a:ext cx="820275" cy="154037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87727" y="480730"/>
            <a:ext cx="1355846" cy="139291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8005563" y="1421010"/>
            <a:ext cx="428611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7668344" y="1452724"/>
            <a:ext cx="397683" cy="464108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 flipV="1">
            <a:off x="6046647" y="1868253"/>
            <a:ext cx="1594763" cy="1260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8585419" y="85306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8278346" y="4999026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6652</a:t>
            </a:r>
            <a:endParaRPr lang="ru-RU" sz="1200" b="1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6660232" y="4581128"/>
            <a:ext cx="432048" cy="1440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</a:rPr>
              <a:t>Ст. Б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783020" y="4830204"/>
            <a:ext cx="28725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21</a:t>
            </a:r>
            <a:endParaRPr lang="ru-RU" sz="800" b="1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8207067" y="4746729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800" b="1" dirty="0" smtClean="0"/>
              <a:t>2020</a:t>
            </a:r>
            <a:endParaRPr lang="ru-RU" sz="800" b="1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7530683" y="4797152"/>
            <a:ext cx="28725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03</a:t>
            </a:r>
            <a:endParaRPr lang="ru-RU" sz="800" b="1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7169592" y="4891304"/>
            <a:ext cx="28725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18</a:t>
            </a:r>
            <a:endParaRPr lang="ru-RU" sz="800" b="1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7813134" y="4891304"/>
            <a:ext cx="28725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41</a:t>
            </a:r>
            <a:endParaRPr lang="ru-RU" sz="800" b="1" dirty="0"/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7436854" y="5166905"/>
            <a:ext cx="6635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103"/>
          <p:cNvSpPr/>
          <p:nvPr/>
        </p:nvSpPr>
        <p:spPr>
          <a:xfrm>
            <a:off x="7451421" y="5157772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1</a:t>
            </a:r>
            <a:endParaRPr lang="ru-RU" sz="800" b="1" dirty="0"/>
          </a:p>
        </p:txBody>
      </p:sp>
      <p:cxnSp>
        <p:nvCxnSpPr>
          <p:cNvPr id="106" name="Прямая соединительная линия 105"/>
          <p:cNvCxnSpPr/>
          <p:nvPr/>
        </p:nvCxnSpPr>
        <p:spPr>
          <a:xfrm>
            <a:off x="8401992" y="5265494"/>
            <a:ext cx="3299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6973865" y="5309551"/>
            <a:ext cx="3914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Ст. А</a:t>
            </a:r>
            <a:endParaRPr lang="ru-RU" sz="800" b="1" dirty="0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6574130" y="5517232"/>
            <a:ext cx="11474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Рисунок 10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5067" y="5616261"/>
            <a:ext cx="341837" cy="517288"/>
          </a:xfrm>
          <a:prstGeom prst="rect">
            <a:avLst/>
          </a:prstGeom>
        </p:spPr>
      </p:pic>
      <p:cxnSp>
        <p:nvCxnSpPr>
          <p:cNvPr id="112" name="Прямая соединительная линия 111"/>
          <p:cNvCxnSpPr/>
          <p:nvPr/>
        </p:nvCxnSpPr>
        <p:spPr>
          <a:xfrm>
            <a:off x="7603241" y="5949280"/>
            <a:ext cx="117396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Прямоугольник 114"/>
          <p:cNvSpPr/>
          <p:nvPr/>
        </p:nvSpPr>
        <p:spPr>
          <a:xfrm>
            <a:off x="8152385" y="5775008"/>
            <a:ext cx="5100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b="1" i="1" dirty="0" smtClean="0"/>
              <a:t>Сомов</a:t>
            </a:r>
            <a:endParaRPr lang="ru-RU" sz="900" b="1" i="1" dirty="0"/>
          </a:p>
        </p:txBody>
      </p:sp>
      <p:sp>
        <p:nvSpPr>
          <p:cNvPr id="116" name="Блок-схема: узел 115"/>
          <p:cNvSpPr/>
          <p:nvPr/>
        </p:nvSpPr>
        <p:spPr>
          <a:xfrm>
            <a:off x="3028981" y="143430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2814118" y="143592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2352577" y="142410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2580373" y="143430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1515563" y="256738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1519150" y="2092365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1506851" y="161586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8682058" y="210160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Блок-схема: узел 127"/>
          <p:cNvSpPr/>
          <p:nvPr/>
        </p:nvSpPr>
        <p:spPr>
          <a:xfrm>
            <a:off x="8682058" y="162705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Блок-схема: узел 128"/>
          <p:cNvSpPr/>
          <p:nvPr/>
        </p:nvSpPr>
        <p:spPr>
          <a:xfrm>
            <a:off x="8276817" y="11120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135" name="Прямоугольник 134"/>
          <p:cNvSpPr/>
          <p:nvPr/>
        </p:nvSpPr>
        <p:spPr>
          <a:xfrm>
            <a:off x="8963173" y="2041606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Ч3</a:t>
            </a:r>
          </a:p>
        </p:txBody>
      </p:sp>
      <p:sp>
        <p:nvSpPr>
          <p:cNvPr id="136" name="Прямоугольник 135"/>
          <p:cNvSpPr/>
          <p:nvPr/>
        </p:nvSpPr>
        <p:spPr>
          <a:xfrm>
            <a:off x="8975386" y="1560592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775657" y="1551963"/>
            <a:ext cx="500142" cy="364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3998082" y="161178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3738757" y="1618870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39752" y="1828136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184591" y="2041606"/>
            <a:ext cx="52277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126" name="Блок-схема: узел 125"/>
          <p:cNvSpPr/>
          <p:nvPr/>
        </p:nvSpPr>
        <p:spPr>
          <a:xfrm>
            <a:off x="6193845" y="208401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6456013" y="2073387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144383" y="2184268"/>
            <a:ext cx="965274" cy="325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Блок-схема: узел 131"/>
          <p:cNvSpPr/>
          <p:nvPr/>
        </p:nvSpPr>
        <p:spPr>
          <a:xfrm>
            <a:off x="7105207" y="222049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Блок-схема: узел 130"/>
          <p:cNvSpPr/>
          <p:nvPr/>
        </p:nvSpPr>
        <p:spPr>
          <a:xfrm>
            <a:off x="7383305" y="223079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Блок-схема: узел 129"/>
          <p:cNvSpPr/>
          <p:nvPr/>
        </p:nvSpPr>
        <p:spPr>
          <a:xfrm>
            <a:off x="7657591" y="223962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Блок-схема: узел 132"/>
          <p:cNvSpPr/>
          <p:nvPr/>
        </p:nvSpPr>
        <p:spPr>
          <a:xfrm>
            <a:off x="7937852" y="223079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89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3095556"/>
            <a:ext cx="9116187" cy="30682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Если </a:t>
            </a:r>
            <a:r>
              <a:rPr lang="ru-RU" sz="2000" dirty="0"/>
              <a:t>ведущий локомотив</a:t>
            </a:r>
            <a:r>
              <a:rPr lang="ru-RU" sz="2000" b="1" dirty="0"/>
              <a:t> </a:t>
            </a:r>
            <a:r>
              <a:rPr lang="ru-RU" sz="2000" dirty="0"/>
              <a:t>готового к отправлению поезда находится </a:t>
            </a:r>
            <a:r>
              <a:rPr lang="ru-RU" sz="2000" b="1" dirty="0">
                <a:solidFill>
                  <a:srgbClr val="002060"/>
                </a:solidFill>
              </a:rPr>
              <a:t>за выходным светофором с разрешающим показанием </a:t>
            </a:r>
            <a:r>
              <a:rPr lang="ru-RU" sz="2000" dirty="0"/>
              <a:t>и машинисту не видно его показания, отправление поезда производится </a:t>
            </a:r>
            <a:r>
              <a:rPr lang="ru-RU" sz="2000" b="1" dirty="0">
                <a:solidFill>
                  <a:srgbClr val="C00000"/>
                </a:solidFill>
              </a:rPr>
              <a:t>по регистрируемому приказу ДСП </a:t>
            </a:r>
            <a:r>
              <a:rPr lang="ru-RU" sz="2000" dirty="0"/>
              <a:t>станции, передаваемому </a:t>
            </a:r>
            <a:r>
              <a:rPr lang="ru-RU" sz="2000" dirty="0" smtClean="0"/>
              <a:t>машинисту </a:t>
            </a:r>
            <a:r>
              <a:rPr lang="ru-RU" sz="2000" dirty="0"/>
              <a:t>по радиосвязи </a:t>
            </a:r>
            <a:r>
              <a:rPr lang="ru-RU" sz="2000" b="1" dirty="0">
                <a:solidFill>
                  <a:srgbClr val="C00000"/>
                </a:solidFill>
              </a:rPr>
              <a:t>или </a:t>
            </a:r>
            <a:r>
              <a:rPr lang="ru-RU" sz="2000" dirty="0" smtClean="0"/>
              <a:t>по </a:t>
            </a:r>
            <a:r>
              <a:rPr lang="ru-RU" sz="2000" dirty="0"/>
              <a:t>разрешению на </a:t>
            </a:r>
            <a:r>
              <a:rPr lang="ru-RU" sz="2000" b="1" dirty="0">
                <a:solidFill>
                  <a:srgbClr val="C00000"/>
                </a:solidFill>
              </a:rPr>
              <a:t>бланке ДУ-52 с заполнением пункта </a:t>
            </a:r>
            <a:r>
              <a:rPr lang="ru-RU" sz="2000" b="1" dirty="0" smtClean="0">
                <a:solidFill>
                  <a:srgbClr val="C00000"/>
                </a:solidFill>
              </a:rPr>
              <a:t>2. </a:t>
            </a:r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000" dirty="0" smtClean="0"/>
              <a:t>     При </a:t>
            </a:r>
            <a:r>
              <a:rPr lang="ru-RU" sz="2000" dirty="0"/>
              <a:t>этом </a:t>
            </a:r>
            <a:r>
              <a:rPr lang="ru-RU" sz="2000" u="sng" dirty="0"/>
              <a:t>в случаях неисправности изолированного стрелочного участка или его занятости головой отправляющегося поезда </a:t>
            </a:r>
            <a:r>
              <a:rPr lang="ru-RU" sz="2000" dirty="0"/>
              <a:t>для открытия выходного светофора может быть использована </a:t>
            </a:r>
            <a:r>
              <a:rPr lang="ru-RU" sz="2000" b="1" u="sng" dirty="0">
                <a:solidFill>
                  <a:schemeClr val="accent4">
                    <a:lumMod val="50000"/>
                  </a:schemeClr>
                </a:solidFill>
              </a:rPr>
              <a:t>кнопка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«Выключение контроля свободности стрелочных изолированных участков в маршрутах отправления» </a:t>
            </a:r>
            <a:r>
              <a:rPr lang="ru-RU" sz="2000" u="sng" dirty="0"/>
              <a:t>(при ее </a:t>
            </a:r>
            <a:r>
              <a:rPr lang="ru-RU" sz="2000" u="sng" dirty="0" smtClean="0"/>
              <a:t>наличии).</a:t>
            </a:r>
            <a:endParaRPr lang="ru-RU" sz="2000" u="sng" dirty="0"/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" y="2095252"/>
            <a:ext cx="91440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1671588"/>
            <a:ext cx="47180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931" t="8848" r="2931" b="8894"/>
          <a:stretch/>
        </p:blipFill>
        <p:spPr>
          <a:xfrm>
            <a:off x="4061891" y="1671588"/>
            <a:ext cx="2089599" cy="786153"/>
          </a:xfrm>
          <a:prstGeom prst="rect">
            <a:avLst/>
          </a:prstGeom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" t="49439" r="2794" b="19785"/>
          <a:stretch/>
        </p:blipFill>
        <p:spPr bwMode="auto">
          <a:xfrm>
            <a:off x="424610" y="404664"/>
            <a:ext cx="583264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1656" b="23995"/>
          <a:stretch/>
        </p:blipFill>
        <p:spPr>
          <a:xfrm>
            <a:off x="6156176" y="1671588"/>
            <a:ext cx="2231732" cy="778781"/>
          </a:xfrm>
          <a:prstGeom prst="rect">
            <a:avLst/>
          </a:prstGeom>
        </p:spPr>
      </p:pic>
      <p:pic>
        <p:nvPicPr>
          <p:cNvPr id="28685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35"/>
            <a:ext cx="877887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147" y="234605"/>
            <a:ext cx="1774089" cy="14885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79712" y="620688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2577</a:t>
            </a:r>
            <a:endParaRPr lang="ru-RU" sz="1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50854" y="672951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3</a:t>
            </a:r>
            <a:endParaRPr lang="ru-RU" sz="1400" b="1" i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254787" y="978897"/>
            <a:ext cx="180710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667949" y="833555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Н3</a:t>
            </a:r>
            <a:endParaRPr lang="ru-RU" sz="1400" b="1" i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158339" y="1301334"/>
            <a:ext cx="844099" cy="205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327150" y="1141332"/>
            <a:ext cx="6815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Зотов</a:t>
            </a:r>
            <a:endParaRPr lang="ru-RU" sz="1400" i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п.9)</a:t>
            </a:r>
            <a:endParaRPr lang="ru-RU" sz="14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43608" y="1124744"/>
            <a:ext cx="93610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411984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01" y="3068960"/>
            <a:ext cx="8992695" cy="3267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Если голова отправляемого поезда находится за выходным светофором и последний </a:t>
            </a:r>
            <a:r>
              <a:rPr lang="ru-RU" sz="2000" b="1" dirty="0">
                <a:solidFill>
                  <a:srgbClr val="002060"/>
                </a:solidFill>
              </a:rPr>
              <a:t>открыть невозможно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действие блокировки прекращается</a:t>
            </a:r>
            <a:r>
              <a:rPr lang="ru-RU" sz="2000" dirty="0">
                <a:solidFill>
                  <a:srgbClr val="C00000"/>
                </a:solidFill>
              </a:rPr>
              <a:t>; </a:t>
            </a:r>
            <a:r>
              <a:rPr lang="ru-RU" sz="2000" dirty="0"/>
              <a:t>отправление поезда производится по телефонным средствам связи с выдачей машинисту </a:t>
            </a:r>
            <a:r>
              <a:rPr lang="ru-RU" sz="2000" b="1" dirty="0">
                <a:solidFill>
                  <a:srgbClr val="C00000"/>
                </a:solidFill>
              </a:rPr>
              <a:t>Путевой </a:t>
            </a:r>
            <a:r>
              <a:rPr lang="ru-RU" sz="2000" b="1" dirty="0" smtClean="0">
                <a:solidFill>
                  <a:srgbClr val="C00000"/>
                </a:solidFill>
              </a:rPr>
              <a:t>записки (ДУ-50).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 В таком же порядке производится отправление поездов </a:t>
            </a:r>
            <a:r>
              <a:rPr lang="ru-RU" sz="2000" b="1" u="sng" dirty="0">
                <a:solidFill>
                  <a:srgbClr val="002060"/>
                </a:solidFill>
              </a:rPr>
              <a:t>с </a:t>
            </a:r>
            <a:r>
              <a:rPr lang="ru-RU" sz="2000" b="1" u="sng" dirty="0" smtClean="0">
                <a:solidFill>
                  <a:srgbClr val="002060"/>
                </a:solidFill>
              </a:rPr>
              <a:t>путей</a:t>
            </a:r>
            <a:r>
              <a:rPr lang="ru-RU" sz="2000" b="1" u="sng" dirty="0">
                <a:solidFill>
                  <a:srgbClr val="002060"/>
                </a:solidFill>
              </a:rPr>
              <a:t>, не имеющих организованных маршрутов отправления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i="1" dirty="0" smtClean="0"/>
              <a:t>Выходной </a:t>
            </a:r>
            <a:r>
              <a:rPr lang="ru-RU" sz="2000" i="1" dirty="0"/>
              <a:t>светофор </a:t>
            </a:r>
            <a:r>
              <a:rPr lang="ru-RU" sz="2000" i="1" dirty="0" smtClean="0"/>
              <a:t>не </a:t>
            </a:r>
            <a:r>
              <a:rPr lang="ru-RU" sz="2000" i="1" dirty="0"/>
              <a:t>открывался и не перекрывался, значит устройства ПАБ считают перегон свободным. В этом случае есть возможность отправить поезд встречного направления или с другого пути того же направления. Поэтому действие ПАБ прекращается.</a:t>
            </a:r>
          </a:p>
          <a:p>
            <a:pPr marL="0" indent="0" algn="just">
              <a:buNone/>
            </a:pPr>
            <a:endParaRPr lang="ru-RU" sz="2000" u="sng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" y="2024712"/>
            <a:ext cx="91440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32608"/>
            <a:ext cx="47180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95119" y="259726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Н1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п.9)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135" y="1580653"/>
            <a:ext cx="2231329" cy="780356"/>
          </a:xfrm>
          <a:prstGeom prst="rect">
            <a:avLst/>
          </a:prstGeom>
        </p:spPr>
      </p:pic>
      <p:pic>
        <p:nvPicPr>
          <p:cNvPr id="2868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788" y="353048"/>
            <a:ext cx="877887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793" y="940824"/>
            <a:ext cx="523875" cy="26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3053" y="1588989"/>
            <a:ext cx="2091109" cy="786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4775" y="31835"/>
            <a:ext cx="1643358" cy="16007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24775" y="31834"/>
            <a:ext cx="1643358" cy="1600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25879" y="1276946"/>
            <a:ext cx="767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ДУ-50</a:t>
            </a:r>
            <a:endParaRPr lang="ru-RU" b="1" dirty="0"/>
          </a:p>
        </p:txBody>
      </p: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081139" y="-8346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859239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01" y="3202897"/>
            <a:ext cx="9144000" cy="26673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Отправление </a:t>
            </a:r>
            <a:r>
              <a:rPr lang="ru-RU" sz="2000" b="1" dirty="0">
                <a:solidFill>
                  <a:srgbClr val="002060"/>
                </a:solidFill>
              </a:rPr>
              <a:t>поездов </a:t>
            </a:r>
            <a:r>
              <a:rPr lang="ru-RU" sz="2000" dirty="0"/>
              <a:t>на однопутных и двухпутных перегонах (по правильному </a:t>
            </a:r>
            <a:r>
              <a:rPr lang="ru-RU" sz="2000" dirty="0" smtClean="0"/>
              <a:t>пути</a:t>
            </a:r>
            <a:r>
              <a:rPr lang="ru-RU" sz="2000" dirty="0"/>
              <a:t>) </a:t>
            </a:r>
            <a:r>
              <a:rPr lang="ru-RU" sz="2000" b="1" u="sng" dirty="0">
                <a:solidFill>
                  <a:srgbClr val="002060"/>
                </a:solidFill>
              </a:rPr>
              <a:t>с возвращением </a:t>
            </a:r>
            <a:r>
              <a:rPr lang="ru-RU" sz="2000" b="1" dirty="0">
                <a:solidFill>
                  <a:srgbClr val="002060"/>
                </a:solidFill>
              </a:rPr>
              <a:t>с перегона 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002060"/>
                </a:solidFill>
              </a:rPr>
              <a:t>отправления </a:t>
            </a:r>
            <a:r>
              <a:rPr lang="ru-RU" sz="2000" b="1" dirty="0"/>
              <a:t>производится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</a:t>
            </a:r>
            <a:r>
              <a:rPr lang="ru-RU" sz="2000" b="1" dirty="0"/>
              <a:t> показании выходного светофора </a:t>
            </a:r>
            <a:r>
              <a:rPr lang="ru-RU" sz="2000" b="1" dirty="0">
                <a:solidFill>
                  <a:srgbClr val="C00000"/>
                </a:solidFill>
              </a:rPr>
              <a:t>с выдачей машинисту ключа-жезла </a:t>
            </a:r>
            <a:r>
              <a:rPr lang="ru-RU" sz="2000" u="sng" dirty="0"/>
              <a:t>на право проезда </a:t>
            </a:r>
            <a:r>
              <a:rPr lang="ru-RU" sz="2000" dirty="0"/>
              <a:t>закрытого выходного светофора и обратного следования.</a:t>
            </a:r>
          </a:p>
          <a:p>
            <a:pPr marL="0" indent="0" algn="just">
              <a:buNone/>
            </a:pPr>
            <a:r>
              <a:rPr lang="ru-RU" sz="2000" dirty="0" smtClean="0"/>
              <a:t>       При </a:t>
            </a:r>
            <a:r>
              <a:rPr lang="ru-RU" sz="2000" dirty="0"/>
              <a:t>этом </a:t>
            </a:r>
            <a:r>
              <a:rPr lang="ru-RU" sz="2000" b="1" dirty="0"/>
              <a:t>на однопутных перегонах перед отправлением поезда </a:t>
            </a:r>
            <a:r>
              <a:rPr lang="ru-RU" sz="2000" dirty="0"/>
              <a:t>на перегон с последующим возвращением должно быть получено от соседней </a:t>
            </a:r>
            <a:r>
              <a:rPr lang="ru-RU" sz="2000" dirty="0" smtClean="0"/>
              <a:t>станции </a:t>
            </a:r>
            <a:r>
              <a:rPr lang="ru-RU" sz="2000" dirty="0"/>
              <a:t>по блок-аппарату согласие на отправление поезда или блок-система переключена на соответствующее направление движения.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22075" y="1395293"/>
            <a:ext cx="809679" cy="44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484784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4944" y="1433895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78257" y="151012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45911" y="151126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921" y="873922"/>
            <a:ext cx="732903" cy="47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 flipV="1">
            <a:off x="2051720" y="1730932"/>
            <a:ext cx="3779346" cy="2296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44" y="964798"/>
            <a:ext cx="5093916" cy="28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029" y="537050"/>
            <a:ext cx="5093915" cy="25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Прямоугольник 81"/>
          <p:cNvSpPr/>
          <p:nvPr/>
        </p:nvSpPr>
        <p:spPr>
          <a:xfrm>
            <a:off x="3316531" y="757923"/>
            <a:ext cx="2514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Запрос на </a:t>
            </a:r>
            <a:r>
              <a:rPr lang="ru-RU" b="1" dirty="0" smtClean="0"/>
              <a:t>отправление</a:t>
            </a:r>
            <a:endParaRPr lang="ru-RU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3316531" y="290913"/>
            <a:ext cx="2664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Получение </a:t>
            </a:r>
            <a:r>
              <a:rPr lang="ru-RU" b="1" dirty="0" smtClean="0"/>
              <a:t>согласия (ПС)</a:t>
            </a:r>
            <a:endParaRPr lang="ru-RU" b="1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1"/>
          <a:srcRect b="6975"/>
          <a:stretch/>
        </p:blipFill>
        <p:spPr>
          <a:xfrm>
            <a:off x="827584" y="1471775"/>
            <a:ext cx="1152244" cy="355128"/>
          </a:xfrm>
          <a:prstGeom prst="rect">
            <a:avLst/>
          </a:prstGeom>
        </p:spPr>
      </p:pic>
      <p:cxnSp>
        <p:nvCxnSpPr>
          <p:cNvPr id="37" name="Прямая со стрелкой 36"/>
          <p:cNvCxnSpPr/>
          <p:nvPr/>
        </p:nvCxnSpPr>
        <p:spPr>
          <a:xfrm flipH="1" flipV="1">
            <a:off x="3825440" y="1471557"/>
            <a:ext cx="2005626" cy="856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п.10)</a:t>
            </a:r>
            <a:endParaRPr lang="ru-RU" sz="1400" dirty="0"/>
          </a:p>
        </p:txBody>
      </p:sp>
      <p:sp>
        <p:nvSpPr>
          <p:cNvPr id="61" name="Равнобедренный треугольник 60"/>
          <p:cNvSpPr/>
          <p:nvPr/>
        </p:nvSpPr>
        <p:spPr>
          <a:xfrm>
            <a:off x="7217343" y="1852811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/>
          <p:cNvSpPr/>
          <p:nvPr/>
        </p:nvSpPr>
        <p:spPr>
          <a:xfrm>
            <a:off x="4864306" y="1860745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76925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5" y="739588"/>
            <a:ext cx="8404411" cy="382200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24971"/>
            <a:ext cx="9103659" cy="1756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лекций Глава 21 стр. 139-140</a:t>
            </a:r>
          </a:p>
          <a:p>
            <a:pPr marL="0" indent="0" algn="just">
              <a:buNone/>
            </a:pPr>
            <a:r>
              <a:rPr lang="ru-RU" sz="2000" b="1" dirty="0" smtClean="0"/>
              <a:t>1. Неисправности</a:t>
            </a:r>
            <a:r>
              <a:rPr lang="ru-RU" sz="2000" b="1" dirty="0"/>
              <a:t>, при которых действие ПАБ </a:t>
            </a:r>
            <a:r>
              <a:rPr lang="ru-RU" sz="2000" b="1" dirty="0" smtClean="0"/>
              <a:t>закрывается.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2. Действия </a:t>
            </a:r>
            <a:r>
              <a:rPr lang="ru-RU" sz="2000" b="1" dirty="0"/>
              <a:t>ДСП при приеме и отправлении поездов</a:t>
            </a:r>
            <a:r>
              <a:rPr lang="ru-RU" sz="2000" b="1" dirty="0" smtClean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157" y="2854579"/>
            <a:ext cx="914632" cy="291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300" r="3712" b="3045"/>
          <a:stretch/>
        </p:blipFill>
        <p:spPr>
          <a:xfrm>
            <a:off x="5036775" y="2846163"/>
            <a:ext cx="792088" cy="3132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6300" r="3712" b="3045"/>
          <a:stretch/>
        </p:blipFill>
        <p:spPr>
          <a:xfrm>
            <a:off x="4249782" y="2840931"/>
            <a:ext cx="792088" cy="3132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6300" r="3712" b="3045"/>
          <a:stretch/>
        </p:blipFill>
        <p:spPr>
          <a:xfrm>
            <a:off x="3462789" y="2840931"/>
            <a:ext cx="792088" cy="313284"/>
          </a:xfrm>
          <a:prstGeom prst="rect">
            <a:avLst/>
          </a:prstGeom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933069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53816"/>
            <a:ext cx="9144000" cy="298025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При </a:t>
            </a:r>
            <a:r>
              <a:rPr lang="ru-RU" sz="2000" b="1" dirty="0">
                <a:solidFill>
                  <a:srgbClr val="002060"/>
                </a:solidFill>
              </a:rPr>
              <a:t>невозможности изъять ключ-жезл или в случае, если аппарат управления не оборудован ключом-жезлом,</a:t>
            </a:r>
            <a:r>
              <a:rPr lang="ru-RU" sz="2000" dirty="0"/>
              <a:t> отправление поезда с последующим возвращением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 производится по телефонным средствам связи с прекращением действия блокировки.</a:t>
            </a:r>
          </a:p>
          <a:p>
            <a:pPr marL="0" indent="0" algn="just">
              <a:buNone/>
            </a:pPr>
            <a:r>
              <a:rPr lang="ru-RU" sz="2000" dirty="0" smtClean="0"/>
              <a:t>      Поезда </a:t>
            </a:r>
            <a:r>
              <a:rPr lang="ru-RU" sz="2000" dirty="0"/>
              <a:t>в этом случае отправляются при запрещающем показании выходного светофора с выдачей машинисту </a:t>
            </a:r>
            <a:r>
              <a:rPr lang="ru-RU" sz="2000" b="1" dirty="0"/>
              <a:t>Путевой записки</a:t>
            </a:r>
            <a:r>
              <a:rPr lang="ru-RU" sz="2000" b="1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Путевая </a:t>
            </a:r>
            <a:r>
              <a:rPr lang="ru-RU" sz="2000" b="1" dirty="0">
                <a:solidFill>
                  <a:srgbClr val="002060"/>
                </a:solidFill>
              </a:rPr>
              <a:t>записка дает </a:t>
            </a:r>
            <a:r>
              <a:rPr lang="ru-RU" sz="2000" b="1" dirty="0">
                <a:solidFill>
                  <a:srgbClr val="C00000"/>
                </a:solidFill>
              </a:rPr>
              <a:t>машинисту право </a:t>
            </a:r>
            <a:r>
              <a:rPr lang="ru-RU" sz="2000" dirty="0"/>
              <a:t>следовать с поездом до входного светофора соседней станции, а при отправлении поезда по неправильному пути и отсутствии входного сигнала - до сигнального знака «Граница станции» или до указанного километра и возвращения обратно.</a:t>
            </a:r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179512" y="1482900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484784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112714" y="518573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4944" y="1433895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78257" y="151012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45911" y="151126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921" y="873922"/>
            <a:ext cx="732903" cy="47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 flipV="1">
            <a:off x="2051720" y="1730932"/>
            <a:ext cx="3779346" cy="2296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44" y="964798"/>
            <a:ext cx="5093916" cy="28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029" y="537050"/>
            <a:ext cx="5093915" cy="25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Прямоугольник 81"/>
          <p:cNvSpPr/>
          <p:nvPr/>
        </p:nvSpPr>
        <p:spPr>
          <a:xfrm>
            <a:off x="3316531" y="757923"/>
            <a:ext cx="2514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Запрос на </a:t>
            </a:r>
            <a:r>
              <a:rPr lang="ru-RU" b="1" dirty="0" smtClean="0"/>
              <a:t>отправление</a:t>
            </a:r>
            <a:endParaRPr lang="ru-RU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3316531" y="290913"/>
            <a:ext cx="2664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Получение </a:t>
            </a:r>
            <a:r>
              <a:rPr lang="ru-RU" b="1" dirty="0" smtClean="0"/>
              <a:t>согласия (ПС)</a:t>
            </a:r>
            <a:endParaRPr lang="ru-RU" b="1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1"/>
          <a:srcRect b="6975"/>
          <a:stretch/>
        </p:blipFill>
        <p:spPr>
          <a:xfrm>
            <a:off x="827584" y="1471775"/>
            <a:ext cx="1152244" cy="355128"/>
          </a:xfrm>
          <a:prstGeom prst="rect">
            <a:avLst/>
          </a:prstGeom>
        </p:spPr>
      </p:pic>
      <p:cxnSp>
        <p:nvCxnSpPr>
          <p:cNvPr id="37" name="Прямая со стрелкой 36"/>
          <p:cNvCxnSpPr/>
          <p:nvPr/>
        </p:nvCxnSpPr>
        <p:spPr>
          <a:xfrm flipH="1" flipV="1">
            <a:off x="3825440" y="1471557"/>
            <a:ext cx="2005626" cy="856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п.12)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95921" y="873922"/>
            <a:ext cx="646945" cy="3778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088617" y="767069"/>
            <a:ext cx="589671" cy="5528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193" y="886750"/>
            <a:ext cx="720170" cy="9187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3715" y="1428480"/>
            <a:ext cx="767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ДУ-50</a:t>
            </a:r>
            <a:endParaRPr lang="ru-RU" b="1" dirty="0"/>
          </a:p>
        </p:txBody>
      </p:sp>
      <p:sp>
        <p:nvSpPr>
          <p:cNvPr id="85" name="Равнобедренный треугольник 84"/>
          <p:cNvSpPr/>
          <p:nvPr/>
        </p:nvSpPr>
        <p:spPr>
          <a:xfrm>
            <a:off x="7082082" y="1860720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/>
          <p:cNvSpPr/>
          <p:nvPr/>
        </p:nvSpPr>
        <p:spPr>
          <a:xfrm>
            <a:off x="4889525" y="1849320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40354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9489"/>
            <a:ext cx="9079979" cy="1357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Отправление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поезда с подталкивающим локомотивом</a:t>
            </a:r>
            <a:r>
              <a:rPr lang="ru-RU" sz="2000" b="1" dirty="0"/>
              <a:t>, следующим до соседней </a:t>
            </a:r>
            <a:r>
              <a:rPr lang="ru-RU" sz="2000" b="1" dirty="0" smtClean="0"/>
              <a:t>станции</a:t>
            </a:r>
            <a:r>
              <a:rPr lang="ru-RU" sz="2000" dirty="0"/>
              <a:t>, производится по путевой блокировке в обычном порядке с уведомлением ДСП этой станции по телефону об отправлении поезда с подталкивающим </a:t>
            </a:r>
            <a:r>
              <a:rPr lang="ru-RU" sz="2000" dirty="0" smtClean="0"/>
              <a:t>локомотивом.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42" b="-5405"/>
          <a:stretch/>
        </p:blipFill>
        <p:spPr bwMode="auto">
          <a:xfrm>
            <a:off x="467544" y="1471677"/>
            <a:ext cx="1752679" cy="37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0568" y="1485584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5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5736" y="1471675"/>
            <a:ext cx="1008112" cy="35944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484784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4944" y="1433895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78257" y="151012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45911" y="151126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221908" y="1700809"/>
            <a:ext cx="5752709" cy="89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п.13)</a:t>
            </a:r>
            <a:endParaRPr lang="ru-RU" sz="1400" dirty="0"/>
          </a:p>
        </p:txBody>
      </p:sp>
      <p:sp>
        <p:nvSpPr>
          <p:cNvPr id="56" name="Равнобедренный треугольник 55"/>
          <p:cNvSpPr/>
          <p:nvPr/>
        </p:nvSpPr>
        <p:spPr>
          <a:xfrm>
            <a:off x="4825743" y="1889107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7152878" y="1852811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072192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1" y="2602768"/>
            <a:ext cx="9079979" cy="1019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Отправление поезда с подталкивающим локомотивом, когда последний возвращается с перегона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отправления, производится по блокировке (</a:t>
            </a:r>
            <a:r>
              <a:rPr lang="ru-RU" sz="2000" b="1" dirty="0"/>
              <a:t>при </a:t>
            </a:r>
            <a:r>
              <a:rPr lang="ru-RU" sz="2000" b="1" dirty="0">
                <a:solidFill>
                  <a:srgbClr val="00B050"/>
                </a:solidFill>
              </a:rPr>
              <a:t>разрешающем</a:t>
            </a:r>
            <a:r>
              <a:rPr lang="ru-RU" sz="2000" b="1" dirty="0"/>
              <a:t> показании выходного светофора</a:t>
            </a:r>
            <a:r>
              <a:rPr lang="ru-RU" sz="2000" dirty="0"/>
              <a:t>). </a:t>
            </a: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-958166" y="1813961"/>
            <a:ext cx="9994662" cy="308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496" y="2264338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98423" y="1454266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17636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267744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1483502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814906" y="1869336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2602382" y="14970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2880765" y="15126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99792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п.13)</a:t>
            </a:r>
            <a:endParaRPr lang="ru-RU" sz="1400" dirty="0"/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64801" y="1471424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6813558" y="4175840"/>
            <a:ext cx="990220" cy="29667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745" y="863035"/>
            <a:ext cx="585756" cy="53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0" name="Прямая соединительная линия 79"/>
          <p:cNvCxnSpPr/>
          <p:nvPr/>
        </p:nvCxnSpPr>
        <p:spPr>
          <a:xfrm>
            <a:off x="35496" y="4509120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1345" y="4077072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1659860" y="4076173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39228" y="4941749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2281881" y="4514377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Рисунок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238" y="5063080"/>
            <a:ext cx="944962" cy="29263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22" y="4542087"/>
            <a:ext cx="944962" cy="292633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898" y="4145637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340" y="1466494"/>
            <a:ext cx="1008112" cy="35944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248301" y="145718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4298" y="5613520"/>
            <a:ext cx="9090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На право обратного следования </a:t>
            </a:r>
            <a:r>
              <a:rPr lang="ru-RU" sz="2000" b="1" dirty="0"/>
              <a:t>машинисту подталкивающего локомотива вручается на станции отправления </a:t>
            </a:r>
            <a:r>
              <a:rPr lang="ru-RU" sz="2000" b="1" dirty="0">
                <a:solidFill>
                  <a:srgbClr val="002060"/>
                </a:solidFill>
              </a:rPr>
              <a:t>ключ-жезл.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742866" y="1733540"/>
            <a:ext cx="477463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259438" y="3664629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7861702" y="3349511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031784" y="4082329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8316416" y="4077072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8029619" y="4941749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7656394" y="4537456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Рисунок 9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4066031"/>
            <a:ext cx="829128" cy="286537"/>
          </a:xfrm>
          <a:prstGeom prst="rect">
            <a:avLst/>
          </a:prstGeom>
        </p:spPr>
      </p:pic>
      <p:cxnSp>
        <p:nvCxnSpPr>
          <p:cNvPr id="97" name="Прямая соединительная линия 96"/>
          <p:cNvCxnSpPr/>
          <p:nvPr/>
        </p:nvCxnSpPr>
        <p:spPr>
          <a:xfrm>
            <a:off x="2723724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275856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557538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845311" y="4470309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Рисунок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565" y="4792160"/>
            <a:ext cx="944962" cy="29263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374" y="4602324"/>
            <a:ext cx="829128" cy="286537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451" y="4179379"/>
            <a:ext cx="829128" cy="286537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7559" y="3737002"/>
            <a:ext cx="829128" cy="286537"/>
          </a:xfrm>
          <a:prstGeom prst="rect">
            <a:avLst/>
          </a:prstGeom>
        </p:spPr>
      </p:pic>
      <p:sp>
        <p:nvSpPr>
          <p:cNvPr id="106" name="Прямоугольник 105"/>
          <p:cNvSpPr/>
          <p:nvPr/>
        </p:nvSpPr>
        <p:spPr>
          <a:xfrm>
            <a:off x="8730208" y="458995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8954970" y="416012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8868709" y="371548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656303" y="4766635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250841" y="4033399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1324162" y="2345254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978272" y="5039807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716655" y="4514305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1101274" y="195096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484787" y="411673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Н2</a:t>
            </a:r>
            <a:endParaRPr lang="ru-RU" sz="1600" b="1" dirty="0"/>
          </a:p>
        </p:txBody>
      </p:sp>
      <p:sp>
        <p:nvSpPr>
          <p:cNvPr id="116" name="Блок-схема: узел 115"/>
          <p:cNvSpPr/>
          <p:nvPr/>
        </p:nvSpPr>
        <p:spPr>
          <a:xfrm>
            <a:off x="1331386" y="41554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1541356" y="4550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1814906" y="508494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8079058" y="463072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8308454" y="418930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8210022" y="375746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8483611" y="37497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8339165" y="463072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543635" y="4177105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7169235" y="481254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Блок-схема: узел 125"/>
          <p:cNvSpPr/>
          <p:nvPr/>
        </p:nvSpPr>
        <p:spPr>
          <a:xfrm>
            <a:off x="7424854" y="4811465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2854838" y="408835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Блок-схема: узел 127"/>
          <p:cNvSpPr/>
          <p:nvPr/>
        </p:nvSpPr>
        <p:spPr>
          <a:xfrm>
            <a:off x="2578210" y="4072009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Блок-схема: узел 128"/>
          <p:cNvSpPr/>
          <p:nvPr/>
        </p:nvSpPr>
        <p:spPr>
          <a:xfrm>
            <a:off x="1055540" y="41531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Блок-схема: узел 129"/>
          <p:cNvSpPr/>
          <p:nvPr/>
        </p:nvSpPr>
        <p:spPr>
          <a:xfrm>
            <a:off x="1281987" y="455055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Блок-схема: узел 130"/>
          <p:cNvSpPr/>
          <p:nvPr/>
        </p:nvSpPr>
        <p:spPr>
          <a:xfrm>
            <a:off x="1550722" y="50734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Блок-схема: узел 132"/>
          <p:cNvSpPr/>
          <p:nvPr/>
        </p:nvSpPr>
        <p:spPr>
          <a:xfrm>
            <a:off x="1555268" y="187711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0033" y="4149227"/>
            <a:ext cx="1008112" cy="359443"/>
          </a:xfrm>
          <a:prstGeom prst="rect">
            <a:avLst/>
          </a:prstGeom>
        </p:spPr>
      </p:pic>
      <p:pic>
        <p:nvPicPr>
          <p:cNvPr id="13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5143570" y="4163537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282" y="4136976"/>
            <a:ext cx="1005927" cy="359695"/>
          </a:xfrm>
          <a:prstGeom prst="rect">
            <a:avLst/>
          </a:prstGeom>
        </p:spPr>
      </p:pic>
      <p:sp>
        <p:nvSpPr>
          <p:cNvPr id="14" name="Стрелка влево 13"/>
          <p:cNvSpPr/>
          <p:nvPr/>
        </p:nvSpPr>
        <p:spPr>
          <a:xfrm>
            <a:off x="3401392" y="4180760"/>
            <a:ext cx="431200" cy="325619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86" y="3590004"/>
            <a:ext cx="585756" cy="53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Равнобедренный треугольник 111"/>
          <p:cNvSpPr/>
          <p:nvPr/>
        </p:nvSpPr>
        <p:spPr>
          <a:xfrm>
            <a:off x="2832177" y="1847153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Равнобедренный треугольник 131"/>
          <p:cNvSpPr/>
          <p:nvPr/>
        </p:nvSpPr>
        <p:spPr>
          <a:xfrm>
            <a:off x="7139459" y="1892343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Равнобедренный треугольник 137"/>
          <p:cNvSpPr/>
          <p:nvPr/>
        </p:nvSpPr>
        <p:spPr>
          <a:xfrm>
            <a:off x="2925383" y="4551513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Равнобедренный треугольник 138"/>
          <p:cNvSpPr/>
          <p:nvPr/>
        </p:nvSpPr>
        <p:spPr>
          <a:xfrm>
            <a:off x="7139459" y="4515818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278870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1" y="2602768"/>
            <a:ext cx="9079979" cy="1019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Специальный самоходный </a:t>
            </a:r>
            <a:r>
              <a:rPr lang="ru-RU" sz="2000" b="1" dirty="0" smtClean="0"/>
              <a:t>подвижной состав (ССПС) </a:t>
            </a:r>
            <a:r>
              <a:rPr lang="ru-RU" sz="2000" dirty="0"/>
              <a:t>отправляется на перегон (в том числе и с возвращением обратно) в обычным порядке (как поезд).</a:t>
            </a: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496" y="2264338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17636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267744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3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846" y="1483502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814906" y="1869336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2602382" y="14970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2880765" y="15126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99792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п.15)</a:t>
            </a:r>
            <a:endParaRPr lang="ru-RU" sz="1400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35496" y="4509120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1345" y="4077072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1659860" y="4076173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39228" y="4941749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2281881" y="4514377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Рисунок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238" y="5063080"/>
            <a:ext cx="944962" cy="29263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22" y="4542087"/>
            <a:ext cx="944962" cy="292633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98" y="4145637"/>
            <a:ext cx="944962" cy="29263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248301" y="145718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155" y="5467831"/>
            <a:ext cx="90906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Обратно </a:t>
            </a:r>
            <a:r>
              <a:rPr lang="ru-RU" sz="2000" b="1" dirty="0" smtClean="0">
                <a:solidFill>
                  <a:srgbClr val="002060"/>
                </a:solidFill>
              </a:rPr>
              <a:t>ССПС следует </a:t>
            </a:r>
            <a:r>
              <a:rPr lang="ru-RU" sz="2000" b="1" dirty="0">
                <a:solidFill>
                  <a:srgbClr val="002060"/>
                </a:solidFill>
              </a:rPr>
              <a:t>по ключу-жезлу</a:t>
            </a:r>
            <a:r>
              <a:rPr lang="ru-RU" sz="2000" dirty="0"/>
              <a:t>, который перед отправлением </a:t>
            </a:r>
            <a:r>
              <a:rPr lang="ru-RU" sz="2000" dirty="0" smtClean="0"/>
              <a:t>со станции </a:t>
            </a:r>
            <a:r>
              <a:rPr lang="ru-RU" sz="2000" b="1" dirty="0"/>
              <a:t>вручается руководителю работ </a:t>
            </a:r>
            <a:r>
              <a:rPr lang="ru-RU" sz="2000" dirty="0" smtClean="0"/>
              <a:t>для </a:t>
            </a:r>
            <a:r>
              <a:rPr lang="ru-RU" sz="2000" dirty="0"/>
              <a:t>передачи </a:t>
            </a:r>
            <a:r>
              <a:rPr lang="ru-RU" sz="2000" b="1" dirty="0"/>
              <a:t>машинисту поезда перед возвращением</a:t>
            </a:r>
            <a:r>
              <a:rPr lang="ru-RU" sz="2000" dirty="0"/>
              <a:t> этого поезда с перегона.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331386" y="1733468"/>
            <a:ext cx="7031145" cy="204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259438" y="3664629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7861702" y="3349511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031784" y="4082329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8316416" y="4077072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8029619" y="4941749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7656394" y="4537456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Рисунок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846" y="4066031"/>
            <a:ext cx="829128" cy="286537"/>
          </a:xfrm>
          <a:prstGeom prst="rect">
            <a:avLst/>
          </a:prstGeom>
        </p:spPr>
      </p:pic>
      <p:cxnSp>
        <p:nvCxnSpPr>
          <p:cNvPr id="97" name="Прямая соединительная линия 96"/>
          <p:cNvCxnSpPr/>
          <p:nvPr/>
        </p:nvCxnSpPr>
        <p:spPr>
          <a:xfrm>
            <a:off x="2723724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275856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557538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845311" y="4470309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Рисунок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565" y="4792160"/>
            <a:ext cx="944962" cy="29263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374" y="4602324"/>
            <a:ext cx="829128" cy="286537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451" y="4179379"/>
            <a:ext cx="829128" cy="286537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7559" y="3737002"/>
            <a:ext cx="829128" cy="286537"/>
          </a:xfrm>
          <a:prstGeom prst="rect">
            <a:avLst/>
          </a:prstGeom>
        </p:spPr>
      </p:pic>
      <p:sp>
        <p:nvSpPr>
          <p:cNvPr id="106" name="Прямоугольник 105"/>
          <p:cNvSpPr/>
          <p:nvPr/>
        </p:nvSpPr>
        <p:spPr>
          <a:xfrm>
            <a:off x="8730208" y="458995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8954970" y="416012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8868709" y="371548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656303" y="4766635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250841" y="4033399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1324162" y="2345254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978272" y="5039807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716655" y="4514305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1101274" y="195096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484787" y="411673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Н2</a:t>
            </a:r>
            <a:endParaRPr lang="ru-RU" sz="1600" b="1" dirty="0"/>
          </a:p>
        </p:txBody>
      </p:sp>
      <p:sp>
        <p:nvSpPr>
          <p:cNvPr id="116" name="Блок-схема: узел 115"/>
          <p:cNvSpPr/>
          <p:nvPr/>
        </p:nvSpPr>
        <p:spPr>
          <a:xfrm>
            <a:off x="1331386" y="41554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1541356" y="4550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1814906" y="508494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8079058" y="463072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8308454" y="418930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8210022" y="375746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8483611" y="37497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8339165" y="463072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543635" y="4177105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7169235" y="481254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Блок-схема: узел 125"/>
          <p:cNvSpPr/>
          <p:nvPr/>
        </p:nvSpPr>
        <p:spPr>
          <a:xfrm>
            <a:off x="7424854" y="4811465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2854838" y="408835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Блок-схема: узел 127"/>
          <p:cNvSpPr/>
          <p:nvPr/>
        </p:nvSpPr>
        <p:spPr>
          <a:xfrm>
            <a:off x="2578210" y="4072009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Блок-схема: узел 128"/>
          <p:cNvSpPr/>
          <p:nvPr/>
        </p:nvSpPr>
        <p:spPr>
          <a:xfrm>
            <a:off x="1055540" y="41531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Блок-схема: узел 129"/>
          <p:cNvSpPr/>
          <p:nvPr/>
        </p:nvSpPr>
        <p:spPr>
          <a:xfrm>
            <a:off x="1281987" y="455055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Блок-схема: узел 130"/>
          <p:cNvSpPr/>
          <p:nvPr/>
        </p:nvSpPr>
        <p:spPr>
          <a:xfrm>
            <a:off x="1550722" y="50734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Блок-схема: узел 132"/>
          <p:cNvSpPr/>
          <p:nvPr/>
        </p:nvSpPr>
        <p:spPr>
          <a:xfrm>
            <a:off x="1555268" y="187711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3482757" y="4059773"/>
            <a:ext cx="673288" cy="325619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799" y="3914998"/>
            <a:ext cx="585756" cy="53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834" y="1324238"/>
            <a:ext cx="1077935" cy="472391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1345" y="1801502"/>
            <a:ext cx="8975151" cy="433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527004" y="607531"/>
            <a:ext cx="21686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На весь перегон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132" name="Рисунок 1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313" y="4016849"/>
            <a:ext cx="1077935" cy="47239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022153" y="3431745"/>
            <a:ext cx="3037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С возвращением обратно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112" name="Равнобедренный треугольник 111"/>
          <p:cNvSpPr/>
          <p:nvPr/>
        </p:nvSpPr>
        <p:spPr>
          <a:xfrm>
            <a:off x="2857176" y="1861823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Равнобедренный треугольник 133"/>
          <p:cNvSpPr/>
          <p:nvPr/>
        </p:nvSpPr>
        <p:spPr>
          <a:xfrm>
            <a:off x="7073842" y="1866494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Равнобедренный треугольник 134"/>
          <p:cNvSpPr/>
          <p:nvPr/>
        </p:nvSpPr>
        <p:spPr>
          <a:xfrm>
            <a:off x="2874039" y="4522887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Равнобедренный треугольник 135"/>
          <p:cNvSpPr/>
          <p:nvPr/>
        </p:nvSpPr>
        <p:spPr>
          <a:xfrm>
            <a:off x="7153887" y="4527886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148085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9488"/>
            <a:ext cx="9079979" cy="20682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 невозможности изъятия ключа-жезла, а также в случаях, когда блок-аппарат не оборудован ключом-жезлом для подталкивающего локомотива</a:t>
            </a:r>
            <a:r>
              <a:rPr lang="ru-RU" sz="2000" dirty="0"/>
              <a:t>, отправление поезда с подталкивающим локомотивом, возвращающимся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отправления, производится по телефонным средствам связи с прекращением действия блокировки. Машинистам ведущего и подталкивающего локомотивов в этом случае </a:t>
            </a:r>
            <a:r>
              <a:rPr lang="ru-RU" sz="2000" b="1" dirty="0"/>
              <a:t>выдаются Путевые записки.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42" b="-5405"/>
          <a:stretch/>
        </p:blipFill>
        <p:spPr bwMode="auto">
          <a:xfrm>
            <a:off x="299041" y="1471677"/>
            <a:ext cx="1752679" cy="37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9469" y="1485584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5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1720" y="1471675"/>
            <a:ext cx="1008112" cy="35944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484784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4944" y="1433895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78257" y="151012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45911" y="151126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095200" y="1755740"/>
            <a:ext cx="3147208" cy="37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п.14)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5487" y="1142640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№2835</a:t>
            </a:r>
            <a:endParaRPr lang="ru-RU" sz="1600" b="1" dirty="0"/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34" y="836761"/>
            <a:ext cx="585756" cy="53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997225" y="819855"/>
            <a:ext cx="415209" cy="5647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934697" y="791986"/>
            <a:ext cx="607480" cy="5647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2422" y="711194"/>
            <a:ext cx="725510" cy="71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35" y="671422"/>
            <a:ext cx="725510" cy="71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2995496" y="1085742"/>
            <a:ext cx="636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ДУ-50</a:t>
            </a:r>
            <a:endParaRPr lang="ru-RU" sz="140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-458228" y="1113642"/>
            <a:ext cx="636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ДУ-50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694685"/>
            <a:ext cx="716521" cy="662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458228" y="711194"/>
            <a:ext cx="701316" cy="7227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Равнобедренный треугольник 81"/>
          <p:cNvSpPr/>
          <p:nvPr/>
        </p:nvSpPr>
        <p:spPr>
          <a:xfrm>
            <a:off x="4941630" y="1858925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Равнобедренный треугольник 82"/>
          <p:cNvSpPr/>
          <p:nvPr/>
        </p:nvSpPr>
        <p:spPr>
          <a:xfrm>
            <a:off x="7112999" y="1864682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912113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36" y="5805264"/>
            <a:ext cx="8922360" cy="677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Машинисту </a:t>
            </a:r>
            <a:r>
              <a:rPr lang="ru-RU" sz="1800" b="1" dirty="0">
                <a:solidFill>
                  <a:srgbClr val="C00000"/>
                </a:solidFill>
              </a:rPr>
              <a:t>ведущего </a:t>
            </a:r>
            <a:r>
              <a:rPr lang="ru-RU" sz="1800" b="1" dirty="0"/>
              <a:t>локомотива      </a:t>
            </a:r>
            <a:r>
              <a:rPr lang="ru-RU" sz="1800" b="1" dirty="0" smtClean="0"/>
              <a:t>        Машинисту </a:t>
            </a:r>
            <a:r>
              <a:rPr lang="ru-RU" sz="1800" b="1" dirty="0">
                <a:solidFill>
                  <a:srgbClr val="C00000"/>
                </a:solidFill>
              </a:rPr>
              <a:t>подталкивающего</a:t>
            </a:r>
            <a:r>
              <a:rPr lang="ru-RU" sz="1800" b="1" dirty="0"/>
              <a:t> локомотива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endParaRPr lang="ru-RU" sz="2000" b="1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543"/>
            <a:ext cx="4320480" cy="510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1920" y="1988840"/>
            <a:ext cx="3201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9</a:t>
            </a:r>
            <a:r>
              <a:rPr lang="ru-RU" dirty="0"/>
              <a:t>            </a:t>
            </a:r>
            <a:r>
              <a:rPr lang="ru-RU" b="1" i="1" dirty="0" smtClean="0">
                <a:solidFill>
                  <a:srgbClr val="002060"/>
                </a:solidFill>
              </a:rPr>
              <a:t>августа</a:t>
            </a:r>
            <a:r>
              <a:rPr lang="ru-RU" dirty="0" smtClean="0"/>
              <a:t>                </a:t>
            </a:r>
            <a:r>
              <a:rPr lang="ru-RU" b="1" i="1" dirty="0" smtClean="0">
                <a:solidFill>
                  <a:srgbClr val="002060"/>
                </a:solidFill>
              </a:rPr>
              <a:t>2019 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757" y="564543"/>
            <a:ext cx="4392488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9934" y="2177710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13 </a:t>
            </a:r>
            <a:r>
              <a:rPr lang="ru-RU" dirty="0" smtClean="0"/>
              <a:t>                 </a:t>
            </a:r>
            <a:r>
              <a:rPr lang="ru-RU" b="1" i="1" dirty="0" smtClean="0">
                <a:solidFill>
                  <a:srgbClr val="002060"/>
                </a:solidFill>
              </a:rPr>
              <a:t>45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26986" y="2173506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13</a:t>
            </a:r>
            <a:r>
              <a:rPr lang="ru-RU" dirty="0"/>
              <a:t>              </a:t>
            </a:r>
            <a:r>
              <a:rPr lang="ru-RU" dirty="0" smtClean="0"/>
              <a:t>  </a:t>
            </a:r>
            <a:r>
              <a:rPr lang="ru-RU" b="1" i="1" dirty="0">
                <a:solidFill>
                  <a:srgbClr val="002060"/>
                </a:solidFill>
              </a:rPr>
              <a:t>45</a:t>
            </a:r>
            <a:r>
              <a:rPr lang="ru-RU" dirty="0"/>
              <a:t> 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39" y="2708920"/>
            <a:ext cx="1573213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2244"/>
            <a:ext cx="1573213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960" y="3189565"/>
            <a:ext cx="1573213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6" y="3380025"/>
            <a:ext cx="2425700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040" y="2690663"/>
            <a:ext cx="585787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7875" y="2483604"/>
            <a:ext cx="75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4143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3497" y="252183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2835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4439" y="267030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2935" y="26996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86958" y="269291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92045" y="26996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61414" y="3085452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325 км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08634" y="4021576"/>
            <a:ext cx="1003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Орлов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11120" y="4021576"/>
            <a:ext cx="819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Орлов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492" y="3058156"/>
            <a:ext cx="32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/>
          <a:srcRect b="25296"/>
          <a:stretch/>
        </p:blipFill>
        <p:spPr>
          <a:xfrm>
            <a:off x="2225415" y="3749441"/>
            <a:ext cx="1085182" cy="60424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5751" y="3695285"/>
            <a:ext cx="1085182" cy="60355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037712" y="2131344"/>
            <a:ext cx="205920" cy="159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416516" y="1984228"/>
            <a:ext cx="227494" cy="292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49644" y="1993044"/>
            <a:ext cx="351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</a:t>
            </a:r>
            <a:r>
              <a:rPr lang="ru-RU" b="1" i="1" dirty="0" smtClean="0">
                <a:solidFill>
                  <a:srgbClr val="002060"/>
                </a:solidFill>
              </a:rPr>
              <a:t>9 </a:t>
            </a:r>
            <a:r>
              <a:rPr lang="ru-RU" dirty="0" smtClean="0"/>
              <a:t>           </a:t>
            </a:r>
            <a:r>
              <a:rPr lang="ru-RU" b="1" i="1" dirty="0">
                <a:solidFill>
                  <a:srgbClr val="002060"/>
                </a:solidFill>
              </a:rPr>
              <a:t>августа</a:t>
            </a:r>
            <a:r>
              <a:rPr lang="ru-RU" dirty="0"/>
              <a:t>            </a:t>
            </a:r>
            <a:r>
              <a:rPr lang="ru-RU" dirty="0" smtClean="0"/>
              <a:t>      </a:t>
            </a:r>
            <a:r>
              <a:rPr lang="ru-RU" b="1" i="1" dirty="0" smtClean="0">
                <a:solidFill>
                  <a:srgbClr val="002060"/>
                </a:solidFill>
              </a:rPr>
              <a:t>2019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376960" y="1268760"/>
            <a:ext cx="111168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782047" y="1268760"/>
            <a:ext cx="111168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326986" y="1772816"/>
            <a:ext cx="18599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697903" y="1772816"/>
            <a:ext cx="18599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665785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0125" y="5609230"/>
            <a:ext cx="8884693" cy="5677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95905" y="361610"/>
            <a:ext cx="705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Отправление хозяйственного поезда для работы на перегоне с </a:t>
            </a:r>
            <a:r>
              <a:rPr lang="ru-RU" b="1" u="sng" dirty="0" smtClean="0">
                <a:solidFill>
                  <a:srgbClr val="002060"/>
                </a:solidFill>
              </a:rPr>
              <a:t> ПАБ 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62"/>
          <a:stretch/>
        </p:blipFill>
        <p:spPr>
          <a:xfrm>
            <a:off x="1485038" y="950621"/>
            <a:ext cx="7631665" cy="113671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458" y="1251674"/>
            <a:ext cx="758840" cy="382092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36" y="1267757"/>
            <a:ext cx="758840" cy="382092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16" y="341702"/>
            <a:ext cx="667888" cy="790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670" y="1184361"/>
            <a:ext cx="853235" cy="45177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31307" y="1804391"/>
            <a:ext cx="655093" cy="477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091824" y="1290082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78221" y="1973924"/>
            <a:ext cx="218364" cy="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868450" y="1308152"/>
            <a:ext cx="234517" cy="252115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96585" y="1989687"/>
            <a:ext cx="163773" cy="70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409" y="2296400"/>
            <a:ext cx="90942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Отправление </a:t>
            </a:r>
            <a:r>
              <a:rPr lang="ru-RU" sz="2000" b="1" dirty="0">
                <a:solidFill>
                  <a:srgbClr val="002060"/>
                </a:solidFill>
              </a:rPr>
              <a:t>поездов </a:t>
            </a:r>
            <a:r>
              <a:rPr lang="ru-RU" sz="2000" dirty="0"/>
              <a:t>на однопутных и двухпутных перегонах (по правильному </a:t>
            </a:r>
            <a:r>
              <a:rPr lang="ru-RU" sz="2000" dirty="0" smtClean="0"/>
              <a:t>пути</a:t>
            </a:r>
            <a:r>
              <a:rPr lang="ru-RU" sz="2000" dirty="0"/>
              <a:t>) </a:t>
            </a:r>
            <a:r>
              <a:rPr lang="ru-RU" sz="2000" b="1" dirty="0">
                <a:solidFill>
                  <a:srgbClr val="002060"/>
                </a:solidFill>
              </a:rPr>
              <a:t>с возвращением </a:t>
            </a:r>
            <a:r>
              <a:rPr lang="ru-RU" sz="2000" dirty="0"/>
              <a:t>с перегона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 производится </a:t>
            </a:r>
            <a:r>
              <a:rPr lang="ru-RU" sz="2000" b="1" u="sng" dirty="0">
                <a:solidFill>
                  <a:srgbClr val="C00000"/>
                </a:solidFill>
              </a:rPr>
              <a:t>при запрещающем показании выходного светофора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с выдачей машинисту ключа-жезла</a:t>
            </a:r>
            <a:r>
              <a:rPr lang="ru-RU" sz="2000" dirty="0"/>
              <a:t> на право проезда закрытого выходного светофора и обратного следования.</a:t>
            </a:r>
          </a:p>
          <a:p>
            <a:pPr algn="just"/>
            <a:r>
              <a:rPr lang="ru-RU" sz="2000" dirty="0" smtClean="0"/>
              <a:t>       При </a:t>
            </a:r>
            <a:r>
              <a:rPr lang="ru-RU" sz="2000" dirty="0"/>
              <a:t>этом на однопутных перегонах перед отправлением поезда на перегон с последующим возвращением должно быть получено от соседней </a:t>
            </a:r>
            <a:r>
              <a:rPr lang="ru-RU" sz="2000" dirty="0" smtClean="0"/>
              <a:t>станции </a:t>
            </a:r>
            <a:r>
              <a:rPr lang="ru-RU" sz="2000" dirty="0"/>
              <a:t>по блок-аппарату согласие на отправление поезда или блок-система переключена на соответствующее направление движения.</a:t>
            </a:r>
          </a:p>
          <a:p>
            <a:pPr algn="just"/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Отправление </a:t>
            </a:r>
            <a:r>
              <a:rPr lang="ru-RU" sz="2000" b="1" dirty="0">
                <a:solidFill>
                  <a:srgbClr val="002060"/>
                </a:solidFill>
              </a:rPr>
              <a:t>двух и более единиц </a:t>
            </a:r>
            <a:r>
              <a:rPr lang="ru-RU" sz="2000" b="1" dirty="0" smtClean="0">
                <a:solidFill>
                  <a:srgbClr val="002060"/>
                </a:solidFill>
              </a:rPr>
              <a:t>ССПС </a:t>
            </a:r>
            <a:r>
              <a:rPr lang="ru-RU" sz="2000" dirty="0"/>
              <a:t>в сцепе в случае, когда предусмотрено их </a:t>
            </a:r>
            <a:r>
              <a:rPr lang="ru-RU" sz="2000" b="1" dirty="0">
                <a:solidFill>
                  <a:srgbClr val="C00000"/>
                </a:solidFill>
              </a:rPr>
              <a:t>разъединение на перегоне, по ключу-жезлу запрещается</a:t>
            </a:r>
            <a:r>
              <a:rPr lang="ru-RU" sz="2000" dirty="0"/>
              <a:t>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t="40473" r="85642" b="58391"/>
          <a:stretch/>
        </p:blipFill>
        <p:spPr bwMode="auto">
          <a:xfrm>
            <a:off x="13647" y="1159683"/>
            <a:ext cx="17605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Прямая соединительная линия 22"/>
          <p:cNvCxnSpPr/>
          <p:nvPr/>
        </p:nvCxnSpPr>
        <p:spPr>
          <a:xfrm flipH="1">
            <a:off x="-664936" y="1622492"/>
            <a:ext cx="31624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308108" y="6537277"/>
            <a:ext cx="1754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Прил.</a:t>
            </a:r>
            <a:r>
              <a:rPr lang="ru-RU" sz="1400" dirty="0" smtClean="0"/>
              <a:t>№3 п.10)</a:t>
            </a:r>
            <a:endParaRPr lang="ru-RU" sz="1400" dirty="0"/>
          </a:p>
        </p:txBody>
      </p:sp>
      <p:pic>
        <p:nvPicPr>
          <p:cNvPr id="15" name="Picture 3" descr="D:\фото\Изображения\Человечки\новые человеки\отправл\-original 8 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81387">
            <a:off x="1109324" y="924536"/>
            <a:ext cx="738062" cy="586301"/>
          </a:xfrm>
          <a:prstGeom prst="rect">
            <a:avLst/>
          </a:prstGeom>
          <a:noFill/>
        </p:spPr>
      </p:pic>
      <p:sp>
        <p:nvSpPr>
          <p:cNvPr id="26" name="Блок-схема: узел 25"/>
          <p:cNvSpPr/>
          <p:nvPr/>
        </p:nvSpPr>
        <p:spPr>
          <a:xfrm>
            <a:off x="1869617" y="1695996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338651" y="1695996"/>
            <a:ext cx="266327" cy="234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2409" y="2016983"/>
            <a:ext cx="18472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Блок-схема: узел 29"/>
          <p:cNvSpPr/>
          <p:nvPr/>
        </p:nvSpPr>
        <p:spPr>
          <a:xfrm>
            <a:off x="1892102" y="1292945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2115986" y="1294825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3237970" y="1152593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586165" y="114124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2805245" y="1155406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3019367" y="1150167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6598954" y="1703910"/>
            <a:ext cx="234517" cy="252115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6364437" y="1695996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697972" y="857591"/>
            <a:ext cx="701749" cy="306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8165203" y="884850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7920260" y="88050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107127" y="1311348"/>
            <a:ext cx="585186" cy="252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8552732" y="1299662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8319191" y="1299662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8339337" y="1703910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8575054" y="1695996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178722" y="1765352"/>
            <a:ext cx="882861" cy="336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7107978" y="1785110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842119" y="1783214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7586347" y="1785109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7351830" y="1785110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2093501" y="1691981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00530" y="1781324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1774208" y="1542197"/>
            <a:ext cx="3152634" cy="95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8"/>
          <a:srcRect l="12123" t="88792" r="67449"/>
          <a:stretch/>
        </p:blipFill>
        <p:spPr>
          <a:xfrm>
            <a:off x="1718476" y="2073673"/>
            <a:ext cx="655093" cy="318434"/>
          </a:xfrm>
          <a:prstGeom prst="rect">
            <a:avLst/>
          </a:prstGeom>
        </p:spPr>
      </p:pic>
      <p:sp>
        <p:nvSpPr>
          <p:cNvPr id="55" name="Блок-схема: узел 54"/>
          <p:cNvSpPr/>
          <p:nvPr/>
        </p:nvSpPr>
        <p:spPr>
          <a:xfrm>
            <a:off x="2115985" y="2110115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869616" y="2110115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1359333" y="1628556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Н1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347846" y="205419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Н3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8786120" y="1233522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Ч1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8411608" y="825692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Ч2</a:t>
            </a:r>
            <a:endParaRPr lang="ru-RU" dirty="0"/>
          </a:p>
        </p:txBody>
      </p:sp>
      <p:sp>
        <p:nvSpPr>
          <p:cNvPr id="6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23396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0125" y="5609230"/>
            <a:ext cx="8884693" cy="5677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95905" y="361610"/>
            <a:ext cx="705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Отправление хозяйственного поезда для работы на перегоне с </a:t>
            </a:r>
            <a:r>
              <a:rPr lang="ru-RU" b="1" u="sng" dirty="0" smtClean="0">
                <a:solidFill>
                  <a:srgbClr val="002060"/>
                </a:solidFill>
              </a:rPr>
              <a:t> ПАБ 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62"/>
          <a:stretch/>
        </p:blipFill>
        <p:spPr>
          <a:xfrm>
            <a:off x="1343020" y="1944762"/>
            <a:ext cx="7631665" cy="113671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" y="2255811"/>
            <a:ext cx="758840" cy="382092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860" y="2239429"/>
            <a:ext cx="758840" cy="382092"/>
          </a:xfrm>
          <a:prstGeom prst="rect">
            <a:avLst/>
          </a:prstGeom>
          <a:noFill/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761" y="2153026"/>
            <a:ext cx="853235" cy="45177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31307" y="1804391"/>
            <a:ext cx="655093" cy="477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944409" y="228841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78221" y="1973924"/>
            <a:ext cx="218364" cy="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722694" y="2292335"/>
            <a:ext cx="234517" cy="252115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96585" y="1989687"/>
            <a:ext cx="163773" cy="70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801" y="3804698"/>
            <a:ext cx="90942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невозможности изъять ключ-жезл </a:t>
            </a:r>
            <a:r>
              <a:rPr lang="ru-RU" sz="2000" b="1" dirty="0"/>
              <a:t>или</a:t>
            </a:r>
            <a:r>
              <a:rPr lang="ru-RU" sz="2000" dirty="0"/>
              <a:t> в случае, если </a:t>
            </a:r>
            <a:r>
              <a:rPr lang="ru-RU" sz="2000" b="1" dirty="0">
                <a:solidFill>
                  <a:srgbClr val="002060"/>
                </a:solidFill>
              </a:rPr>
              <a:t>аппарат управления не оборудован ключом-жезлом</a:t>
            </a:r>
            <a:r>
              <a:rPr lang="ru-RU" sz="2000" dirty="0"/>
              <a:t>, отправление поезда с последующим возвращением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 производится по телефонным средствам </a:t>
            </a:r>
            <a:r>
              <a:rPr lang="ru-RU" sz="2000" dirty="0" smtClean="0"/>
              <a:t>связи (ТСС) </a:t>
            </a:r>
            <a:r>
              <a:rPr lang="ru-RU" sz="2000" dirty="0"/>
              <a:t>с прекращением действия блокировки.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Поезда </a:t>
            </a:r>
            <a:r>
              <a:rPr lang="ru-RU" sz="2000" b="1" dirty="0">
                <a:solidFill>
                  <a:srgbClr val="C00000"/>
                </a:solidFill>
              </a:rPr>
              <a:t>в этом случае отправляются при запрещающем показании выходного светофора с выдачей машинисту Путевой записки.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-664936" y="2605138"/>
            <a:ext cx="31624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308108" y="6537277"/>
            <a:ext cx="18902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(ИДП Прил.</a:t>
            </a:r>
            <a:r>
              <a:rPr lang="ru-RU" sz="1400" dirty="0" smtClean="0"/>
              <a:t>№1,3 п.12)</a:t>
            </a:r>
            <a:endParaRPr lang="ru-RU" sz="1400" dirty="0"/>
          </a:p>
        </p:txBody>
      </p:sp>
      <p:pic>
        <p:nvPicPr>
          <p:cNvPr id="15" name="Picture 3" descr="D:\фото\Изображения\Человечки\новые человеки\отправл\-original 8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81387">
            <a:off x="207115" y="773431"/>
            <a:ext cx="1205377" cy="1173298"/>
          </a:xfrm>
          <a:prstGeom prst="rect">
            <a:avLst/>
          </a:prstGeom>
          <a:noFill/>
        </p:spPr>
      </p:pic>
      <p:sp>
        <p:nvSpPr>
          <p:cNvPr id="26" name="Блок-схема: узел 25"/>
          <p:cNvSpPr/>
          <p:nvPr/>
        </p:nvSpPr>
        <p:spPr>
          <a:xfrm>
            <a:off x="1774208" y="2684153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338651" y="1695996"/>
            <a:ext cx="266327" cy="234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-128732" y="3015283"/>
            <a:ext cx="18472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Блок-схема: узел 29"/>
          <p:cNvSpPr/>
          <p:nvPr/>
        </p:nvSpPr>
        <p:spPr>
          <a:xfrm>
            <a:off x="1758852" y="2304094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985078" y="2292335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6482438" y="2690599"/>
            <a:ext cx="234517" cy="252115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6255805" y="2692515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697972" y="857591"/>
            <a:ext cx="701749" cy="306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107127" y="1311348"/>
            <a:ext cx="585186" cy="252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8431671" y="2320799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8210863" y="231059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8188261" y="2690598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8422778" y="2694858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370377" y="1814780"/>
            <a:ext cx="882861" cy="336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1678673" y="2494078"/>
            <a:ext cx="3152634" cy="95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6"/>
          <a:srcRect l="12123" t="88792" r="67449"/>
          <a:stretch/>
        </p:blipFill>
        <p:spPr>
          <a:xfrm>
            <a:off x="1625505" y="3084650"/>
            <a:ext cx="655093" cy="318434"/>
          </a:xfrm>
          <a:prstGeom prst="rect">
            <a:avLst/>
          </a:prstGeom>
        </p:spPr>
      </p:pic>
      <p:sp>
        <p:nvSpPr>
          <p:cNvPr id="55" name="Блок-схема: узел 54"/>
          <p:cNvSpPr/>
          <p:nvPr/>
        </p:nvSpPr>
        <p:spPr>
          <a:xfrm>
            <a:off x="1998727" y="3120152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764210" y="3120152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1179675" y="261304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Н1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233645" y="304986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9596" y="2678568"/>
            <a:ext cx="238570" cy="252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71814" y="2101769"/>
            <a:ext cx="896861" cy="326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3146400" y="2145338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2912127" y="2137490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2659742" y="2145338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427976" y="214031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31307" y="2773595"/>
            <a:ext cx="835567" cy="460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27243" y="2973338"/>
            <a:ext cx="191068" cy="14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571995" y="2777622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60358" y="2739318"/>
            <a:ext cx="959902" cy="307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6956987" y="2771756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7194704" y="2770489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7415966" y="2770489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663567" y="2758107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990056" y="2320799"/>
            <a:ext cx="164722" cy="192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8008699" y="1870337"/>
            <a:ext cx="234517" cy="25211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7766346" y="1870165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8642126" y="224371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Ч1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8304246" y="1819218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Ч2</a:t>
            </a:r>
            <a:endParaRPr lang="ru-RU" dirty="0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605" y="1754006"/>
            <a:ext cx="1081546" cy="420660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70391" y="1795249"/>
            <a:ext cx="914479" cy="377985"/>
          </a:xfrm>
          <a:prstGeom prst="rect">
            <a:avLst/>
          </a:prstGeom>
        </p:spPr>
      </p:pic>
      <p:cxnSp>
        <p:nvCxnSpPr>
          <p:cNvPr id="64" name="Прямая соединительная линия 63"/>
          <p:cNvCxnSpPr/>
          <p:nvPr/>
        </p:nvCxnSpPr>
        <p:spPr>
          <a:xfrm flipH="1" flipV="1">
            <a:off x="-128732" y="2153026"/>
            <a:ext cx="1754237" cy="355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41" y="2653734"/>
            <a:ext cx="667888" cy="790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 rotWithShape="1">
          <a:blip r:embed="rId10" cstate="print"/>
          <a:srcRect l="1379" t="1598" b="10278"/>
          <a:stretch/>
        </p:blipFill>
        <p:spPr bwMode="auto">
          <a:xfrm>
            <a:off x="4896853" y="745958"/>
            <a:ext cx="3649866" cy="271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67" name="Прямая соединительная линия 66"/>
          <p:cNvCxnSpPr/>
          <p:nvPr/>
        </p:nvCxnSpPr>
        <p:spPr>
          <a:xfrm>
            <a:off x="390225" y="654011"/>
            <a:ext cx="730104" cy="104198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34796" y="678431"/>
            <a:ext cx="931954" cy="9448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5134546" y="1100362"/>
            <a:ext cx="703707" cy="33826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</a:rPr>
              <a:t>Саратов-1</a:t>
            </a:r>
            <a:endParaRPr lang="ru-RU" sz="900" b="1" dirty="0">
              <a:solidFill>
                <a:srgbClr val="0070C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446852" y="1539839"/>
            <a:ext cx="238238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prstClr val="black"/>
                </a:solidFill>
              </a:rPr>
              <a:t>24         </a:t>
            </a:r>
            <a:r>
              <a:rPr lang="ru-RU" sz="1050" b="1" dirty="0" smtClean="0">
                <a:solidFill>
                  <a:prstClr val="black"/>
                </a:solidFill>
              </a:rPr>
              <a:t>марта                                      2020</a:t>
            </a:r>
            <a:endParaRPr lang="ru-RU" sz="1050" b="1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6056403" y="1648643"/>
            <a:ext cx="189186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prstClr val="black"/>
                </a:solidFill>
              </a:rPr>
              <a:t>21                 25                              </a:t>
            </a:r>
            <a:endParaRPr lang="ru-RU" sz="1050" b="1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V="1">
            <a:off x="6411613" y="2001172"/>
            <a:ext cx="818866" cy="117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7578147" y="1862729"/>
            <a:ext cx="4603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prstClr val="black"/>
                </a:solidFill>
              </a:rPr>
              <a:t>8601</a:t>
            </a:r>
            <a:endParaRPr lang="ru-RU" sz="1050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6220740" y="1964336"/>
            <a:ext cx="25359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solidFill>
                  <a:prstClr val="black"/>
                </a:solidFill>
              </a:rPr>
              <a:t>1</a:t>
            </a:r>
            <a:endParaRPr lang="ru-RU" sz="105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7411813" y="1964336"/>
            <a:ext cx="40267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prstClr val="black"/>
                </a:solidFill>
              </a:rPr>
              <a:t>1 гл</a:t>
            </a:r>
            <a:endParaRPr lang="ru-RU" sz="1050" b="1" dirty="0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V="1">
            <a:off x="5554425" y="2200319"/>
            <a:ext cx="2600353" cy="179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7256410" y="2182738"/>
            <a:ext cx="59984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prstClr val="black"/>
                </a:solidFill>
              </a:rPr>
              <a:t>257пк6</a:t>
            </a:r>
            <a:endParaRPr lang="ru-RU" sz="1050" b="1" dirty="0"/>
          </a:p>
        </p:txBody>
      </p:sp>
      <p:sp>
        <p:nvSpPr>
          <p:cNvPr id="82" name="Полилиния 81"/>
          <p:cNvSpPr/>
          <p:nvPr/>
        </p:nvSpPr>
        <p:spPr>
          <a:xfrm>
            <a:off x="6579194" y="2710175"/>
            <a:ext cx="163773" cy="305108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207632" y="2783274"/>
            <a:ext cx="6479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prstClr val="black"/>
                </a:solidFill>
              </a:rPr>
              <a:t>Ивашов</a:t>
            </a:r>
            <a:endParaRPr lang="ru-RU" sz="1050" b="1" dirty="0"/>
          </a:p>
        </p:txBody>
      </p:sp>
      <p:sp>
        <p:nvSpPr>
          <p:cNvPr id="25" name="Блок-схема: узел 24"/>
          <p:cNvSpPr/>
          <p:nvPr/>
        </p:nvSpPr>
        <p:spPr>
          <a:xfrm>
            <a:off x="1983906" y="2678568"/>
            <a:ext cx="234517" cy="25211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16902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5214283"/>
            <a:ext cx="9144000" cy="16840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При </a:t>
            </a:r>
            <a:r>
              <a:rPr lang="ru-RU" sz="2000" dirty="0"/>
              <a:t>неисправности блокировочной телефонной связи ДСП обязан особо внимательно следить за изменением показаний контрольных приборов на аппаратах управления. Уведомления о движении поездов в этом случае осуществляются через ДНЦ или по другим средствам связи, находящимся в распоряжении ДСП.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366" r="4265" b="6965"/>
          <a:stretch/>
        </p:blipFill>
        <p:spPr>
          <a:xfrm>
            <a:off x="222277" y="386789"/>
            <a:ext cx="8754035" cy="485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9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67020"/>
          <a:stretch/>
        </p:blipFill>
        <p:spPr>
          <a:xfrm>
            <a:off x="345365" y="717936"/>
            <a:ext cx="8352928" cy="17463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23928" y="1243096"/>
            <a:ext cx="129614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270" y="2228815"/>
            <a:ext cx="1316850" cy="3840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695" r="73774"/>
          <a:stretch/>
        </p:blipFill>
        <p:spPr>
          <a:xfrm>
            <a:off x="3898910" y="1749804"/>
            <a:ext cx="761621" cy="7382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69620" t="44691" b="7861"/>
          <a:stretch/>
        </p:blipFill>
        <p:spPr>
          <a:xfrm>
            <a:off x="4234585" y="2073915"/>
            <a:ext cx="836738" cy="3213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48296" t="63886" r="49342" b="33514"/>
          <a:stretch/>
        </p:blipFill>
        <p:spPr>
          <a:xfrm>
            <a:off x="4418390" y="2041428"/>
            <a:ext cx="216024" cy="14401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143295" y="2173038"/>
            <a:ext cx="308831" cy="287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16996" y="2090566"/>
            <a:ext cx="304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56176" y="2375169"/>
            <a:ext cx="144016" cy="84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762" y="1214315"/>
            <a:ext cx="677706" cy="5871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394" y="1780077"/>
            <a:ext cx="230064" cy="23827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5332" y="2144388"/>
            <a:ext cx="195089" cy="207282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4167661" y="1812738"/>
            <a:ext cx="194907" cy="2056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5209" y="2134895"/>
            <a:ext cx="225981" cy="225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6753" y="87972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Б/п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71959" y="3260369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       К </a:t>
            </a:r>
            <a:r>
              <a:rPr lang="ru-RU" sz="3200" b="1" dirty="0">
                <a:solidFill>
                  <a:srgbClr val="002060"/>
                </a:solidFill>
              </a:rPr>
              <a:t>неисправностям, при которых действие полуавтоматической блокировки должно </a:t>
            </a:r>
            <a:r>
              <a:rPr lang="ru-RU" sz="3200" b="1" dirty="0" smtClean="0">
                <a:solidFill>
                  <a:srgbClr val="002060"/>
                </a:solidFill>
              </a:rPr>
              <a:t>быть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             </a:t>
            </a:r>
            <a:r>
              <a:rPr lang="ru-RU" sz="3200" b="1" dirty="0">
                <a:solidFill>
                  <a:srgbClr val="002060"/>
                </a:solidFill>
              </a:rPr>
              <a:t>прекращено, относятся:  </a:t>
            </a:r>
            <a:r>
              <a:rPr lang="ru-RU" sz="3200" dirty="0">
                <a:solidFill>
                  <a:srgbClr val="002060"/>
                </a:solidFill>
              </a:rPr>
              <a:t>    </a:t>
            </a:r>
            <a:endParaRPr lang="ru-RU" sz="3200" dirty="0" smtClean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9420" y="1513962"/>
            <a:ext cx="249958" cy="548688"/>
          </a:xfrm>
          <a:prstGeom prst="rect">
            <a:avLst/>
          </a:prstGeom>
        </p:spPr>
      </p:pic>
      <p:sp>
        <p:nvSpPr>
          <p:cNvPr id="2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22230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5227730"/>
            <a:ext cx="9144000" cy="1253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приема поезда ДСП </a:t>
            </a:r>
            <a:r>
              <a:rPr lang="ru-RU" sz="2000" dirty="0"/>
              <a:t>заблаговременно готовит маршрут приема и открывает входной светофор. После того как он убедится, что поезд прибыл на станцию в полном составе, ДСП подает на станцию отправления блокировочный сигнал прибытия, а по телефону извещает ее о времени прибытия поезда.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9529"/>
          <a:stretch/>
        </p:blipFill>
        <p:spPr>
          <a:xfrm>
            <a:off x="107977" y="457200"/>
            <a:ext cx="8888506" cy="46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071" y="2836270"/>
            <a:ext cx="4941454" cy="480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1. Невозможность </a:t>
            </a:r>
            <a:r>
              <a:rPr lang="ru-RU" sz="2000" b="1" dirty="0">
                <a:solidFill>
                  <a:srgbClr val="002060"/>
                </a:solidFill>
              </a:rPr>
              <a:t>закрытия</a:t>
            </a:r>
            <a:r>
              <a:rPr lang="ru-RU" sz="2000" b="1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выходного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61345" y="1844824"/>
            <a:ext cx="9119167" cy="86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496" y="2264338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8343" y="4579382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17636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267744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1483502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317405" y="626170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888627" y="586029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814906" y="1869336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2602382" y="14970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2880765" y="15126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99792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-17011" y="1526356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0" name="Прямая соединительная линия 79"/>
          <p:cNvCxnSpPr/>
          <p:nvPr/>
        </p:nvCxnSpPr>
        <p:spPr>
          <a:xfrm>
            <a:off x="35496" y="4509120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1345" y="4077072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1659860" y="4076173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39228" y="4941749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2281881" y="4514377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Рисунок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238" y="5063080"/>
            <a:ext cx="944962" cy="29263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22" y="4542087"/>
            <a:ext cx="944962" cy="292633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898" y="4145637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560" y="1479499"/>
            <a:ext cx="1008112" cy="35944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248301" y="145718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288730" y="5485564"/>
            <a:ext cx="3406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проходного</a:t>
            </a:r>
            <a:r>
              <a:rPr lang="ru-RU" sz="2000" b="1" dirty="0"/>
              <a:t> </a:t>
            </a:r>
            <a:r>
              <a:rPr lang="ru-RU" sz="2000" b="1" dirty="0" smtClean="0"/>
              <a:t>светофора.</a:t>
            </a:r>
            <a:endParaRPr lang="ru-RU" sz="2000" b="1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742866" y="1733540"/>
            <a:ext cx="477463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259438" y="3664629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7861702" y="3349511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031784" y="4082329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8316416" y="4077072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8029619" y="4941749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7656394" y="4537456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Рисунок 9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4066031"/>
            <a:ext cx="829128" cy="286537"/>
          </a:xfrm>
          <a:prstGeom prst="rect">
            <a:avLst/>
          </a:prstGeom>
        </p:spPr>
      </p:pic>
      <p:cxnSp>
        <p:nvCxnSpPr>
          <p:cNvPr id="97" name="Прямая соединительная линия 96"/>
          <p:cNvCxnSpPr/>
          <p:nvPr/>
        </p:nvCxnSpPr>
        <p:spPr>
          <a:xfrm>
            <a:off x="2723724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275856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557538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845311" y="4470309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Рисунок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565" y="4792160"/>
            <a:ext cx="944962" cy="29263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374" y="4602324"/>
            <a:ext cx="829128" cy="286537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451" y="4179379"/>
            <a:ext cx="829128" cy="286537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7559" y="3737002"/>
            <a:ext cx="829128" cy="286537"/>
          </a:xfrm>
          <a:prstGeom prst="rect">
            <a:avLst/>
          </a:prstGeom>
        </p:spPr>
      </p:pic>
      <p:sp>
        <p:nvSpPr>
          <p:cNvPr id="106" name="Прямоугольник 105"/>
          <p:cNvSpPr/>
          <p:nvPr/>
        </p:nvSpPr>
        <p:spPr>
          <a:xfrm>
            <a:off x="8730208" y="458995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8954970" y="416012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8868709" y="371548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656303" y="4766635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250841" y="4033399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1324162" y="2345254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978272" y="5039807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716655" y="4514305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1101274" y="195096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484787" y="411673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Н2</a:t>
            </a:r>
            <a:endParaRPr lang="ru-RU" sz="1600" b="1" dirty="0"/>
          </a:p>
        </p:txBody>
      </p:sp>
      <p:sp>
        <p:nvSpPr>
          <p:cNvPr id="116" name="Блок-схема: узел 115"/>
          <p:cNvSpPr/>
          <p:nvPr/>
        </p:nvSpPr>
        <p:spPr>
          <a:xfrm>
            <a:off x="1331386" y="41554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1541356" y="4550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1814906" y="508494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8079058" y="463072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8308454" y="418930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8210022" y="375746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8483611" y="37497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8339165" y="463072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543635" y="4177105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7169235" y="481254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Блок-схема: узел 125"/>
          <p:cNvSpPr/>
          <p:nvPr/>
        </p:nvSpPr>
        <p:spPr>
          <a:xfrm>
            <a:off x="7424854" y="4811465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2854838" y="408835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Блок-схема: узел 128"/>
          <p:cNvSpPr/>
          <p:nvPr/>
        </p:nvSpPr>
        <p:spPr>
          <a:xfrm>
            <a:off x="1055540" y="41531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Блок-схема: узел 129"/>
          <p:cNvSpPr/>
          <p:nvPr/>
        </p:nvSpPr>
        <p:spPr>
          <a:xfrm>
            <a:off x="1281987" y="455055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Блок-схема: узел 130"/>
          <p:cNvSpPr/>
          <p:nvPr/>
        </p:nvSpPr>
        <p:spPr>
          <a:xfrm>
            <a:off x="1550722" y="50734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Блок-схема: узел 132"/>
          <p:cNvSpPr/>
          <p:nvPr/>
        </p:nvSpPr>
        <p:spPr>
          <a:xfrm>
            <a:off x="1555268" y="187711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8273" y="4132946"/>
            <a:ext cx="1008112" cy="359443"/>
          </a:xfrm>
          <a:prstGeom prst="rect">
            <a:avLst/>
          </a:prstGeom>
        </p:spPr>
      </p:pic>
      <p:pic>
        <p:nvPicPr>
          <p:cNvPr id="13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3325226" y="4170314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9" y="1910963"/>
            <a:ext cx="1005927" cy="359695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2860" y="3617243"/>
            <a:ext cx="630627" cy="813165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1210" y="3958378"/>
            <a:ext cx="249958" cy="548688"/>
          </a:xfrm>
          <a:prstGeom prst="rect">
            <a:avLst/>
          </a:prstGeom>
        </p:spPr>
      </p:pic>
      <p:pic>
        <p:nvPicPr>
          <p:cNvPr id="138" name="Рисунок 1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429" y="4574473"/>
            <a:ext cx="944962" cy="292633"/>
          </a:xfrm>
          <a:prstGeom prst="rect">
            <a:avLst/>
          </a:prstGeom>
        </p:spPr>
      </p:pic>
      <p:sp>
        <p:nvSpPr>
          <p:cNvPr id="128" name="Блок-схема: узел 127"/>
          <p:cNvSpPr/>
          <p:nvPr/>
        </p:nvSpPr>
        <p:spPr>
          <a:xfrm>
            <a:off x="5769099" y="4576615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Блок-схема: узел 138"/>
          <p:cNvSpPr/>
          <p:nvPr/>
        </p:nvSpPr>
        <p:spPr>
          <a:xfrm>
            <a:off x="2581203" y="407707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002860" y="4350334"/>
            <a:ext cx="165344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Блок-схема: узел 140"/>
          <p:cNvSpPr/>
          <p:nvPr/>
        </p:nvSpPr>
        <p:spPr>
          <a:xfrm>
            <a:off x="5491650" y="458112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4768528" y="3434124"/>
            <a:ext cx="1175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Блок-пост</a:t>
            </a:r>
            <a:endParaRPr lang="ru-RU" b="1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4908126" y="4549273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НБ</a:t>
            </a:r>
            <a:endParaRPr lang="ru-RU" sz="1600" b="1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7372096" y="6584910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sp>
        <p:nvSpPr>
          <p:cNvPr id="137" name="Равнобедренный треугольник 136"/>
          <p:cNvSpPr/>
          <p:nvPr/>
        </p:nvSpPr>
        <p:spPr>
          <a:xfrm>
            <a:off x="2955622" y="1900190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Равнобедренный треугольник 139"/>
          <p:cNvSpPr/>
          <p:nvPr/>
        </p:nvSpPr>
        <p:spPr>
          <a:xfrm>
            <a:off x="7060227" y="1879264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Равнобедренный треугольник 144"/>
          <p:cNvSpPr/>
          <p:nvPr/>
        </p:nvSpPr>
        <p:spPr>
          <a:xfrm>
            <a:off x="2927105" y="4510496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Равнобедренный треугольник 145"/>
          <p:cNvSpPr/>
          <p:nvPr/>
        </p:nvSpPr>
        <p:spPr>
          <a:xfrm>
            <a:off x="7139293" y="4529079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509034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504" y="2834521"/>
            <a:ext cx="6135696" cy="480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 Невозможность </a:t>
            </a:r>
            <a:r>
              <a:rPr lang="ru-RU" sz="2000" b="1" dirty="0" smtClean="0">
                <a:solidFill>
                  <a:srgbClr val="002060"/>
                </a:solidFill>
              </a:rPr>
              <a:t>открытия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выходного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61345" y="1844824"/>
            <a:ext cx="9119167" cy="86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496" y="2264338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8343" y="4579382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17636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267744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1483502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317405" y="626170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888627" y="586029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1324162" y="234359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814906" y="186933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2602382" y="14970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2880765" y="15126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99792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-17011" y="1526356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0" name="Прямая соединительная линия 79"/>
          <p:cNvCxnSpPr/>
          <p:nvPr/>
        </p:nvCxnSpPr>
        <p:spPr>
          <a:xfrm>
            <a:off x="35496" y="4509120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61345" y="4077072"/>
            <a:ext cx="15987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1659860" y="4076173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39228" y="4941749"/>
            <a:ext cx="2245034" cy="125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2281881" y="4514377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Рисунок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238" y="5063080"/>
            <a:ext cx="944962" cy="292633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22" y="4542087"/>
            <a:ext cx="944962" cy="292633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898" y="4145637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560" y="1479499"/>
            <a:ext cx="1008112" cy="35944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248301" y="145718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1569" y="5485564"/>
            <a:ext cx="8998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проходного</a:t>
            </a:r>
            <a:r>
              <a:rPr lang="ru-RU" sz="2000" b="1" dirty="0"/>
              <a:t> </a:t>
            </a:r>
            <a:r>
              <a:rPr lang="ru-RU" sz="2000" b="1" dirty="0" smtClean="0"/>
              <a:t>светофора при </a:t>
            </a:r>
            <a:r>
              <a:rPr lang="ru-RU" sz="2000" b="1" dirty="0"/>
              <a:t>свободном перегоне (в том числе возможность выключения контроля свободности изолированных участков);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742866" y="1733540"/>
            <a:ext cx="477463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259438" y="3664629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7861702" y="3349511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031784" y="4082329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8316416" y="4077072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8029619" y="4941749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7656394" y="4537456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Рисунок 9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846" y="4066031"/>
            <a:ext cx="829128" cy="286537"/>
          </a:xfrm>
          <a:prstGeom prst="rect">
            <a:avLst/>
          </a:prstGeom>
        </p:spPr>
      </p:pic>
      <p:cxnSp>
        <p:nvCxnSpPr>
          <p:cNvPr id="97" name="Прямая соединительная линия 96"/>
          <p:cNvCxnSpPr/>
          <p:nvPr/>
        </p:nvCxnSpPr>
        <p:spPr>
          <a:xfrm>
            <a:off x="2723724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275856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557538" y="4466027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845311" y="4470309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Рисунок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565" y="4792160"/>
            <a:ext cx="944962" cy="29263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374" y="4602324"/>
            <a:ext cx="829128" cy="286537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451" y="4179379"/>
            <a:ext cx="829128" cy="286537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7559" y="3737002"/>
            <a:ext cx="829128" cy="286537"/>
          </a:xfrm>
          <a:prstGeom prst="rect">
            <a:avLst/>
          </a:prstGeom>
        </p:spPr>
      </p:pic>
      <p:sp>
        <p:nvSpPr>
          <p:cNvPr id="106" name="Прямоугольник 105"/>
          <p:cNvSpPr/>
          <p:nvPr/>
        </p:nvSpPr>
        <p:spPr>
          <a:xfrm>
            <a:off x="8730208" y="458995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8954970" y="416012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8868709" y="371548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656303" y="4766635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250841" y="4033399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1324162" y="2345254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978272" y="5039807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716655" y="4514305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1101274" y="195096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484787" y="411673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Н2</a:t>
            </a:r>
            <a:endParaRPr lang="ru-RU" sz="1600" b="1" dirty="0"/>
          </a:p>
        </p:txBody>
      </p:sp>
      <p:sp>
        <p:nvSpPr>
          <p:cNvPr id="116" name="Блок-схема: узел 115"/>
          <p:cNvSpPr/>
          <p:nvPr/>
        </p:nvSpPr>
        <p:spPr>
          <a:xfrm>
            <a:off x="1331386" y="41554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1541356" y="4550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Блок-схема: узел 117"/>
          <p:cNvSpPr/>
          <p:nvPr/>
        </p:nvSpPr>
        <p:spPr>
          <a:xfrm>
            <a:off x="1814906" y="508494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Блок-схема: узел 118"/>
          <p:cNvSpPr/>
          <p:nvPr/>
        </p:nvSpPr>
        <p:spPr>
          <a:xfrm>
            <a:off x="8079058" y="463072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8308454" y="418930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8210022" y="375746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8483611" y="37497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8339165" y="463072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8543635" y="4177105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7169235" y="481254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Блок-схема: узел 125"/>
          <p:cNvSpPr/>
          <p:nvPr/>
        </p:nvSpPr>
        <p:spPr>
          <a:xfrm>
            <a:off x="7424854" y="4811465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2854838" y="408835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Блок-схема: узел 128"/>
          <p:cNvSpPr/>
          <p:nvPr/>
        </p:nvSpPr>
        <p:spPr>
          <a:xfrm>
            <a:off x="1055540" y="415310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Блок-схема: узел 129"/>
          <p:cNvSpPr/>
          <p:nvPr/>
        </p:nvSpPr>
        <p:spPr>
          <a:xfrm>
            <a:off x="1281987" y="455055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Блок-схема: узел 130"/>
          <p:cNvSpPr/>
          <p:nvPr/>
        </p:nvSpPr>
        <p:spPr>
          <a:xfrm>
            <a:off x="1550722" y="50734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Блок-схема: узел 132"/>
          <p:cNvSpPr/>
          <p:nvPr/>
        </p:nvSpPr>
        <p:spPr>
          <a:xfrm>
            <a:off x="1555268" y="187711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8273" y="4132946"/>
            <a:ext cx="1008112" cy="359443"/>
          </a:xfrm>
          <a:prstGeom prst="rect">
            <a:avLst/>
          </a:prstGeom>
        </p:spPr>
      </p:pic>
      <p:pic>
        <p:nvPicPr>
          <p:cNvPr id="13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2" r="79027" b="-5405"/>
          <a:stretch/>
        </p:blipFill>
        <p:spPr bwMode="auto">
          <a:xfrm>
            <a:off x="3325226" y="4170314"/>
            <a:ext cx="65224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9" y="1910963"/>
            <a:ext cx="1005927" cy="359695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2860" y="3617243"/>
            <a:ext cx="630627" cy="813165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1210" y="3958378"/>
            <a:ext cx="249958" cy="548688"/>
          </a:xfrm>
          <a:prstGeom prst="rect">
            <a:avLst/>
          </a:prstGeom>
        </p:spPr>
      </p:pic>
      <p:pic>
        <p:nvPicPr>
          <p:cNvPr id="138" name="Рисунок 1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429" y="4574473"/>
            <a:ext cx="944962" cy="292633"/>
          </a:xfrm>
          <a:prstGeom prst="rect">
            <a:avLst/>
          </a:prstGeom>
        </p:spPr>
      </p:pic>
      <p:sp>
        <p:nvSpPr>
          <p:cNvPr id="128" name="Блок-схема: узел 127"/>
          <p:cNvSpPr/>
          <p:nvPr/>
        </p:nvSpPr>
        <p:spPr>
          <a:xfrm>
            <a:off x="5769099" y="457661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Блок-схема: узел 138"/>
          <p:cNvSpPr/>
          <p:nvPr/>
        </p:nvSpPr>
        <p:spPr>
          <a:xfrm>
            <a:off x="2581203" y="407707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002860" y="4350334"/>
            <a:ext cx="165344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Блок-схема: узел 140"/>
          <p:cNvSpPr/>
          <p:nvPr/>
        </p:nvSpPr>
        <p:spPr>
          <a:xfrm>
            <a:off x="5491650" y="458112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4768528" y="3434124"/>
            <a:ext cx="1175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Блок-пост</a:t>
            </a:r>
            <a:endParaRPr lang="ru-RU" b="1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4905308" y="4535192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НБ</a:t>
            </a:r>
            <a:endParaRPr lang="ru-RU" sz="1600" b="1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sp>
        <p:nvSpPr>
          <p:cNvPr id="140" name="Равнобедренный треугольник 139"/>
          <p:cNvSpPr/>
          <p:nvPr/>
        </p:nvSpPr>
        <p:spPr>
          <a:xfrm>
            <a:off x="2833438" y="1900414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Равнобедренный треугольник 143"/>
          <p:cNvSpPr/>
          <p:nvPr/>
        </p:nvSpPr>
        <p:spPr>
          <a:xfrm>
            <a:off x="7112999" y="1879045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Равнобедренный треугольник 144"/>
          <p:cNvSpPr/>
          <p:nvPr/>
        </p:nvSpPr>
        <p:spPr>
          <a:xfrm>
            <a:off x="2910573" y="4537456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Равнобедренный треугольник 145"/>
          <p:cNvSpPr/>
          <p:nvPr/>
        </p:nvSpPr>
        <p:spPr>
          <a:xfrm>
            <a:off x="7101337" y="4514305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751079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04779" y="4570049"/>
            <a:ext cx="8562926" cy="4676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3.</a:t>
            </a:r>
            <a:r>
              <a:rPr lang="ru-RU" sz="2000" b="1" dirty="0" smtClean="0">
                <a:solidFill>
                  <a:srgbClr val="002060"/>
                </a:solidFill>
              </a:rPr>
              <a:t> Произвольное </a:t>
            </a:r>
            <a:r>
              <a:rPr lang="ru-RU" sz="2000" b="1" dirty="0">
                <a:solidFill>
                  <a:srgbClr val="002060"/>
                </a:solidFill>
              </a:rPr>
              <a:t>получение </a:t>
            </a:r>
            <a:r>
              <a:rPr lang="ru-RU" sz="2000" b="1" dirty="0"/>
              <a:t>блокировочных сигналов;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67067"/>
            <a:ext cx="8784976" cy="210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889" y="823501"/>
            <a:ext cx="5093915" cy="25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96655" y="510813"/>
            <a:ext cx="2664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Получение </a:t>
            </a:r>
            <a:r>
              <a:rPr lang="ru-RU" b="1" dirty="0" smtClean="0"/>
              <a:t>согласия (ПС)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517" y="1682597"/>
            <a:ext cx="490035" cy="378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48763" y="6550223"/>
            <a:ext cx="1941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55976" y="3645024"/>
            <a:ext cx="576064" cy="236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97641" y="2574466"/>
            <a:ext cx="136815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413158" y="2192011"/>
            <a:ext cx="1916009" cy="337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Линейная цепь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21608" y="1939271"/>
            <a:ext cx="1734906" cy="292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64386" y="3492611"/>
            <a:ext cx="883997" cy="304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8600" y="3416858"/>
            <a:ext cx="1258646" cy="401031"/>
          </a:xfrm>
          <a:prstGeom prst="rect">
            <a:avLst/>
          </a:prstGeom>
        </p:spPr>
      </p:pic>
      <p:sp>
        <p:nvSpPr>
          <p:cNvPr id="22" name="Равнобедренный треугольник 21"/>
          <p:cNvSpPr/>
          <p:nvPr/>
        </p:nvSpPr>
        <p:spPr>
          <a:xfrm>
            <a:off x="6228184" y="3684507"/>
            <a:ext cx="342241" cy="32117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132" y="3535454"/>
            <a:ext cx="432854" cy="493819"/>
          </a:xfrm>
          <a:prstGeom prst="rect">
            <a:avLst/>
          </a:prstGeom>
        </p:spPr>
      </p:pic>
      <p:sp>
        <p:nvSpPr>
          <p:cNvPr id="29" name="Блок-схема: узел 28"/>
          <p:cNvSpPr/>
          <p:nvPr/>
        </p:nvSpPr>
        <p:spPr>
          <a:xfrm>
            <a:off x="2172593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1503289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937009" y="3063572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739709" y="3061695"/>
            <a:ext cx="216024" cy="236580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509979" y="3195949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№2731</a:t>
            </a:r>
            <a:endParaRPr lang="ru-RU" sz="1400" b="1" dirty="0"/>
          </a:p>
        </p:txBody>
      </p:sp>
      <p:sp>
        <p:nvSpPr>
          <p:cNvPr id="34" name="Блок-схема: узел 33"/>
          <p:cNvSpPr/>
          <p:nvPr/>
        </p:nvSpPr>
        <p:spPr>
          <a:xfrm>
            <a:off x="1462289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1952445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2200937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917214" y="315487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631826" y="315992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640212" y="351403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917214" y="351372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3193995" y="318582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924740" y="3185822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6034091" y="350574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5785956" y="35103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7635876" y="279971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884368" y="279971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8339211" y="318582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8066953" y="319614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8340535" y="353545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8066953" y="352704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79512" y="3185821"/>
            <a:ext cx="250534" cy="23103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8513" y="3137028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84296" y="2807184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Ч2</a:t>
            </a:r>
            <a:endParaRPr lang="ru-RU" sz="1400" b="1" dirty="0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7234315" y="2768540"/>
            <a:ext cx="367158" cy="32432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620739" y="3162923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Ч1</a:t>
            </a:r>
            <a:endParaRPr lang="ru-RU" sz="1400" b="1" dirty="0"/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7794695" y="3195949"/>
            <a:ext cx="228174" cy="22090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7"/>
          <a:srcRect l="8313" t="9952" b="26485"/>
          <a:stretch/>
        </p:blipFill>
        <p:spPr>
          <a:xfrm rot="10800000">
            <a:off x="498503" y="3867829"/>
            <a:ext cx="950253" cy="288032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293079" y="3844755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57" name="Блок-схема: процесс 56"/>
          <p:cNvSpPr/>
          <p:nvPr/>
        </p:nvSpPr>
        <p:spPr>
          <a:xfrm>
            <a:off x="1194216" y="3534364"/>
            <a:ext cx="230440" cy="24799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849309" y="387325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126311" y="387334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31027" y="3617373"/>
            <a:ext cx="937459" cy="25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6667906" y="36166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6955165" y="36116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7218470" y="36245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7505971" y="361974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8"/>
          <a:srcRect l="3243" t="21651" r="56152" b="39500"/>
          <a:stretch/>
        </p:blipFill>
        <p:spPr>
          <a:xfrm>
            <a:off x="227723" y="920429"/>
            <a:ext cx="1709286" cy="178849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9"/>
          <a:srcRect l="57382" r="3247"/>
          <a:stretch/>
        </p:blipFill>
        <p:spPr>
          <a:xfrm>
            <a:off x="7349909" y="941085"/>
            <a:ext cx="1635578" cy="1792046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325392" y="405837"/>
            <a:ext cx="1379096" cy="484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Пульт-табло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ДСП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37041" y="417376"/>
            <a:ext cx="1379096" cy="484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Пульт-табло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ДСП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2132709" y="1864478"/>
            <a:ext cx="5054689" cy="2457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5919822" y="1540394"/>
            <a:ext cx="524386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919822" y="1540394"/>
            <a:ext cx="452378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2518703" y="1541313"/>
            <a:ext cx="3540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Запрос о даче согласия на отправление </a:t>
            </a:r>
            <a:r>
              <a:rPr lang="ru-RU" b="1" u="sng" dirty="0" smtClean="0">
                <a:solidFill>
                  <a:srgbClr val="C00000"/>
                </a:solidFill>
              </a:rPr>
              <a:t>не посылался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537" y="1307088"/>
            <a:ext cx="5132168" cy="24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3298578" y="1058056"/>
            <a:ext cx="2514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Запрос на </a:t>
            </a:r>
            <a:r>
              <a:rPr lang="ru-RU" b="1" dirty="0" smtClean="0"/>
              <a:t>отправление</a:t>
            </a:r>
            <a:endParaRPr lang="ru-RU" b="1" dirty="0"/>
          </a:p>
        </p:txBody>
      </p:sp>
      <p:sp>
        <p:nvSpPr>
          <p:cNvPr id="72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8081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516" y="4570050"/>
            <a:ext cx="9094483" cy="8373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4. </a:t>
            </a:r>
            <a:r>
              <a:rPr lang="ru-RU" sz="2000" b="1" dirty="0" smtClean="0">
                <a:solidFill>
                  <a:srgbClr val="002060"/>
                </a:solidFill>
              </a:rPr>
              <a:t>Невозможность </a:t>
            </a:r>
            <a:r>
              <a:rPr lang="ru-RU" sz="2000" b="1" dirty="0">
                <a:solidFill>
                  <a:srgbClr val="002060"/>
                </a:solidFill>
              </a:rPr>
              <a:t>подачи </a:t>
            </a:r>
            <a:r>
              <a:rPr lang="ru-RU" sz="2000" b="1" dirty="0" smtClean="0"/>
              <a:t>или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получения </a:t>
            </a:r>
            <a:r>
              <a:rPr lang="ru-RU" sz="2000" b="1" dirty="0"/>
              <a:t>блокировочных сигналов;</a:t>
            </a:r>
          </a:p>
          <a:p>
            <a:pPr marL="0" indent="0" algn="just">
              <a:buNone/>
            </a:pPr>
            <a:endParaRPr lang="ru-RU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67067"/>
            <a:ext cx="8784976" cy="210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049" y="1340278"/>
            <a:ext cx="4203311" cy="210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36339" y="1016232"/>
            <a:ext cx="2664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Получение </a:t>
            </a:r>
            <a:r>
              <a:rPr lang="ru-RU" b="1" dirty="0" smtClean="0"/>
              <a:t>согласия (ПС)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517" y="1682597"/>
            <a:ext cx="490035" cy="378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417894" y="6550223"/>
            <a:ext cx="1941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55976" y="3645024"/>
            <a:ext cx="576064" cy="236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97641" y="2574466"/>
            <a:ext cx="136815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413158" y="2192011"/>
            <a:ext cx="1916009" cy="337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Линейная цепь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21608" y="1939271"/>
            <a:ext cx="1734906" cy="292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64386" y="3492611"/>
            <a:ext cx="883997" cy="304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8600" y="3416858"/>
            <a:ext cx="1258646" cy="401031"/>
          </a:xfrm>
          <a:prstGeom prst="rect">
            <a:avLst/>
          </a:prstGeom>
        </p:spPr>
      </p:pic>
      <p:sp>
        <p:nvSpPr>
          <p:cNvPr id="22" name="Равнобедренный треугольник 21"/>
          <p:cNvSpPr/>
          <p:nvPr/>
        </p:nvSpPr>
        <p:spPr>
          <a:xfrm>
            <a:off x="6228184" y="3684507"/>
            <a:ext cx="342241" cy="32117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132" y="3535454"/>
            <a:ext cx="432854" cy="493819"/>
          </a:xfrm>
          <a:prstGeom prst="rect">
            <a:avLst/>
          </a:prstGeom>
        </p:spPr>
      </p:pic>
      <p:sp>
        <p:nvSpPr>
          <p:cNvPr id="29" name="Блок-схема: узел 28"/>
          <p:cNvSpPr/>
          <p:nvPr/>
        </p:nvSpPr>
        <p:spPr>
          <a:xfrm>
            <a:off x="2172593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1503289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937009" y="3063572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739709" y="3061695"/>
            <a:ext cx="216024" cy="236580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509979" y="3195949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№2731</a:t>
            </a:r>
            <a:endParaRPr lang="ru-RU" sz="1400" b="1" dirty="0"/>
          </a:p>
        </p:txBody>
      </p:sp>
      <p:sp>
        <p:nvSpPr>
          <p:cNvPr id="34" name="Блок-схема: узел 33"/>
          <p:cNvSpPr/>
          <p:nvPr/>
        </p:nvSpPr>
        <p:spPr>
          <a:xfrm>
            <a:off x="1462289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1952445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2200937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917214" y="315487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631826" y="315992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640212" y="351403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917214" y="351372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3193995" y="318582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924740" y="3185822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6034091" y="350574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5785956" y="35103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7635876" y="279971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884368" y="279971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8339211" y="318582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8066953" y="319614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8340535" y="353545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8066953" y="352704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79512" y="3185821"/>
            <a:ext cx="250534" cy="23103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8513" y="3137028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84296" y="2807184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Ч2</a:t>
            </a:r>
            <a:endParaRPr lang="ru-RU" sz="1400" b="1" dirty="0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7234315" y="2768540"/>
            <a:ext cx="367158" cy="32432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620739" y="3162923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Ч1</a:t>
            </a:r>
            <a:endParaRPr lang="ru-RU" sz="1400" b="1" dirty="0"/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7794695" y="3195949"/>
            <a:ext cx="228174" cy="22090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7"/>
          <a:srcRect l="8313" t="9952" b="26485"/>
          <a:stretch/>
        </p:blipFill>
        <p:spPr>
          <a:xfrm rot="10800000">
            <a:off x="498503" y="3867829"/>
            <a:ext cx="950253" cy="288032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293079" y="3844755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57" name="Блок-схема: процесс 56"/>
          <p:cNvSpPr/>
          <p:nvPr/>
        </p:nvSpPr>
        <p:spPr>
          <a:xfrm>
            <a:off x="1194216" y="3534364"/>
            <a:ext cx="230440" cy="24799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849309" y="387325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126311" y="387334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31027" y="3617373"/>
            <a:ext cx="937459" cy="25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6667906" y="36166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6955165" y="36116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7218470" y="36245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7505971" y="361974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8"/>
          <a:srcRect l="3243" t="21651" r="56152" b="39500"/>
          <a:stretch/>
        </p:blipFill>
        <p:spPr>
          <a:xfrm>
            <a:off x="227723" y="920429"/>
            <a:ext cx="1709286" cy="178849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9"/>
          <a:srcRect l="57382" r="3247"/>
          <a:stretch/>
        </p:blipFill>
        <p:spPr>
          <a:xfrm>
            <a:off x="7349909" y="941085"/>
            <a:ext cx="1635578" cy="1792046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325392" y="405837"/>
            <a:ext cx="1379096" cy="484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Пульт-табло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ДСП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37041" y="417376"/>
            <a:ext cx="1379096" cy="484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Пульт-табло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ДСП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09" y="1841417"/>
            <a:ext cx="3831432" cy="22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3023633" y="1535800"/>
            <a:ext cx="2514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Запрос на </a:t>
            </a:r>
            <a:r>
              <a:rPr lang="ru-RU" b="1" dirty="0" smtClean="0"/>
              <a:t>отправление</a:t>
            </a:r>
            <a:endParaRPr lang="ru-RU" b="1" dirty="0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5658317" y="1623262"/>
            <a:ext cx="452378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5646299" y="1601245"/>
            <a:ext cx="524386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2452536" y="1105111"/>
            <a:ext cx="524386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2511265" y="1088886"/>
            <a:ext cx="452378" cy="66805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>
            <a:stCxn id="71" idx="3"/>
          </p:cNvCxnSpPr>
          <p:nvPr/>
        </p:nvCxnSpPr>
        <p:spPr>
          <a:xfrm flipV="1">
            <a:off x="5768441" y="1939526"/>
            <a:ext cx="1240783" cy="14240"/>
          </a:xfrm>
          <a:prstGeom prst="straightConnector1">
            <a:avLst/>
          </a:prstGeom>
          <a:ln w="571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125" idx="1"/>
          </p:cNvCxnSpPr>
          <p:nvPr/>
        </p:nvCxnSpPr>
        <p:spPr>
          <a:xfrm flipH="1">
            <a:off x="1952445" y="1445593"/>
            <a:ext cx="890604" cy="5943"/>
          </a:xfrm>
          <a:prstGeom prst="straightConnector1">
            <a:avLst/>
          </a:prstGeom>
          <a:ln w="571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18709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1" y="5882618"/>
            <a:ext cx="9113529" cy="7847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5. </a:t>
            </a:r>
            <a:r>
              <a:rPr lang="ru-RU" sz="2000" b="1" dirty="0" smtClean="0">
                <a:solidFill>
                  <a:srgbClr val="002060"/>
                </a:solidFill>
              </a:rPr>
              <a:t>Отсутствие </a:t>
            </a:r>
            <a:r>
              <a:rPr lang="ru-RU" sz="2000" b="1" dirty="0">
                <a:solidFill>
                  <a:srgbClr val="002060"/>
                </a:solidFill>
              </a:rPr>
              <a:t>пломб на аппарате управления </a:t>
            </a:r>
            <a:r>
              <a:rPr lang="ru-RU" sz="2000" b="1" dirty="0"/>
              <a:t>(за исключением пломб на педальной замычке или вспомогательной кнопке).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4221088"/>
            <a:ext cx="719390" cy="636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980" y="1951218"/>
            <a:ext cx="1307731" cy="9764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45" y="4149080"/>
            <a:ext cx="719390" cy="640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607" y="1781804"/>
            <a:ext cx="719390" cy="640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673" y="2321934"/>
            <a:ext cx="45719" cy="64013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2050681"/>
            <a:ext cx="1310754" cy="4370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8000" r="23226" b="8000"/>
          <a:stretch/>
        </p:blipFill>
        <p:spPr>
          <a:xfrm>
            <a:off x="251520" y="400690"/>
            <a:ext cx="8424935" cy="533256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п.19)</a:t>
            </a:r>
            <a:endParaRPr lang="ru-RU" sz="1400" dirty="0"/>
          </a:p>
        </p:txBody>
      </p:sp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332733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119" y="4297141"/>
            <a:ext cx="9094483" cy="1800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 неисправности ПАБ </a:t>
            </a:r>
            <a:r>
              <a:rPr lang="ru-RU" sz="2000" dirty="0"/>
              <a:t>движение на перегоне осуществляется по телефонным средствам связи с выдачей машинисту путевой записки </a:t>
            </a:r>
            <a:r>
              <a:rPr lang="ru-RU" sz="2000" dirty="0" smtClean="0"/>
              <a:t>ДУ-50.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Переход на телефонные средства </a:t>
            </a:r>
            <a:r>
              <a:rPr lang="ru-RU" sz="2000" b="1" dirty="0" smtClean="0">
                <a:solidFill>
                  <a:srgbClr val="002060"/>
                </a:solidFill>
              </a:rPr>
              <a:t>связи (ТСС)</a:t>
            </a:r>
            <a:r>
              <a:rPr lang="ru-RU" sz="2000" dirty="0" smtClean="0"/>
              <a:t>, </a:t>
            </a:r>
            <a:r>
              <a:rPr lang="ru-RU" sz="2000" dirty="0"/>
              <a:t>а также возобновление движения поездов по блокировке осуществляются приказом ДНЦ после предварительной проверки через ДСП станций свободности перегона.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97"/>
          <a:stretch/>
        </p:blipFill>
        <p:spPr bwMode="auto">
          <a:xfrm>
            <a:off x="179512" y="2708920"/>
            <a:ext cx="8784976" cy="116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517" y="1682597"/>
            <a:ext cx="490035" cy="378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48763" y="6550223"/>
            <a:ext cx="19412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п.21)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55976" y="3645024"/>
            <a:ext cx="576064" cy="236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97641" y="2574466"/>
            <a:ext cx="136815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421608" y="1939271"/>
            <a:ext cx="1734906" cy="292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4386" y="3492611"/>
            <a:ext cx="883997" cy="304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28600" y="3416858"/>
            <a:ext cx="1258646" cy="401031"/>
          </a:xfrm>
          <a:prstGeom prst="rect">
            <a:avLst/>
          </a:prstGeom>
        </p:spPr>
      </p:pic>
      <p:sp>
        <p:nvSpPr>
          <p:cNvPr id="22" name="Равнобедренный треугольник 21"/>
          <p:cNvSpPr/>
          <p:nvPr/>
        </p:nvSpPr>
        <p:spPr>
          <a:xfrm>
            <a:off x="6228184" y="3684507"/>
            <a:ext cx="342241" cy="32117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6132" y="3535454"/>
            <a:ext cx="432854" cy="493819"/>
          </a:xfrm>
          <a:prstGeom prst="rect">
            <a:avLst/>
          </a:prstGeom>
        </p:spPr>
      </p:pic>
      <p:sp>
        <p:nvSpPr>
          <p:cNvPr id="29" name="Блок-схема: узел 28"/>
          <p:cNvSpPr/>
          <p:nvPr/>
        </p:nvSpPr>
        <p:spPr>
          <a:xfrm>
            <a:off x="2172593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1503289" y="3062446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937009" y="3063572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739709" y="3061695"/>
            <a:ext cx="216024" cy="236580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509979" y="3195949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№2731</a:t>
            </a:r>
            <a:endParaRPr lang="ru-RU" sz="1400" b="1" dirty="0"/>
          </a:p>
        </p:txBody>
      </p:sp>
      <p:sp>
        <p:nvSpPr>
          <p:cNvPr id="34" name="Блок-схема: узел 33"/>
          <p:cNvSpPr/>
          <p:nvPr/>
        </p:nvSpPr>
        <p:spPr>
          <a:xfrm>
            <a:off x="1462289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1952445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2200937" y="304756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917214" y="315487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631826" y="315992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640212" y="351403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917214" y="351372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3193995" y="318582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924740" y="3185822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6034091" y="350574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5785956" y="351034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7635876" y="279971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884368" y="279971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8339211" y="318582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8066953" y="319614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8340535" y="3535454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8066953" y="352704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179512" y="3185821"/>
            <a:ext cx="250534" cy="23103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8513" y="3137028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84296" y="2807184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Ч2</a:t>
            </a:r>
            <a:endParaRPr lang="ru-RU" sz="1400" b="1" dirty="0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7234315" y="2768540"/>
            <a:ext cx="367158" cy="32432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620739" y="3162923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Ч1</a:t>
            </a:r>
            <a:endParaRPr lang="ru-RU" sz="1400" b="1" dirty="0"/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7794695" y="3195949"/>
            <a:ext cx="228174" cy="22090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6"/>
          <a:srcRect l="8313" t="9952" b="26485"/>
          <a:stretch/>
        </p:blipFill>
        <p:spPr>
          <a:xfrm rot="10800000">
            <a:off x="498503" y="3867829"/>
            <a:ext cx="950253" cy="288032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293079" y="3844755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57" name="Блок-схема: процесс 56"/>
          <p:cNvSpPr/>
          <p:nvPr/>
        </p:nvSpPr>
        <p:spPr>
          <a:xfrm>
            <a:off x="1194216" y="3534364"/>
            <a:ext cx="230440" cy="24799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849309" y="387325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126311" y="387334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31027" y="3617373"/>
            <a:ext cx="937459" cy="25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6667906" y="36166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6955165" y="36116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7218470" y="36245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7505971" y="361974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7"/>
          <a:srcRect l="26870" t="19760" r="6531" b="12201"/>
          <a:stretch/>
        </p:blipFill>
        <p:spPr>
          <a:xfrm>
            <a:off x="35119" y="691784"/>
            <a:ext cx="2330371" cy="1974403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8"/>
          <a:srcRect l="23370" t="8868" r="11256" b="6030"/>
          <a:stretch/>
        </p:blipFill>
        <p:spPr>
          <a:xfrm>
            <a:off x="6918069" y="601147"/>
            <a:ext cx="2209599" cy="2094339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9"/>
          <a:srcRect l="44767" t="8696" r="5531" b="11200"/>
          <a:stretch/>
        </p:blipFill>
        <p:spPr>
          <a:xfrm>
            <a:off x="-947757" y="2057762"/>
            <a:ext cx="902961" cy="11468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008919" y="2020828"/>
            <a:ext cx="1008919" cy="1238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/>
          <a:srcRect l="25588" t="6601" r="13775"/>
          <a:stretch/>
        </p:blipFill>
        <p:spPr>
          <a:xfrm>
            <a:off x="3470997" y="378868"/>
            <a:ext cx="2098586" cy="20158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1053315" y="1986465"/>
            <a:ext cx="5747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ДУ-50</a:t>
            </a:r>
            <a:endParaRPr lang="ru-RU" sz="1200" b="1" dirty="0">
              <a:solidFill>
                <a:srgbClr val="C00000"/>
              </a:solidFill>
            </a:endParaRP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3583" y="2876610"/>
            <a:ext cx="766919" cy="244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9258" y="2394684"/>
            <a:ext cx="3009312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Приказ №7 Время 23 ч 40 м ДСП ст. А,Б</a:t>
            </a:r>
            <a:endParaRPr lang="ru-RU" sz="1200" dirty="0"/>
          </a:p>
          <a:p>
            <a:pPr algn="just"/>
            <a:r>
              <a:rPr lang="ru-RU" sz="1200" dirty="0"/>
              <a:t>Ввиду </a:t>
            </a:r>
            <a:r>
              <a:rPr lang="ru-RU" sz="1200" dirty="0" smtClean="0"/>
              <a:t>невозможности </a:t>
            </a:r>
            <a:r>
              <a:rPr lang="ru-RU" sz="1200" dirty="0"/>
              <a:t>открытия </a:t>
            </a:r>
            <a:r>
              <a:rPr lang="ru-RU" sz="1200" dirty="0" smtClean="0"/>
              <a:t>выходного светофора на </a:t>
            </a:r>
            <a:r>
              <a:rPr lang="ru-RU" sz="1200" dirty="0"/>
              <a:t>перегоне </a:t>
            </a:r>
            <a:r>
              <a:rPr lang="ru-RU" sz="1200" dirty="0" smtClean="0"/>
              <a:t>А - Б с 23 ч 42 мин действие ПАБ прекращается </a:t>
            </a:r>
            <a:r>
              <a:rPr lang="ru-RU" sz="1200" dirty="0"/>
              <a:t>и устанавливается движение поездов </a:t>
            </a:r>
            <a:r>
              <a:rPr lang="ru-RU" sz="1200" dirty="0" smtClean="0"/>
              <a:t>по телефонным </a:t>
            </a:r>
            <a:r>
              <a:rPr lang="ru-RU" sz="1200" dirty="0"/>
              <a:t>средствам связи по правилам </a:t>
            </a:r>
            <a:r>
              <a:rPr lang="ru-RU" sz="1200" dirty="0" smtClean="0"/>
              <a:t>однопутного движения</a:t>
            </a:r>
            <a:r>
              <a:rPr lang="ru-RU" sz="1200" dirty="0"/>
              <a:t>. </a:t>
            </a:r>
            <a:r>
              <a:rPr lang="ru-RU" sz="1200" dirty="0" smtClean="0"/>
              <a:t>Перегон</a:t>
            </a:r>
            <a:endParaRPr lang="ru-RU" sz="1200" dirty="0"/>
          </a:p>
          <a:p>
            <a:pPr algn="just"/>
            <a:r>
              <a:rPr lang="ru-RU" sz="1200" dirty="0" smtClean="0"/>
              <a:t>А – Б от </a:t>
            </a:r>
            <a:r>
              <a:rPr lang="ru-RU" sz="1200" dirty="0"/>
              <a:t>поездов свободен.</a:t>
            </a:r>
          </a:p>
          <a:p>
            <a:pPr algn="just"/>
            <a:r>
              <a:rPr lang="ru-RU" sz="1200" dirty="0"/>
              <a:t>    </a:t>
            </a:r>
            <a:r>
              <a:rPr lang="ru-RU" sz="1200" dirty="0" smtClean="0"/>
              <a:t> </a:t>
            </a:r>
            <a:r>
              <a:rPr lang="ru-RU" sz="1200" dirty="0"/>
              <a:t>ДНЦ </a:t>
            </a:r>
            <a:r>
              <a:rPr lang="ru-RU" sz="1200" dirty="0" smtClean="0"/>
              <a:t>Петров                                   </a:t>
            </a:r>
            <a:endParaRPr lang="ru-RU" sz="1200" dirty="0"/>
          </a:p>
          <a:p>
            <a:pPr algn="just"/>
            <a:r>
              <a:rPr lang="ru-RU" sz="1200" dirty="0"/>
              <a:t>                                  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29282" y="2394684"/>
            <a:ext cx="3029288" cy="17578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2708920"/>
            <a:ext cx="963737" cy="297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3825" y="2629882"/>
            <a:ext cx="1086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ДСП ст. А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287970" y="2705124"/>
            <a:ext cx="839698" cy="171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094550" y="2615801"/>
            <a:ext cx="1075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ДСП ст. </a:t>
            </a:r>
            <a:r>
              <a:rPr lang="ru-RU" b="1" dirty="0" smtClean="0"/>
              <a:t>Б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3721781" y="552232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ДНЦ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64954" y="6026105"/>
            <a:ext cx="636607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ДСП ст. А,Б Приказ №7 от 21.01.21г. отменяется </a:t>
            </a:r>
            <a:r>
              <a:rPr lang="ru-RU" sz="1200" dirty="0"/>
              <a:t>с </a:t>
            </a:r>
            <a:r>
              <a:rPr lang="ru-RU" sz="1200" dirty="0" smtClean="0"/>
              <a:t>10 ч 00 мин движение </a:t>
            </a:r>
            <a:r>
              <a:rPr lang="ru-RU" sz="1200" dirty="0"/>
              <a:t>поездов на перегоне </a:t>
            </a:r>
            <a:r>
              <a:rPr lang="ru-RU" sz="1200" dirty="0" smtClean="0"/>
              <a:t>А-Б восстанавливается </a:t>
            </a:r>
            <a:r>
              <a:rPr lang="ru-RU" sz="1200" dirty="0"/>
              <a:t>по </a:t>
            </a:r>
            <a:r>
              <a:rPr lang="ru-RU" sz="1200" dirty="0" smtClean="0"/>
              <a:t>полуавтоблокировке. Перегон А-Б от </a:t>
            </a:r>
            <a:r>
              <a:rPr lang="ru-RU" sz="1200" dirty="0"/>
              <a:t>поездов свободен.</a:t>
            </a:r>
          </a:p>
          <a:p>
            <a:r>
              <a:rPr lang="ru-RU" sz="1200" dirty="0"/>
              <a:t>            </a:t>
            </a:r>
            <a:r>
              <a:rPr lang="ru-RU" sz="1200" dirty="0" smtClean="0"/>
              <a:t>               </a:t>
            </a:r>
            <a:r>
              <a:rPr lang="ru-RU" sz="1200" dirty="0"/>
              <a:t>ДНЦ </a:t>
            </a:r>
            <a:r>
              <a:rPr lang="ru-RU" sz="1200" dirty="0" smtClean="0"/>
              <a:t>Петров</a:t>
            </a:r>
            <a:endParaRPr lang="ru-RU" sz="12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353438" y="6000713"/>
            <a:ext cx="6377589" cy="7033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51543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п.7)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418" y="1109383"/>
            <a:ext cx="803338" cy="351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26479" y="2240689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189" r="2746"/>
          <a:stretch/>
        </p:blipFill>
        <p:spPr>
          <a:xfrm>
            <a:off x="4476636" y="1091843"/>
            <a:ext cx="4603587" cy="1463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42530"/>
          <a:stretch/>
        </p:blipFill>
        <p:spPr>
          <a:xfrm>
            <a:off x="1060895" y="1090216"/>
            <a:ext cx="4985752" cy="1463167"/>
          </a:xfrm>
          <a:prstGeom prst="rect">
            <a:avLst/>
          </a:prstGeom>
        </p:spPr>
      </p:pic>
      <p:sp>
        <p:nvSpPr>
          <p:cNvPr id="40" name="Равнобедренный треугольник 39"/>
          <p:cNvSpPr/>
          <p:nvPr/>
        </p:nvSpPr>
        <p:spPr>
          <a:xfrm>
            <a:off x="6524801" y="2201988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5466" y="543050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31970" y="1039017"/>
            <a:ext cx="348253" cy="207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1410" y="1090216"/>
            <a:ext cx="386974" cy="330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69964" y="2201988"/>
            <a:ext cx="554164" cy="44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44008" y="908720"/>
            <a:ext cx="1880793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72401" y="1656130"/>
            <a:ext cx="242918" cy="26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908720"/>
            <a:ext cx="864096" cy="31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62284" y="1543587"/>
            <a:ext cx="364195" cy="38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50202" y="2052665"/>
            <a:ext cx="289550" cy="293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5496" y="1975748"/>
            <a:ext cx="2008436" cy="130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0" y="2468841"/>
            <a:ext cx="1724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t="64765" r="80323" b="10628"/>
          <a:stretch/>
        </p:blipFill>
        <p:spPr>
          <a:xfrm>
            <a:off x="1060895" y="2498986"/>
            <a:ext cx="981312" cy="36004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1600" y="2051556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29" name="Блок-схема: узел 28"/>
          <p:cNvSpPr/>
          <p:nvPr/>
        </p:nvSpPr>
        <p:spPr>
          <a:xfrm>
            <a:off x="2384420" y="1461277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047398" y="1452724"/>
            <a:ext cx="235584" cy="228472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03481" y="2498986"/>
            <a:ext cx="44755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989997" y="155196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Н1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3247" y="1466502"/>
            <a:ext cx="1711703" cy="18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443" y="1068197"/>
            <a:ext cx="1136352" cy="402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1467904" y="1310098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001912" y="1313150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Блок-схема: узел 56"/>
          <p:cNvSpPr/>
          <p:nvPr/>
        </p:nvSpPr>
        <p:spPr>
          <a:xfrm>
            <a:off x="1786696" y="1639781"/>
            <a:ext cx="235584" cy="22847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87727" y="579401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36519" y="435377"/>
            <a:ext cx="467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Пульты заблокированы до прибытия поезда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7" y="797556"/>
            <a:ext cx="60229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417562" y="943818"/>
            <a:ext cx="2840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Путевое отправление (ПО)</a:t>
            </a:r>
            <a:endParaRPr lang="ru-RU" b="1" dirty="0"/>
          </a:p>
        </p:txBody>
      </p:sp>
      <p:sp>
        <p:nvSpPr>
          <p:cNvPr id="54" name="Блок-схема: узел 53"/>
          <p:cNvSpPr/>
          <p:nvPr/>
        </p:nvSpPr>
        <p:spPr>
          <a:xfrm>
            <a:off x="1506851" y="1630330"/>
            <a:ext cx="277002" cy="26198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510236" y="2090940"/>
            <a:ext cx="277002" cy="26198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1510236" y="2558664"/>
            <a:ext cx="277002" cy="26198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55803" y="1623447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1772071" y="208401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765987" y="255230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8005563" y="111200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434174" y="161887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434174" y="2099981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8084" y="1594471"/>
            <a:ext cx="1007423" cy="35330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39972" y="2139404"/>
            <a:ext cx="1587819" cy="345149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30493" y="839463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98521" y="1919805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№4901</a:t>
            </a:r>
            <a:endParaRPr lang="ru-RU" sz="1400" b="1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-543996" y="139812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520" y="1605811"/>
            <a:ext cx="814754" cy="366127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8549581" y="1058576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92" name="Блок-схема: узел 91"/>
          <p:cNvSpPr/>
          <p:nvPr/>
        </p:nvSpPr>
        <p:spPr>
          <a:xfrm>
            <a:off x="1515563" y="255575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Блок-схема: узел 101"/>
          <p:cNvSpPr/>
          <p:nvPr/>
        </p:nvSpPr>
        <p:spPr>
          <a:xfrm>
            <a:off x="1515563" y="209040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Блок-схема: узел 104"/>
          <p:cNvSpPr/>
          <p:nvPr/>
        </p:nvSpPr>
        <p:spPr>
          <a:xfrm>
            <a:off x="1517175" y="162608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Блок-схема: узел 107"/>
          <p:cNvSpPr/>
          <p:nvPr/>
        </p:nvSpPr>
        <p:spPr>
          <a:xfrm>
            <a:off x="3031759" y="143592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Блок-схема: узел 110"/>
          <p:cNvSpPr/>
          <p:nvPr/>
        </p:nvSpPr>
        <p:spPr>
          <a:xfrm>
            <a:off x="2797593" y="143430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Блок-схема: узел 112"/>
          <p:cNvSpPr/>
          <p:nvPr/>
        </p:nvSpPr>
        <p:spPr>
          <a:xfrm>
            <a:off x="2333848" y="143430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Блок-схема: узел 113"/>
          <p:cNvSpPr/>
          <p:nvPr/>
        </p:nvSpPr>
        <p:spPr>
          <a:xfrm>
            <a:off x="2579643" y="144910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Блок-схема: узел 124"/>
          <p:cNvSpPr/>
          <p:nvPr/>
        </p:nvSpPr>
        <p:spPr>
          <a:xfrm>
            <a:off x="8670770" y="2096818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Блок-схема: узел 125"/>
          <p:cNvSpPr/>
          <p:nvPr/>
        </p:nvSpPr>
        <p:spPr>
          <a:xfrm>
            <a:off x="8260632" y="112089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Блок-схема: узел 126"/>
          <p:cNvSpPr/>
          <p:nvPr/>
        </p:nvSpPr>
        <p:spPr>
          <a:xfrm>
            <a:off x="8682151" y="163028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5671786" y="2068441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НП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990794" y="2068441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Ч3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975251" y="1572133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65865" y="1575513"/>
            <a:ext cx="509934" cy="351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Блок-схема: узел 116"/>
          <p:cNvSpPr/>
          <p:nvPr/>
        </p:nvSpPr>
        <p:spPr>
          <a:xfrm>
            <a:off x="4025684" y="160805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Блок-схема: узел 115"/>
          <p:cNvSpPr/>
          <p:nvPr/>
        </p:nvSpPr>
        <p:spPr>
          <a:xfrm>
            <a:off x="3752843" y="1605430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39752" y="1828136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249068" y="2051409"/>
            <a:ext cx="510322" cy="369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5870" y="2162813"/>
            <a:ext cx="401916" cy="458523"/>
          </a:xfrm>
          <a:prstGeom prst="rect">
            <a:avLst/>
          </a:prstGeom>
        </p:spPr>
      </p:pic>
      <p:sp>
        <p:nvSpPr>
          <p:cNvPr id="118" name="Блок-схема: узел 117"/>
          <p:cNvSpPr/>
          <p:nvPr/>
        </p:nvSpPr>
        <p:spPr>
          <a:xfrm>
            <a:off x="6196641" y="210690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Блок-схема: узел 119"/>
          <p:cNvSpPr/>
          <p:nvPr/>
        </p:nvSpPr>
        <p:spPr>
          <a:xfrm>
            <a:off x="6468536" y="2096817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075027" y="2139404"/>
            <a:ext cx="1088747" cy="448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Блок-схема: узел 120"/>
          <p:cNvSpPr/>
          <p:nvPr/>
        </p:nvSpPr>
        <p:spPr>
          <a:xfrm>
            <a:off x="7061922" y="2210230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узел 121"/>
          <p:cNvSpPr/>
          <p:nvPr/>
        </p:nvSpPr>
        <p:spPr>
          <a:xfrm>
            <a:off x="7326466" y="222481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Блок-схема: узел 123"/>
          <p:cNvSpPr/>
          <p:nvPr/>
        </p:nvSpPr>
        <p:spPr>
          <a:xfrm>
            <a:off x="7604513" y="222481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Блок-схема: узел 122"/>
          <p:cNvSpPr/>
          <p:nvPr/>
        </p:nvSpPr>
        <p:spPr>
          <a:xfrm>
            <a:off x="7881515" y="2220065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8222" y="2706044"/>
            <a:ext cx="9109809" cy="41697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Действие ПАБ </a:t>
            </a:r>
            <a:r>
              <a:rPr lang="ru-RU" sz="2000" b="1" dirty="0">
                <a:solidFill>
                  <a:srgbClr val="002060"/>
                </a:solidFill>
              </a:rPr>
              <a:t>возобновляется </a:t>
            </a:r>
            <a:r>
              <a:rPr lang="ru-RU" sz="2000" dirty="0"/>
              <a:t>при последующем отправлении на перегон ранее задержанного или другого </a:t>
            </a:r>
            <a:r>
              <a:rPr lang="ru-RU" sz="2000" dirty="0" smtClean="0"/>
              <a:t>поезда того </a:t>
            </a:r>
            <a:r>
              <a:rPr lang="ru-RU" sz="2000" dirty="0"/>
              <a:t>же </a:t>
            </a:r>
            <a:r>
              <a:rPr lang="ru-RU" sz="2000" dirty="0" smtClean="0"/>
              <a:t>направления, т.к. выходной </a:t>
            </a:r>
            <a:r>
              <a:rPr lang="ru-RU" sz="2000" dirty="0"/>
              <a:t>светофор открывался, а затем его перекрыли, то устройства ПАБ считают перегон занятым. Пока поезд не проследует датчики на станции прибытия, устройства ПАБ будут считать перегон занятым (невозможно посылать блокировочные сигналы</a:t>
            </a:r>
            <a:r>
              <a:rPr lang="ru-RU" sz="2000" dirty="0" smtClean="0"/>
              <a:t>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Отправление задержанного или другого поезда того же направления производится по одному из </a:t>
            </a:r>
            <a:r>
              <a:rPr lang="ru-RU" sz="2000" b="1" dirty="0" smtClean="0">
                <a:solidFill>
                  <a:srgbClr val="002060"/>
                </a:solidFill>
              </a:rPr>
              <a:t>разрешений:</a:t>
            </a:r>
          </a:p>
          <a:p>
            <a:pPr marL="0" indent="0" algn="just">
              <a:buNone/>
            </a:pPr>
            <a:r>
              <a:rPr lang="ru-RU" sz="2000" dirty="0" smtClean="0"/>
              <a:t>1.     Разрешение на бланке </a:t>
            </a:r>
            <a:r>
              <a:rPr lang="ru-RU" sz="2000" b="1" dirty="0" smtClean="0"/>
              <a:t>ДУ-52 с заполнением пункта 1;</a:t>
            </a:r>
          </a:p>
          <a:p>
            <a:pPr marL="0" indent="0" algn="just">
              <a:buNone/>
            </a:pPr>
            <a:r>
              <a:rPr lang="ru-RU" sz="2000" dirty="0" smtClean="0"/>
              <a:t>2. По </a:t>
            </a:r>
            <a:r>
              <a:rPr lang="ru-RU" sz="2000" b="1" dirty="0"/>
              <a:t>приказу ДСП станции</a:t>
            </a:r>
            <a:r>
              <a:rPr lang="ru-RU" sz="2000" dirty="0"/>
              <a:t>, автоматически записываемому системой регистрации </a:t>
            </a:r>
            <a:r>
              <a:rPr lang="ru-RU" sz="2000" dirty="0" smtClean="0"/>
              <a:t>переговоров;</a:t>
            </a:r>
          </a:p>
          <a:p>
            <a:pPr marL="0" indent="0" algn="just">
              <a:buNone/>
            </a:pPr>
            <a:r>
              <a:rPr lang="ru-RU" sz="2000" dirty="0" smtClean="0"/>
              <a:t>3.  По </a:t>
            </a:r>
            <a:r>
              <a:rPr lang="ru-RU" sz="2000" b="1" dirty="0" smtClean="0"/>
              <a:t>вновь открытому выходному светофору</a:t>
            </a:r>
            <a:r>
              <a:rPr lang="ru-RU" sz="2000" dirty="0" smtClean="0"/>
              <a:t>, если на </a:t>
            </a:r>
            <a:r>
              <a:rPr lang="ru-RU" sz="2000" dirty="0"/>
              <a:t>станции </a:t>
            </a:r>
            <a:r>
              <a:rPr lang="ru-RU" sz="2000" dirty="0" smtClean="0"/>
              <a:t>имеются устройства</a:t>
            </a:r>
            <a:r>
              <a:rPr lang="ru-RU" sz="2000" dirty="0"/>
              <a:t>, которые при свободном перегоне позволяют повторно открыть выходной </a:t>
            </a:r>
            <a:r>
              <a:rPr lang="ru-RU" sz="2000" dirty="0" smtClean="0"/>
              <a:t>светофор.</a:t>
            </a:r>
          </a:p>
        </p:txBody>
      </p:sp>
      <p:sp>
        <p:nvSpPr>
          <p:cNvPr id="9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517271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50" y="2942565"/>
            <a:ext cx="9079979" cy="20682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следовании поезда с использованием двойной тягой или с подталкивающим локомотивом </a:t>
            </a:r>
            <a:r>
              <a:rPr lang="ru-RU" sz="2000" b="1" u="sng" dirty="0">
                <a:solidFill>
                  <a:srgbClr val="002060"/>
                </a:solidFill>
              </a:rPr>
              <a:t>на весь перегон </a:t>
            </a:r>
            <a:r>
              <a:rPr lang="ru-RU" sz="2000" dirty="0"/>
              <a:t>разрешение на право занятия перегона вручается только машинисту ведущего локомотива. Машинисты второго (при двойной тяге) и подталкивающего локомотивов должны руководствоваться сигналами или передаваемыми по радиосвязи сообщениями машиниста ведущего локомотива.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42" b="-5405"/>
          <a:stretch/>
        </p:blipFill>
        <p:spPr bwMode="auto">
          <a:xfrm>
            <a:off x="299041" y="1471677"/>
            <a:ext cx="1752679" cy="37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9469" y="1485584"/>
            <a:ext cx="1005927" cy="35969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8313" t="9952" b="26485"/>
          <a:stretch/>
        </p:blipFill>
        <p:spPr>
          <a:xfrm rot="10800000">
            <a:off x="2851075" y="2367569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5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1720" y="1471675"/>
            <a:ext cx="1008112" cy="35944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484784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1" name="Прямоугольник 32790"/>
          <p:cNvSpPr/>
          <p:nvPr/>
        </p:nvSpPr>
        <p:spPr>
          <a:xfrm>
            <a:off x="2615268" y="234301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4944" y="1433895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3507840" y="237450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78257" y="1510122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3249796" y="2378541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45911" y="151126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095200" y="1755740"/>
            <a:ext cx="3147208" cy="37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п.24)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047" y="1354854"/>
            <a:ext cx="6591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№2835</a:t>
            </a:r>
            <a:endParaRPr lang="ru-RU" sz="1200" b="1" dirty="0"/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777" y="2314980"/>
            <a:ext cx="583918" cy="68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02" y="673146"/>
            <a:ext cx="582939" cy="71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2117022" y="660586"/>
            <a:ext cx="52931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/>
              <a:t>ДУ-50</a:t>
            </a:r>
            <a:endParaRPr lang="ru-RU" sz="105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1999339" y="2262696"/>
            <a:ext cx="52931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/>
              <a:t>ДУ-50</a:t>
            </a:r>
            <a:endParaRPr lang="ru-RU" sz="105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6982" y="696552"/>
            <a:ext cx="576459" cy="662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36644" y="2326645"/>
            <a:ext cx="578624" cy="669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07" y="1910438"/>
            <a:ext cx="1005927" cy="35969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514" y="1915922"/>
            <a:ext cx="1005927" cy="359695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 rotWithShape="1">
          <a:blip r:embed="rId12"/>
          <a:srcRect l="6300" r="3712" b="3045"/>
          <a:stretch/>
        </p:blipFill>
        <p:spPr>
          <a:xfrm>
            <a:off x="-87610" y="1968758"/>
            <a:ext cx="792088" cy="3132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854307" y="1965948"/>
            <a:ext cx="792549" cy="310923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>
            <a:stCxn id="84" idx="2"/>
          </p:cNvCxnSpPr>
          <p:nvPr/>
        </p:nvCxnSpPr>
        <p:spPr>
          <a:xfrm flipH="1" flipV="1">
            <a:off x="-848458" y="2270133"/>
            <a:ext cx="1156892" cy="1190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-854306" y="1840501"/>
            <a:ext cx="1097394" cy="240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988202" y="1821759"/>
            <a:ext cx="6014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/>
              <a:t>№2701</a:t>
            </a:r>
            <a:endParaRPr lang="ru-RU" sz="1050" b="1" dirty="0"/>
          </a:p>
        </p:txBody>
      </p:sp>
      <p:sp>
        <p:nvSpPr>
          <p:cNvPr id="85" name="Равнобедренный треугольник 84"/>
          <p:cNvSpPr/>
          <p:nvPr/>
        </p:nvSpPr>
        <p:spPr>
          <a:xfrm>
            <a:off x="4851880" y="1874554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/>
          <p:cNvSpPr/>
          <p:nvPr/>
        </p:nvSpPr>
        <p:spPr>
          <a:xfrm>
            <a:off x="7098664" y="1881750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722865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03700"/>
            <a:ext cx="9144000" cy="15140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двухпутных (многопутных) перегонах</a:t>
            </a:r>
            <a:r>
              <a:rPr lang="ru-RU" sz="2000" dirty="0"/>
              <a:t>, оборудованных </a:t>
            </a:r>
            <a:r>
              <a:rPr lang="ru-RU" sz="2000" dirty="0" smtClean="0"/>
              <a:t>ПАБ </a:t>
            </a:r>
            <a:r>
              <a:rPr lang="ru-RU" sz="2000" dirty="0"/>
              <a:t>для движения в одном направлении, </a:t>
            </a:r>
            <a:r>
              <a:rPr lang="ru-RU" sz="2000" b="1" dirty="0">
                <a:solidFill>
                  <a:srgbClr val="002060"/>
                </a:solidFill>
              </a:rPr>
              <a:t>отправление поездов </a:t>
            </a:r>
            <a:r>
              <a:rPr lang="ru-RU" sz="2000" dirty="0"/>
              <a:t>(в порядке регулировки) </a:t>
            </a:r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неправильному </a:t>
            </a:r>
            <a:r>
              <a:rPr lang="ru-RU" sz="2000" b="1" dirty="0">
                <a:solidFill>
                  <a:srgbClr val="002060"/>
                </a:solidFill>
              </a:rPr>
              <a:t>пути </a:t>
            </a:r>
            <a:r>
              <a:rPr lang="ru-RU" sz="2000" b="1" dirty="0"/>
              <a:t>производится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по приказу ДНЦ с переходом на телефонные средства связи по правилам однопутного движения.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" t="26344" r="1240"/>
          <a:stretch/>
        </p:blipFill>
        <p:spPr bwMode="auto">
          <a:xfrm>
            <a:off x="527010" y="670102"/>
            <a:ext cx="8496944" cy="292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147" y="935093"/>
            <a:ext cx="867405" cy="1173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827411" y="2358129"/>
            <a:ext cx="187255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699964" y="1839580"/>
            <a:ext cx="451948" cy="5185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079732" y="1839580"/>
            <a:ext cx="206833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-684584" y="2505007"/>
            <a:ext cx="1507250" cy="4171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0578" y="1916832"/>
            <a:ext cx="982452" cy="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0" y="1556792"/>
            <a:ext cx="1043608" cy="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0" y="1916832"/>
            <a:ext cx="1442389" cy="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94" name="Прямая соединительная линия 46093"/>
          <p:cNvCxnSpPr/>
          <p:nvPr/>
        </p:nvCxnSpPr>
        <p:spPr>
          <a:xfrm flipV="1">
            <a:off x="107504" y="2910996"/>
            <a:ext cx="869663" cy="644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101" name="Рисунок 46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8803"/>
            <a:ext cx="1012024" cy="359695"/>
          </a:xfrm>
          <a:prstGeom prst="rect">
            <a:avLst/>
          </a:prstGeom>
        </p:spPr>
      </p:pic>
      <p:pic>
        <p:nvPicPr>
          <p:cNvPr id="46102" name="Рисунок 46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9297" y="2181479"/>
            <a:ext cx="792549" cy="317019"/>
          </a:xfrm>
          <a:prstGeom prst="rect">
            <a:avLst/>
          </a:prstGeom>
        </p:spPr>
      </p:pic>
      <p:sp>
        <p:nvSpPr>
          <p:cNvPr id="46107" name="Прямоугольник 46106"/>
          <p:cNvSpPr/>
          <p:nvPr/>
        </p:nvSpPr>
        <p:spPr>
          <a:xfrm>
            <a:off x="4211960" y="477759"/>
            <a:ext cx="1800200" cy="791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08" name="Прямоугольник 46107"/>
          <p:cNvSpPr/>
          <p:nvPr/>
        </p:nvSpPr>
        <p:spPr>
          <a:xfrm>
            <a:off x="3743908" y="2910996"/>
            <a:ext cx="1656184" cy="686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09" name="Равнобедренный треугольник 46108"/>
          <p:cNvSpPr/>
          <p:nvPr/>
        </p:nvSpPr>
        <p:spPr>
          <a:xfrm rot="917961">
            <a:off x="5117005" y="2627863"/>
            <a:ext cx="376628" cy="46644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200645" y="2724642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64" name="Блок-схема: узел 63"/>
          <p:cNvSpPr/>
          <p:nvPr/>
        </p:nvSpPr>
        <p:spPr>
          <a:xfrm>
            <a:off x="5015446" y="2535335"/>
            <a:ext cx="277002" cy="26198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1320610" y="254660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1043608" y="254660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1043608" y="3025357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1337842" y="3019495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10" name="Прямоугольник 46109"/>
          <p:cNvSpPr/>
          <p:nvPr/>
        </p:nvSpPr>
        <p:spPr>
          <a:xfrm>
            <a:off x="5766141" y="2724642"/>
            <a:ext cx="1075567" cy="294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5766141" y="273009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053293" y="271403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6331418" y="2714460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6619778" y="271403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753200" y="254660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4538936" y="156067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4785138" y="156865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11" name="Прямоугольник 46110"/>
          <p:cNvSpPr/>
          <p:nvPr/>
        </p:nvSpPr>
        <p:spPr>
          <a:xfrm>
            <a:off x="2925938" y="1268760"/>
            <a:ext cx="1069998" cy="422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300078" y="1968298"/>
            <a:ext cx="813820" cy="363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27260" y="1981931"/>
            <a:ext cx="954764" cy="350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2925279" y="134922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3206677" y="13540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3483679" y="13578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745281" y="135783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7983799" y="1619816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8254064" y="161981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7983799" y="11015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8242349" y="1091710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4" y="1119067"/>
            <a:ext cx="818964" cy="942265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129601" y="924136"/>
            <a:ext cx="5116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/>
              <a:t>ДУ-50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п.26)</a:t>
            </a:r>
            <a:endParaRPr lang="ru-RU" sz="1400" dirty="0"/>
          </a:p>
        </p:txBody>
      </p:sp>
      <p:sp>
        <p:nvSpPr>
          <p:cNvPr id="4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023745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836713"/>
            <a:ext cx="4499992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Отправление </a:t>
            </a:r>
            <a:r>
              <a:rPr lang="ru-RU" sz="2000" b="1" dirty="0">
                <a:solidFill>
                  <a:srgbClr val="002060"/>
                </a:solidFill>
              </a:rPr>
              <a:t>поездов при наличии групповых выходных светофоров </a:t>
            </a:r>
            <a:r>
              <a:rPr lang="ru-RU" sz="2000" dirty="0"/>
              <a:t>производится по </a:t>
            </a:r>
            <a:r>
              <a:rPr lang="ru-RU" sz="2000" b="1" dirty="0"/>
              <a:t>разрешающему показанию выходного светофора и маршрутному указателю </a:t>
            </a:r>
            <a:r>
              <a:rPr lang="ru-RU" sz="2000" dirty="0"/>
              <a:t>на нем с цифрой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b="1" dirty="0">
                <a:solidFill>
                  <a:srgbClr val="00B050"/>
                </a:solidFill>
              </a:rPr>
              <a:t>зеленого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b="1" dirty="0">
                <a:solidFill>
                  <a:srgbClr val="00B050"/>
                </a:solidFill>
              </a:rPr>
              <a:t>цвета,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/>
              <a:t>соответствующей номеру того </a:t>
            </a:r>
            <a:r>
              <a:rPr lang="ru-RU" sz="2000" dirty="0" smtClean="0"/>
              <a:t>пути</a:t>
            </a:r>
            <a:r>
              <a:rPr lang="ru-RU" sz="2000" dirty="0"/>
              <a:t>, с которого разрешается отправление </a:t>
            </a:r>
            <a:r>
              <a:rPr lang="ru-RU" sz="2000" dirty="0" smtClean="0"/>
              <a:t>поезда.</a:t>
            </a:r>
            <a:endParaRPr lang="ru-RU" sz="20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9" r="14679"/>
          <a:stretch/>
        </p:blipFill>
        <p:spPr bwMode="auto">
          <a:xfrm>
            <a:off x="107504" y="548680"/>
            <a:ext cx="4339988" cy="561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п.8)</a:t>
            </a:r>
            <a:endParaRPr lang="ru-RU" sz="14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191531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091" y="4595718"/>
            <a:ext cx="9144000" cy="2154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 прибытии поезда на станцию в полном составе ДСП убеждается </a:t>
            </a:r>
            <a:r>
              <a:rPr lang="ru-RU" sz="2000" dirty="0"/>
              <a:t>по наличию поездного сигнала на последнем хвостовом вагоне поезда — лично или по докладу дежурного стрелочного поста, а на станциях с централизацией стрелок — по докладам других станционных работников, связанных с движением поездов (сигналистов, операторов постов централизации, работников составительских бригад и др.) порядком, установленным начальником железной дороги и указанным в техническо-распорядительном акте (ТРА) станции.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340" y="338166"/>
            <a:ext cx="7204663" cy="4322798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834367" y="2655201"/>
            <a:ext cx="914400" cy="914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073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298" y="620269"/>
            <a:ext cx="2215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Снежа</a:t>
            </a:r>
            <a:endParaRPr lang="ru-RU" sz="2000" b="1" u="sng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243" y="3047586"/>
            <a:ext cx="195089" cy="188992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868144" y="3047587"/>
            <a:ext cx="1399757" cy="18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12" t="10665" r="4752"/>
          <a:stretch/>
        </p:blipFill>
        <p:spPr>
          <a:xfrm>
            <a:off x="35495" y="451191"/>
            <a:ext cx="8424937" cy="4686120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467544" y="5085184"/>
            <a:ext cx="36004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5284" y="5085184"/>
            <a:ext cx="792088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797372" y="4149080"/>
            <a:ext cx="326356" cy="963338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771800" y="3854512"/>
            <a:ext cx="360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13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732240" y="1765676"/>
            <a:ext cx="535661" cy="871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732240" y="1916832"/>
            <a:ext cx="0" cy="16917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732240" y="2348880"/>
            <a:ext cx="0" cy="2154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715050" y="1170249"/>
            <a:ext cx="1368152" cy="330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373787" y="1170249"/>
            <a:ext cx="358453" cy="165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6804248" y="1633804"/>
            <a:ext cx="114386" cy="100977"/>
          </a:xfrm>
          <a:prstGeom prst="flowChartConnector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55" y="921254"/>
            <a:ext cx="128027" cy="11583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877" y="716664"/>
            <a:ext cx="128027" cy="11583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1626375"/>
            <a:ext cx="128027" cy="11583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687" y="2076560"/>
            <a:ext cx="128027" cy="11583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25" y="2538153"/>
            <a:ext cx="128027" cy="115834"/>
          </a:xfrm>
          <a:prstGeom prst="rect">
            <a:avLst/>
          </a:prstGeom>
        </p:spPr>
      </p:pic>
      <p:sp>
        <p:nvSpPr>
          <p:cNvPr id="60" name="Блок-схема: узел 59"/>
          <p:cNvSpPr/>
          <p:nvPr/>
        </p:nvSpPr>
        <p:spPr>
          <a:xfrm>
            <a:off x="6337820" y="1381734"/>
            <a:ext cx="114386" cy="100977"/>
          </a:xfrm>
          <a:prstGeom prst="flowChartConnector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7530370" y="919402"/>
            <a:ext cx="114386" cy="100977"/>
          </a:xfrm>
          <a:prstGeom prst="flowChartConnec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8253282" y="1630323"/>
            <a:ext cx="114386" cy="100977"/>
          </a:xfrm>
          <a:prstGeom prst="flowChartConnector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7994180" y="921254"/>
            <a:ext cx="114386" cy="100977"/>
          </a:xfrm>
          <a:prstGeom prst="flowChartConnector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6139387" y="1844824"/>
            <a:ext cx="114386" cy="100977"/>
          </a:xfrm>
          <a:prstGeom prst="flowChartConnector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5931386" y="914602"/>
            <a:ext cx="114386" cy="100977"/>
          </a:xfrm>
          <a:prstGeom prst="flowChartConnector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3601198"/>
            <a:ext cx="128027" cy="115834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856" y="3147682"/>
            <a:ext cx="128027" cy="115834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387" y="2287569"/>
            <a:ext cx="128027" cy="115834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112" y="1621687"/>
            <a:ext cx="128027" cy="115834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3949" y="1335578"/>
            <a:ext cx="128027" cy="115834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622" y="2526363"/>
            <a:ext cx="128027" cy="115834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2737026"/>
            <a:ext cx="128027" cy="115834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3613" y="2994864"/>
            <a:ext cx="128027" cy="115834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5428" y="2989669"/>
            <a:ext cx="128027" cy="115834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1046608" y="3001500"/>
            <a:ext cx="141016" cy="104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8038" y="2731267"/>
            <a:ext cx="128027" cy="115834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8756" y="2532713"/>
            <a:ext cx="128027" cy="115834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1113" y="2277942"/>
            <a:ext cx="128027" cy="11583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001" y="2277942"/>
            <a:ext cx="128027" cy="115834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840" y="1829967"/>
            <a:ext cx="128027" cy="115834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4595" y="1166718"/>
            <a:ext cx="128027" cy="115834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032" y="2081128"/>
            <a:ext cx="128027" cy="115834"/>
          </a:xfrm>
          <a:prstGeom prst="rect">
            <a:avLst/>
          </a:prstGeom>
        </p:spPr>
      </p:pic>
      <p:sp>
        <p:nvSpPr>
          <p:cNvPr id="86" name="Блок-схема: узел 85"/>
          <p:cNvSpPr/>
          <p:nvPr/>
        </p:nvSpPr>
        <p:spPr>
          <a:xfrm>
            <a:off x="7769982" y="1638418"/>
            <a:ext cx="114386" cy="100977"/>
          </a:xfrm>
          <a:prstGeom prst="flowChartConnector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177" y="4856364"/>
            <a:ext cx="518205" cy="2560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15" y="1718100"/>
            <a:ext cx="673318" cy="279605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124" y="1668409"/>
            <a:ext cx="1005927" cy="323116"/>
          </a:xfrm>
          <a:prstGeom prst="rect">
            <a:avLst/>
          </a:prstGeom>
        </p:spPr>
      </p:pic>
      <p:sp>
        <p:nvSpPr>
          <p:cNvPr id="83" name="Прямоугольник 82"/>
          <p:cNvSpPr/>
          <p:nvPr/>
        </p:nvSpPr>
        <p:spPr>
          <a:xfrm>
            <a:off x="939824" y="2927629"/>
            <a:ext cx="354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l="1" t="37020" r="44520" b="-1918"/>
          <a:stretch/>
        </p:blipFill>
        <p:spPr>
          <a:xfrm>
            <a:off x="1203613" y="3913091"/>
            <a:ext cx="568501" cy="2358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129" y="4710945"/>
            <a:ext cx="1017008" cy="3761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4913" y="4555047"/>
            <a:ext cx="10159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№2458</a:t>
            </a:r>
            <a:endParaRPr lang="ru-RU" sz="1400" b="1" dirty="0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500724" y="4161641"/>
            <a:ext cx="792088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467544" y="5085184"/>
            <a:ext cx="1257820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Рисунок 9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233" y="4323512"/>
            <a:ext cx="670618" cy="280440"/>
          </a:xfrm>
          <a:prstGeom prst="rect">
            <a:avLst/>
          </a:prstGeom>
        </p:spPr>
      </p:pic>
      <p:sp>
        <p:nvSpPr>
          <p:cNvPr id="101" name="Блок-схема: узел 100"/>
          <p:cNvSpPr/>
          <p:nvPr/>
        </p:nvSpPr>
        <p:spPr>
          <a:xfrm>
            <a:off x="2894627" y="3373905"/>
            <a:ext cx="114386" cy="100977"/>
          </a:xfrm>
          <a:prstGeom prst="flowChartConnec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407" y="809128"/>
            <a:ext cx="807966" cy="278981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002199" y="300718"/>
            <a:ext cx="3048264" cy="384081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4142" y="1274166"/>
            <a:ext cx="926408" cy="289281"/>
          </a:xfrm>
          <a:prstGeom prst="rect">
            <a:avLst/>
          </a:prstGeom>
        </p:spPr>
      </p:pic>
      <p:sp>
        <p:nvSpPr>
          <p:cNvPr id="97" name="Блок-схема: узел 96"/>
          <p:cNvSpPr/>
          <p:nvPr/>
        </p:nvSpPr>
        <p:spPr>
          <a:xfrm>
            <a:off x="1745578" y="4721110"/>
            <a:ext cx="111541" cy="94486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 стрелкой 102"/>
          <p:cNvCxnSpPr>
            <a:stCxn id="97" idx="7"/>
          </p:cNvCxnSpPr>
          <p:nvPr/>
        </p:nvCxnSpPr>
        <p:spPr>
          <a:xfrm flipV="1">
            <a:off x="1840784" y="4012137"/>
            <a:ext cx="258264" cy="722810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flipV="1">
            <a:off x="2123728" y="2865427"/>
            <a:ext cx="1029312" cy="1153357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>
            <a:off x="3195942" y="2844967"/>
            <a:ext cx="310841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 flipV="1">
            <a:off x="3506783" y="2345486"/>
            <a:ext cx="417145" cy="486395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>
            <a:off x="3894476" y="2345486"/>
            <a:ext cx="288744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/>
          <p:cNvCxnSpPr/>
          <p:nvPr/>
        </p:nvCxnSpPr>
        <p:spPr>
          <a:xfrm flipV="1">
            <a:off x="4143059" y="1857902"/>
            <a:ext cx="415955" cy="487584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 flipV="1">
            <a:off x="4527254" y="1895312"/>
            <a:ext cx="1116552" cy="7291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 flipV="1">
            <a:off x="5640924" y="1451412"/>
            <a:ext cx="404848" cy="443900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flipV="1">
            <a:off x="6037647" y="1445390"/>
            <a:ext cx="2417088" cy="11676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6811" y="2989669"/>
            <a:ext cx="5421693" cy="200664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Отправление поезда по открытому групповому светофору </a:t>
            </a:r>
            <a:r>
              <a:rPr lang="ru-RU" sz="2000" b="1" u="sng" dirty="0">
                <a:solidFill>
                  <a:srgbClr val="C00000"/>
                </a:solidFill>
              </a:rPr>
              <a:t>при неисправности маршрутного указателя пути отправления </a:t>
            </a:r>
            <a:r>
              <a:rPr lang="ru-RU" sz="2000" b="1" dirty="0"/>
              <a:t>(</a:t>
            </a:r>
            <a:r>
              <a:rPr lang="ru-RU" sz="2000" b="1" dirty="0">
                <a:solidFill>
                  <a:srgbClr val="00B050"/>
                </a:solidFill>
              </a:rPr>
              <a:t>из лампочек зеленого цвета</a:t>
            </a:r>
            <a:r>
              <a:rPr lang="ru-RU" sz="2000" b="1" dirty="0"/>
              <a:t>) </a:t>
            </a:r>
            <a:r>
              <a:rPr lang="ru-RU" sz="2000" dirty="0"/>
              <a:t>или повторителя группового светофора на пути отправления производится </a:t>
            </a:r>
            <a:r>
              <a:rPr lang="ru-RU" sz="2000" dirty="0" smtClean="0"/>
              <a:t>по регистрируемому приказу ДСП </a:t>
            </a:r>
            <a:r>
              <a:rPr lang="ru-RU" sz="2000" dirty="0"/>
              <a:t>при наличии  </a:t>
            </a:r>
            <a:r>
              <a:rPr lang="ru-RU" sz="2000" dirty="0" smtClean="0"/>
              <a:t>регистратора переговоров.</a:t>
            </a: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2650635" y="3658453"/>
            <a:ext cx="18505" cy="19605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7" name="Прямая соединительная линия 6146"/>
          <p:cNvCxnSpPr/>
          <p:nvPr/>
        </p:nvCxnSpPr>
        <p:spPr>
          <a:xfrm>
            <a:off x="2541113" y="3771916"/>
            <a:ext cx="23068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Прямоугольник 6148"/>
          <p:cNvSpPr/>
          <p:nvPr/>
        </p:nvSpPr>
        <p:spPr>
          <a:xfrm>
            <a:off x="0" y="4986682"/>
            <a:ext cx="91180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ДСП станции </a:t>
            </a:r>
            <a:r>
              <a:rPr lang="ru-RU" sz="2000" b="1" i="1" u="sng" dirty="0">
                <a:solidFill>
                  <a:srgbClr val="7030A0"/>
                </a:solidFill>
              </a:rPr>
              <a:t>Звезда</a:t>
            </a:r>
            <a:r>
              <a:rPr lang="ru-RU" sz="2000" b="1" i="1" u="sng" dirty="0" smtClean="0">
                <a:solidFill>
                  <a:srgbClr val="7030A0"/>
                </a:solidFill>
              </a:rPr>
              <a:t>:</a:t>
            </a:r>
            <a:r>
              <a:rPr lang="ru-RU" sz="2000" i="1" dirty="0" smtClean="0"/>
              <a:t> «Приказ №73, </a:t>
            </a:r>
            <a:r>
              <a:rPr lang="ru-RU" sz="2000" i="1" dirty="0"/>
              <a:t>время </a:t>
            </a:r>
            <a:r>
              <a:rPr lang="ru-RU" sz="2000" i="1" dirty="0" smtClean="0"/>
              <a:t>17 час 52 </a:t>
            </a:r>
            <a:r>
              <a:rPr lang="ru-RU" sz="2000" i="1" dirty="0"/>
              <a:t>мин</a:t>
            </a:r>
            <a:r>
              <a:rPr lang="ru-RU" sz="2000" i="1" dirty="0" smtClean="0"/>
              <a:t>. </a:t>
            </a:r>
            <a:r>
              <a:rPr lang="ru-RU" sz="2000" i="1" dirty="0"/>
              <a:t>Машинист поезда </a:t>
            </a:r>
            <a:r>
              <a:rPr lang="ru-RU" sz="2000" i="1" dirty="0" smtClean="0"/>
              <a:t>№2458 </a:t>
            </a:r>
            <a:r>
              <a:rPr lang="ru-RU" sz="2000" i="1" dirty="0"/>
              <a:t>на </a:t>
            </a:r>
            <a:r>
              <a:rPr lang="ru-RU" sz="2000" i="1" dirty="0" smtClean="0"/>
              <a:t>13 пути</a:t>
            </a:r>
            <a:r>
              <a:rPr lang="ru-RU" sz="2000" i="1" dirty="0"/>
              <a:t>. Групповой светофор </a:t>
            </a:r>
            <a:r>
              <a:rPr lang="ru-RU" sz="2000" i="1" dirty="0" smtClean="0"/>
              <a:t>литер ЧС11-13 </a:t>
            </a:r>
            <a:r>
              <a:rPr lang="ru-RU" sz="2000" i="1" dirty="0"/>
              <a:t>открыт Вам. Разрешаю отправиться. ДСП </a:t>
            </a:r>
            <a:r>
              <a:rPr lang="ru-RU" sz="2000" i="1" dirty="0" smtClean="0"/>
              <a:t>Шагин». </a:t>
            </a:r>
          </a:p>
          <a:p>
            <a:r>
              <a:rPr lang="ru-RU" sz="2000" b="1" u="sng" dirty="0">
                <a:solidFill>
                  <a:srgbClr val="0070C0"/>
                </a:solidFill>
              </a:rPr>
              <a:t>ТЧМ</a:t>
            </a:r>
            <a:r>
              <a:rPr lang="ru-RU" sz="2000" b="1" u="sng" dirty="0" smtClean="0">
                <a:solidFill>
                  <a:srgbClr val="0070C0"/>
                </a:solidFill>
              </a:rPr>
              <a:t>: </a:t>
            </a:r>
            <a:r>
              <a:rPr lang="ru-RU" sz="2000" dirty="0" smtClean="0"/>
              <a:t>«</a:t>
            </a:r>
            <a:r>
              <a:rPr lang="ru-RU" sz="2000" dirty="0"/>
              <a:t>Понятно, </a:t>
            </a:r>
            <a:r>
              <a:rPr lang="ru-RU" sz="2000" dirty="0" smtClean="0"/>
              <a:t>приказ №73</a:t>
            </a:r>
            <a:r>
              <a:rPr lang="ru-RU" sz="2000" dirty="0"/>
              <a:t>, время 17 час 52 мин. </a:t>
            </a:r>
            <a:r>
              <a:rPr lang="ru-RU" sz="2000" i="1" dirty="0"/>
              <a:t>Разрешаете поезду №</a:t>
            </a:r>
            <a:r>
              <a:rPr lang="ru-RU" sz="2000" i="1" dirty="0" smtClean="0"/>
              <a:t>2458 </a:t>
            </a:r>
            <a:r>
              <a:rPr lang="ru-RU" sz="2000" i="1" dirty="0"/>
              <a:t>отправиться с </a:t>
            </a:r>
            <a:r>
              <a:rPr lang="ru-RU" sz="2000" i="1" dirty="0" smtClean="0"/>
              <a:t>13 пути, групповой </a:t>
            </a:r>
            <a:r>
              <a:rPr lang="ru-RU" sz="2000" i="1" dirty="0"/>
              <a:t>светофор литер ЧС11-13 </a:t>
            </a:r>
            <a:r>
              <a:rPr lang="ru-RU" sz="2000" i="1" dirty="0" smtClean="0"/>
              <a:t>открыт. Машинист Яковлев».</a:t>
            </a:r>
            <a:endParaRPr lang="ru-RU" sz="2000" i="1" dirty="0"/>
          </a:p>
        </p:txBody>
      </p:sp>
      <p:sp>
        <p:nvSpPr>
          <p:cNvPr id="6150" name="Прямоугольник 6149"/>
          <p:cNvSpPr/>
          <p:nvPr/>
        </p:nvSpPr>
        <p:spPr>
          <a:xfrm>
            <a:off x="3963673" y="580618"/>
            <a:ext cx="192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/>
              <a:t>Станция Звезда</a:t>
            </a:r>
            <a:endParaRPr lang="ru-RU" sz="2000" b="1" u="sng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4048" y="4004025"/>
            <a:ext cx="10335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5"/>
          <a:srcRect l="50945" t="12201" r="36770" b="14720"/>
          <a:stretch/>
        </p:blipFill>
        <p:spPr>
          <a:xfrm>
            <a:off x="3052923" y="3244962"/>
            <a:ext cx="432048" cy="1711280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3019914" y="4245079"/>
            <a:ext cx="612810" cy="48986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99635" y="804672"/>
            <a:ext cx="868033" cy="23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5050" y="1621687"/>
            <a:ext cx="1739685" cy="223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394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6165" y="490041"/>
            <a:ext cx="4499992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случаях неисправности маршрутных указателей </a:t>
            </a:r>
            <a:r>
              <a:rPr lang="ru-RU" sz="2000" b="1" dirty="0">
                <a:solidFill>
                  <a:srgbClr val="00B050"/>
                </a:solidFill>
              </a:rPr>
              <a:t>(зеленого цвета) </a:t>
            </a:r>
            <a:r>
              <a:rPr lang="ru-RU" sz="2000" dirty="0"/>
              <a:t>групповых выходных светофоров </a:t>
            </a:r>
            <a:r>
              <a:rPr lang="ru-RU" sz="2000" b="1" dirty="0" smtClean="0">
                <a:solidFill>
                  <a:srgbClr val="002060"/>
                </a:solidFill>
              </a:rPr>
              <a:t>отправление </a:t>
            </a:r>
            <a:r>
              <a:rPr lang="ru-RU" sz="2000" dirty="0" smtClean="0"/>
              <a:t>поездов со </a:t>
            </a:r>
            <a:r>
              <a:rPr lang="ru-RU" sz="2000" dirty="0"/>
              <a:t>станции производится </a:t>
            </a:r>
            <a:r>
              <a:rPr lang="ru-RU" sz="2000" b="1" dirty="0"/>
              <a:t>при открытом групповом выходном светофоре</a:t>
            </a:r>
            <a:r>
              <a:rPr lang="ru-RU" sz="2000" dirty="0"/>
              <a:t> с передачей машинисту поезда </a:t>
            </a:r>
            <a:r>
              <a:rPr lang="ru-RU" sz="2000" b="1" dirty="0">
                <a:solidFill>
                  <a:srgbClr val="C00000"/>
                </a:solidFill>
              </a:rPr>
              <a:t>регистрируемого приказа ДСП или</a:t>
            </a:r>
            <a:r>
              <a:rPr lang="ru-RU" sz="2000" dirty="0"/>
              <a:t> с вручением машинисту поезда разрешения </a:t>
            </a:r>
            <a:r>
              <a:rPr lang="ru-RU" sz="2000" b="1" dirty="0">
                <a:solidFill>
                  <a:srgbClr val="C00000"/>
                </a:solidFill>
              </a:rPr>
              <a:t>на бланке ДУ-52 с заполнением пункта II.</a:t>
            </a:r>
          </a:p>
          <a:p>
            <a:pPr marL="0" indent="0" algn="just">
              <a:buNone/>
            </a:pPr>
            <a:r>
              <a:rPr lang="ru-RU" b="1" dirty="0" smtClean="0"/>
              <a:t>                              </a:t>
            </a:r>
            <a:r>
              <a:rPr lang="ru-RU" sz="1400" dirty="0" smtClean="0"/>
              <a:t>(ИДП </a:t>
            </a:r>
            <a:r>
              <a:rPr lang="ru-RU" sz="1400" dirty="0"/>
              <a:t>Прил.№3 </a:t>
            </a:r>
            <a:r>
              <a:rPr lang="ru-RU" sz="1400" dirty="0" smtClean="0"/>
              <a:t>п.8)</a:t>
            </a:r>
            <a:endParaRPr lang="ru-RU" sz="1400" dirty="0"/>
          </a:p>
          <a:p>
            <a:pPr marL="0" indent="0" algn="just">
              <a:buNone/>
            </a:pPr>
            <a:endParaRPr lang="ru-RU" b="1" dirty="0"/>
          </a:p>
        </p:txBody>
      </p:sp>
      <p:pic>
        <p:nvPicPr>
          <p:cNvPr id="1026" name="Picture 2" descr="http://www.scaletrainsclub.com/board/download/file.php?id=123446&amp;t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3"/>
          <a:stretch/>
        </p:blipFill>
        <p:spPr bwMode="auto">
          <a:xfrm>
            <a:off x="51569" y="480220"/>
            <a:ext cx="4520431" cy="409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447" y="4614579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При неисправности </a:t>
            </a:r>
            <a:r>
              <a:rPr lang="ru-RU" sz="2000" dirty="0" smtClean="0"/>
              <a:t>на выходном светофоре </a:t>
            </a:r>
            <a:r>
              <a:rPr lang="ru-RU" sz="2000" b="1" dirty="0" smtClean="0">
                <a:solidFill>
                  <a:srgbClr val="002060"/>
                </a:solidFill>
              </a:rPr>
              <a:t>маршрутного указателя направления </a:t>
            </a:r>
            <a:r>
              <a:rPr lang="ru-RU" sz="2000" b="1" dirty="0" smtClean="0"/>
              <a:t>(белого цвета) </a:t>
            </a:r>
            <a:r>
              <a:rPr lang="ru-RU" sz="2000" dirty="0" smtClean="0"/>
              <a:t>отправление поездов производится </a:t>
            </a:r>
            <a:r>
              <a:rPr lang="ru-RU" sz="2000" b="1" dirty="0" smtClean="0"/>
              <a:t>по открытому выходному светофору</a:t>
            </a:r>
            <a:r>
              <a:rPr lang="ru-RU" sz="2000" dirty="0" smtClean="0"/>
              <a:t>, в этом случае ДСП станции должен сообщить машинисту поезда лично, по поездной радиосвязи о неисправности указателя и о готовности маршрута в направлении следования поезда.                                          </a:t>
            </a:r>
            <a:r>
              <a:rPr lang="ru-RU" sz="1400" dirty="0" smtClean="0"/>
              <a:t>(ИДП Прил.№1 п.21)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496" y="2667880"/>
            <a:ext cx="1296144" cy="83312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Указатель направления движения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2636912"/>
            <a:ext cx="1313489" cy="64807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Указатель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пути отправления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636912"/>
            <a:ext cx="432048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29901" y="2636912"/>
            <a:ext cx="497222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404265" y="2718632"/>
            <a:ext cx="345929" cy="48463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2771800" y="2699947"/>
            <a:ext cx="360040" cy="484632"/>
          </a:xfrm>
          <a:prstGeom prst="leftArrow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760986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4716" y="4059489"/>
            <a:ext cx="9108505" cy="292560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Отправление поезда по открытому выходному (маршрутному) светофору </a:t>
            </a:r>
            <a:r>
              <a:rPr lang="ru-RU" sz="2000" b="1" u="sng" dirty="0">
                <a:solidFill>
                  <a:srgbClr val="C00000"/>
                </a:solidFill>
              </a:rPr>
              <a:t>при неисправности маршрутного указателя направления</a:t>
            </a:r>
            <a:r>
              <a:rPr lang="ru-RU" sz="2000" b="1" dirty="0"/>
              <a:t> </a:t>
            </a:r>
            <a:r>
              <a:rPr lang="ru-RU" sz="2000" dirty="0"/>
              <a:t>(из лампочек белого цвета</a:t>
            </a:r>
            <a:r>
              <a:rPr lang="ru-RU" sz="2000" dirty="0" smtClean="0"/>
              <a:t>):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</a:rPr>
              <a:t>ДСП </a:t>
            </a:r>
            <a:r>
              <a:rPr lang="ru-RU" sz="2000" b="1" u="sng" dirty="0">
                <a:solidFill>
                  <a:srgbClr val="7030A0"/>
                </a:solidFill>
              </a:rPr>
              <a:t>станции </a:t>
            </a:r>
            <a:r>
              <a:rPr lang="ru-RU" sz="2000" b="1" u="sng" dirty="0" smtClean="0">
                <a:solidFill>
                  <a:srgbClr val="7030A0"/>
                </a:solidFill>
              </a:rPr>
              <a:t>Луч</a:t>
            </a:r>
            <a:r>
              <a:rPr lang="ru-RU" sz="2000" b="1" i="1" u="sng" dirty="0" smtClean="0">
                <a:solidFill>
                  <a:srgbClr val="7030A0"/>
                </a:solidFill>
              </a:rPr>
              <a:t>:</a:t>
            </a:r>
            <a:r>
              <a:rPr lang="ru-RU" sz="2000" i="1" dirty="0" smtClean="0"/>
              <a:t> </a:t>
            </a:r>
            <a:r>
              <a:rPr lang="ru-RU" sz="2000" i="1" dirty="0"/>
              <a:t>«Машинист поезда </a:t>
            </a:r>
            <a:r>
              <a:rPr lang="ru-RU" sz="2000" i="1" dirty="0" smtClean="0"/>
              <a:t>№2628 </a:t>
            </a:r>
            <a:r>
              <a:rPr lang="ru-RU" sz="2000" i="1" dirty="0"/>
              <a:t>на </a:t>
            </a:r>
            <a:r>
              <a:rPr lang="ru-RU" sz="2000" i="1" dirty="0" smtClean="0"/>
              <a:t>7 </a:t>
            </a:r>
            <a:r>
              <a:rPr lang="ru-RU" sz="2000" i="1" dirty="0"/>
              <a:t>пути. Маршрутный указатель направления на светофоре </a:t>
            </a:r>
            <a:r>
              <a:rPr lang="ru-RU" sz="2000" i="1" dirty="0" smtClean="0"/>
              <a:t>литер Ч7 </a:t>
            </a:r>
            <a:r>
              <a:rPr lang="ru-RU" sz="2000" i="1" dirty="0"/>
              <a:t>неисправен. Маршрут готов в направлении станции </a:t>
            </a:r>
            <a:r>
              <a:rPr lang="ru-RU" sz="2000" i="1" dirty="0" smtClean="0"/>
              <a:t>Мелих. ДСП Филатов».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0070C0"/>
                </a:solidFill>
              </a:rPr>
              <a:t>ТЧМ</a:t>
            </a:r>
            <a:r>
              <a:rPr lang="ru-RU" sz="2000" b="1" dirty="0">
                <a:solidFill>
                  <a:srgbClr val="0070C0"/>
                </a:solidFill>
              </a:rPr>
              <a:t>: </a:t>
            </a:r>
            <a:r>
              <a:rPr lang="ru-RU" sz="2000" dirty="0" smtClean="0"/>
              <a:t>«</a:t>
            </a:r>
            <a:r>
              <a:rPr lang="ru-RU" sz="2000" i="1" dirty="0" smtClean="0"/>
              <a:t>Понятно. Разрешаете отправиться поезду №2628 с 7 пути в направлении станции </a:t>
            </a:r>
            <a:r>
              <a:rPr lang="ru-RU" sz="2000" i="1" dirty="0"/>
              <a:t>Мелих. Маршрутный указатель направления на светофоре литер Ч7 неисправен. </a:t>
            </a:r>
            <a:r>
              <a:rPr lang="ru-RU" sz="2000" i="1" dirty="0" smtClean="0"/>
              <a:t>ТЧМ Свиридов».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7030A0"/>
                </a:solidFill>
              </a:rPr>
              <a:t>ДСП </a:t>
            </a:r>
            <a:r>
              <a:rPr lang="ru-RU" sz="2000" b="1" u="sng" dirty="0">
                <a:solidFill>
                  <a:srgbClr val="7030A0"/>
                </a:solidFill>
              </a:rPr>
              <a:t>станции </a:t>
            </a:r>
            <a:r>
              <a:rPr lang="ru-RU" sz="2000" b="1" u="sng" dirty="0" smtClean="0">
                <a:solidFill>
                  <a:srgbClr val="7030A0"/>
                </a:solidFill>
              </a:rPr>
              <a:t>Луч: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i="1" dirty="0"/>
              <a:t>«Верно, выполняйте».</a:t>
            </a:r>
          </a:p>
          <a:p>
            <a:pPr marL="0" indent="0" algn="just">
              <a:buNone/>
            </a:pPr>
            <a:endParaRPr lang="ru-RU" sz="2000" dirty="0" smtClean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243" y="3047586"/>
            <a:ext cx="195089" cy="18899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/>
          <a:srcRect l="3538" t="38809" b="12696"/>
          <a:stretch/>
        </p:blipFill>
        <p:spPr>
          <a:xfrm>
            <a:off x="103489" y="384143"/>
            <a:ext cx="8990300" cy="314829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868144" y="3047587"/>
            <a:ext cx="1399757" cy="18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538868" y="2420888"/>
            <a:ext cx="874056" cy="353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rot="16200000">
            <a:off x="2217699" y="1290724"/>
            <a:ext cx="538085" cy="3162403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13940149">
            <a:off x="782006" y="2088309"/>
            <a:ext cx="1014060" cy="2212555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3532437"/>
            <a:ext cx="288032" cy="472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/>
          <a:srcRect l="3556" t="59156" r="84433" b="33977"/>
          <a:stretch/>
        </p:blipFill>
        <p:spPr>
          <a:xfrm rot="18198340">
            <a:off x="211453" y="3215850"/>
            <a:ext cx="1080121" cy="216024"/>
          </a:xfrm>
          <a:prstGeom prst="rect">
            <a:avLst/>
          </a:prstGeom>
        </p:spPr>
      </p:pic>
      <p:sp>
        <p:nvSpPr>
          <p:cNvPr id="50" name="Дуга 49"/>
          <p:cNvSpPr/>
          <p:nvPr/>
        </p:nvSpPr>
        <p:spPr>
          <a:xfrm rot="12762747">
            <a:off x="429620" y="2788005"/>
            <a:ext cx="794354" cy="1484155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2026599">
            <a:off x="230861" y="3650956"/>
            <a:ext cx="4267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/>
              <a:t>Нм</a:t>
            </a:r>
            <a:endParaRPr lang="ru-RU" sz="1400" b="1" dirty="0"/>
          </a:p>
        </p:txBody>
      </p:sp>
      <p:sp>
        <p:nvSpPr>
          <p:cNvPr id="52" name="Блок-схема: узел 51"/>
          <p:cNvSpPr/>
          <p:nvPr/>
        </p:nvSpPr>
        <p:spPr>
          <a:xfrm>
            <a:off x="6948264" y="2820458"/>
            <a:ext cx="124618" cy="145729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95438" y="649137"/>
            <a:ext cx="2215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Луч</a:t>
            </a:r>
            <a:endParaRPr lang="ru-RU" sz="2000" b="1" u="sng" dirty="0"/>
          </a:p>
        </p:txBody>
      </p:sp>
      <p:sp>
        <p:nvSpPr>
          <p:cNvPr id="61" name="Блок-схема: узел 60"/>
          <p:cNvSpPr/>
          <p:nvPr/>
        </p:nvSpPr>
        <p:spPr>
          <a:xfrm>
            <a:off x="6296855" y="1179609"/>
            <a:ext cx="124618" cy="145729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6823646" y="2401936"/>
            <a:ext cx="124618" cy="145729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6276975" y="1569315"/>
            <a:ext cx="139573" cy="164235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5202001" y="3178133"/>
            <a:ext cx="124618" cy="145729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2" y="3151254"/>
            <a:ext cx="195089" cy="1889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37" y="1547704"/>
            <a:ext cx="195089" cy="188992"/>
          </a:xfrm>
          <a:prstGeom prst="rect">
            <a:avLst/>
          </a:prstGeom>
        </p:spPr>
      </p:pic>
      <p:sp>
        <p:nvSpPr>
          <p:cNvPr id="43" name="Блок-схема: узел 42"/>
          <p:cNvSpPr/>
          <p:nvPr/>
        </p:nvSpPr>
        <p:spPr>
          <a:xfrm>
            <a:off x="969415" y="2278870"/>
            <a:ext cx="168921" cy="16917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5919192" y="1971518"/>
            <a:ext cx="124618" cy="145729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4793235" y="2706028"/>
            <a:ext cx="134122" cy="137131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5987604" y="2699724"/>
            <a:ext cx="124618" cy="145729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4627659" y="2377440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4125030" y="1893307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2179557" y="1893307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3221442" y="2701785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2377473" y="2300566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2836513" y="1569315"/>
            <a:ext cx="151311" cy="151075"/>
          </a:xfrm>
          <a:prstGeom prst="flowChartConnector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" name="Рисунок 127"/>
          <p:cNvPicPr>
            <a:picLocks noChangeAspect="1"/>
          </p:cNvPicPr>
          <p:nvPr/>
        </p:nvPicPr>
        <p:blipFill rotWithShape="1">
          <a:blip r:embed="rId5"/>
          <a:srcRect b="6597"/>
          <a:stretch/>
        </p:blipFill>
        <p:spPr>
          <a:xfrm>
            <a:off x="6393653" y="1895671"/>
            <a:ext cx="950192" cy="3085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901" y="1904579"/>
            <a:ext cx="673318" cy="27960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0271" y="3053333"/>
            <a:ext cx="1143902" cy="350947"/>
          </a:xfrm>
          <a:prstGeom prst="rect">
            <a:avLst/>
          </a:prstGeom>
        </p:spPr>
      </p:pic>
      <p:pic>
        <p:nvPicPr>
          <p:cNvPr id="6157" name="Рисунок 6156"/>
          <p:cNvPicPr>
            <a:picLocks noChangeAspect="1"/>
          </p:cNvPicPr>
          <p:nvPr/>
        </p:nvPicPr>
        <p:blipFill rotWithShape="1">
          <a:blip r:embed="rId8"/>
          <a:srcRect l="34803" t="25434"/>
          <a:stretch/>
        </p:blipFill>
        <p:spPr>
          <a:xfrm>
            <a:off x="6691529" y="3067732"/>
            <a:ext cx="1464971" cy="3376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l="1" t="37020" r="44520" b="-1918"/>
          <a:stretch/>
        </p:blipFill>
        <p:spPr>
          <a:xfrm>
            <a:off x="7571545" y="2740070"/>
            <a:ext cx="739348" cy="274817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226621" y="4563205"/>
            <a:ext cx="7828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/>
          <a:srcRect l="68938" t="8461" r="16972" b="54791"/>
          <a:stretch/>
        </p:blipFill>
        <p:spPr>
          <a:xfrm>
            <a:off x="2866300" y="2917906"/>
            <a:ext cx="359257" cy="1159166"/>
          </a:xfrm>
          <a:prstGeom prst="rect">
            <a:avLst/>
          </a:prstGeom>
        </p:spPr>
      </p:pic>
      <p:pic>
        <p:nvPicPr>
          <p:cNvPr id="127" name="Рисунок 126"/>
          <p:cNvPicPr>
            <a:picLocks noChangeAspect="1"/>
          </p:cNvPicPr>
          <p:nvPr/>
        </p:nvPicPr>
        <p:blipFill rotWithShape="1">
          <a:blip r:embed="rId11"/>
          <a:srcRect l="6144" t="-3013" b="-1"/>
          <a:stretch/>
        </p:blipFill>
        <p:spPr>
          <a:xfrm>
            <a:off x="7351733" y="2303917"/>
            <a:ext cx="833944" cy="2997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20183" y="2839494"/>
            <a:ext cx="10159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№2628</a:t>
            </a:r>
            <a:endParaRPr lang="ru-RU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/>
          <a:srcRect l="44837" t="7500" r="34118" b="39920"/>
          <a:stretch/>
        </p:blipFill>
        <p:spPr>
          <a:xfrm>
            <a:off x="3821072" y="2718381"/>
            <a:ext cx="390888" cy="135869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221442" y="3712915"/>
            <a:ext cx="562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или</a:t>
            </a:r>
            <a:endParaRPr lang="ru-RU" b="1" dirty="0"/>
          </a:p>
        </p:txBody>
      </p:sp>
      <p:sp>
        <p:nvSpPr>
          <p:cNvPr id="18" name="Овал 17"/>
          <p:cNvSpPr/>
          <p:nvPr/>
        </p:nvSpPr>
        <p:spPr>
          <a:xfrm>
            <a:off x="2748786" y="3717812"/>
            <a:ext cx="561311" cy="4232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3882" y="3616772"/>
            <a:ext cx="585267" cy="524301"/>
          </a:xfrm>
          <a:prstGeom prst="rect">
            <a:avLst/>
          </a:prstGeom>
        </p:spPr>
      </p:pic>
      <p:sp>
        <p:nvSpPr>
          <p:cNvPr id="24" name="Блок-схема: узел 23"/>
          <p:cNvSpPr/>
          <p:nvPr/>
        </p:nvSpPr>
        <p:spPr>
          <a:xfrm>
            <a:off x="5409617" y="3268923"/>
            <a:ext cx="108640" cy="10154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5168479" y="3340246"/>
            <a:ext cx="24113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211960" y="2474800"/>
            <a:ext cx="956519" cy="844895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2267744" y="2507265"/>
            <a:ext cx="2086266" cy="16384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Дуга 43"/>
          <p:cNvSpPr/>
          <p:nvPr/>
        </p:nvSpPr>
        <p:spPr>
          <a:xfrm rot="16403618">
            <a:off x="1437526" y="1311548"/>
            <a:ext cx="1928209" cy="4322606"/>
          </a:xfrm>
          <a:prstGeom prst="arc">
            <a:avLst>
              <a:gd name="adj1" fmla="val 16414775"/>
              <a:gd name="adj2" fmla="val 26511"/>
            </a:avLst>
          </a:prstGeom>
          <a:ln w="28575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 flipH="1">
            <a:off x="237647" y="3089251"/>
            <a:ext cx="98005" cy="1777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 rot="17577069">
            <a:off x="253438" y="3248405"/>
            <a:ext cx="1732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Мелих</a:t>
            </a:r>
            <a:endParaRPr lang="ru-RU" b="1" u="sng" dirty="0"/>
          </a:p>
        </p:txBody>
      </p:sp>
      <p:sp>
        <p:nvSpPr>
          <p:cNvPr id="56" name="Дуга 55"/>
          <p:cNvSpPr/>
          <p:nvPr/>
        </p:nvSpPr>
        <p:spPr>
          <a:xfrm rot="17453966">
            <a:off x="39819" y="3773646"/>
            <a:ext cx="2593545" cy="232317"/>
          </a:xfrm>
          <a:prstGeom prst="arc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 стрелкой 57"/>
          <p:cNvCxnSpPr/>
          <p:nvPr/>
        </p:nvCxnSpPr>
        <p:spPr>
          <a:xfrm flipH="1">
            <a:off x="1074998" y="3717032"/>
            <a:ext cx="184634" cy="475365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203303" y="1252473"/>
            <a:ext cx="1772593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11583" y="87255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Станция </a:t>
            </a:r>
            <a:r>
              <a:rPr lang="ru-RU" b="1" u="sng" dirty="0" smtClean="0"/>
              <a:t>Ивки</a:t>
            </a:r>
            <a:endParaRPr lang="ru-RU" b="1" u="sng" dirty="0"/>
          </a:p>
        </p:txBody>
      </p:sp>
      <p:sp>
        <p:nvSpPr>
          <p:cNvPr id="5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687390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9488"/>
            <a:ext cx="9079979" cy="2679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Проследование поездами маршрутного светофора с запрещающим показанием </a:t>
            </a:r>
            <a:r>
              <a:rPr lang="ru-RU" sz="2000" dirty="0"/>
              <a:t>(</a:t>
            </a:r>
            <a:r>
              <a:rPr lang="ru-RU" sz="2000" u="sng" dirty="0"/>
              <a:t>до выходного светофора</a:t>
            </a:r>
            <a:r>
              <a:rPr lang="ru-RU" sz="2000" dirty="0"/>
              <a:t>) </a:t>
            </a:r>
            <a:r>
              <a:rPr lang="ru-RU" sz="2000" b="1" dirty="0"/>
              <a:t>может осуществляться:</a:t>
            </a:r>
          </a:p>
          <a:p>
            <a:pPr marL="0" indent="0">
              <a:buNone/>
            </a:pPr>
            <a:r>
              <a:rPr lang="ru-RU" sz="2000" dirty="0" smtClean="0"/>
              <a:t>1. по </a:t>
            </a:r>
            <a:r>
              <a:rPr lang="ru-RU" sz="2000" dirty="0"/>
              <a:t>пригласительному сигналу;</a:t>
            </a:r>
          </a:p>
          <a:p>
            <a:pPr marL="0" indent="0">
              <a:buNone/>
            </a:pPr>
            <a:r>
              <a:rPr lang="ru-RU" sz="2000" dirty="0" smtClean="0"/>
              <a:t>2. </a:t>
            </a:r>
            <a:r>
              <a:rPr lang="ru-RU" sz="2000" dirty="0"/>
              <a:t>по регистрируемому приказу ДСП станции, передаваемому машинисту отправляющегося поезда по радиосвязи;</a:t>
            </a:r>
          </a:p>
          <a:p>
            <a:pPr marL="0" indent="0" algn="just">
              <a:buNone/>
            </a:pPr>
            <a:r>
              <a:rPr lang="ru-RU" sz="2000" dirty="0" smtClean="0"/>
              <a:t>3. по </a:t>
            </a:r>
            <a:r>
              <a:rPr lang="ru-RU" sz="2000" dirty="0"/>
              <a:t>разрешению на бланке ДУ-52 с заполнением пункта I при соответствующем изменении текста от руки.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42" b="-5405"/>
          <a:stretch/>
        </p:blipFill>
        <p:spPr bwMode="auto">
          <a:xfrm>
            <a:off x="-1104627" y="1921939"/>
            <a:ext cx="1752679" cy="37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8"/>
          <a:stretch/>
        </p:blipFill>
        <p:spPr bwMode="auto">
          <a:xfrm>
            <a:off x="7937980" y="1937085"/>
            <a:ext cx="1036637" cy="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44106" y="1844824"/>
            <a:ext cx="88923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4106" y="1412776"/>
            <a:ext cx="34197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8313" t="9952" b="26485"/>
          <a:stretch/>
        </p:blipFill>
        <p:spPr>
          <a:xfrm rot="10800000">
            <a:off x="1533515" y="2355348"/>
            <a:ext cx="950253" cy="2880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1868524"/>
            <a:ext cx="944962" cy="292633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1412776"/>
            <a:ext cx="432048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139952" y="1868524"/>
            <a:ext cx="320501" cy="408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16416" y="1412776"/>
            <a:ext cx="7635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68" name="Прямая соединительная линия 32767"/>
          <p:cNvCxnSpPr/>
          <p:nvPr/>
        </p:nvCxnSpPr>
        <p:spPr>
          <a:xfrm>
            <a:off x="8028384" y="2276871"/>
            <a:ext cx="11156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2" name="Прямая соединительная линия 32771"/>
          <p:cNvCxnSpPr/>
          <p:nvPr/>
        </p:nvCxnSpPr>
        <p:spPr>
          <a:xfrm flipH="1">
            <a:off x="8028384" y="1412776"/>
            <a:ext cx="288032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75" name="Прямая соединительная линия 32774"/>
          <p:cNvCxnSpPr/>
          <p:nvPr/>
        </p:nvCxnSpPr>
        <p:spPr>
          <a:xfrm flipH="1" flipV="1">
            <a:off x="7656394" y="1869743"/>
            <a:ext cx="371990" cy="407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83" name="Рисунок 327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00" y="980729"/>
            <a:ext cx="1036410" cy="414564"/>
          </a:xfrm>
          <a:prstGeom prst="rect">
            <a:avLst/>
          </a:prstGeom>
        </p:spPr>
      </p:pic>
      <p:pic>
        <p:nvPicPr>
          <p:cNvPr id="32784" name="Рисунок 32783"/>
          <p:cNvPicPr>
            <a:picLocks noChangeAspect="1"/>
          </p:cNvPicPr>
          <p:nvPr/>
        </p:nvPicPr>
        <p:blipFill rotWithShape="1">
          <a:blip r:embed="rId4"/>
          <a:srcRect l="10533" t="8080" b="26673"/>
          <a:stretch/>
        </p:blipFill>
        <p:spPr>
          <a:xfrm>
            <a:off x="8316416" y="1449978"/>
            <a:ext cx="827584" cy="287993"/>
          </a:xfrm>
          <a:prstGeom prst="rect">
            <a:avLst/>
          </a:prstGeom>
        </p:spPr>
      </p:pic>
      <p:pic>
        <p:nvPicPr>
          <p:cNvPr id="32785" name="Рисунок 327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351" y="1438299"/>
            <a:ext cx="944962" cy="292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70" y="1908347"/>
            <a:ext cx="1008112" cy="359443"/>
          </a:xfrm>
          <a:prstGeom prst="rect">
            <a:avLst/>
          </a:prstGeom>
        </p:spPr>
      </p:pic>
      <p:pic>
        <p:nvPicPr>
          <p:cNvPr id="32786" name="Рисунок 327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230" y="2108513"/>
            <a:ext cx="944962" cy="292633"/>
          </a:xfrm>
          <a:prstGeom prst="rect">
            <a:avLst/>
          </a:prstGeom>
        </p:spPr>
      </p:pic>
      <p:pic>
        <p:nvPicPr>
          <p:cNvPr id="32787" name="Рисунок 327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4640" y="1374175"/>
            <a:ext cx="829128" cy="286537"/>
          </a:xfrm>
          <a:prstGeom prst="rect">
            <a:avLst/>
          </a:prstGeom>
        </p:spPr>
      </p:pic>
      <p:sp>
        <p:nvSpPr>
          <p:cNvPr id="32788" name="Прямоугольник 32787"/>
          <p:cNvSpPr/>
          <p:nvPr/>
        </p:nvSpPr>
        <p:spPr>
          <a:xfrm>
            <a:off x="574093" y="516897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56394" y="3825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2790" name="Прямоугольник 32789"/>
          <p:cNvSpPr/>
          <p:nvPr/>
        </p:nvSpPr>
        <p:spPr>
          <a:xfrm>
            <a:off x="2681226" y="184050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32792" name="Прямоугольник 32791"/>
          <p:cNvSpPr/>
          <p:nvPr/>
        </p:nvSpPr>
        <p:spPr>
          <a:xfrm>
            <a:off x="6517502" y="2073307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32793" name="Прямоугольник 32792"/>
          <p:cNvSpPr/>
          <p:nvPr/>
        </p:nvSpPr>
        <p:spPr>
          <a:xfrm>
            <a:off x="8941060" y="141533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32794" name="Прямоугольник 32793"/>
          <p:cNvSpPr/>
          <p:nvPr/>
        </p:nvSpPr>
        <p:spPr>
          <a:xfrm>
            <a:off x="8901970" y="97816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32795" name="Прямоугольник 32794"/>
          <p:cNvSpPr/>
          <p:nvPr/>
        </p:nvSpPr>
        <p:spPr>
          <a:xfrm>
            <a:off x="8812767" y="195167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32796" name="Прямоугольник 32795"/>
          <p:cNvSpPr/>
          <p:nvPr/>
        </p:nvSpPr>
        <p:spPr>
          <a:xfrm>
            <a:off x="5245314" y="1337059"/>
            <a:ext cx="36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</a:t>
            </a:r>
            <a:endParaRPr lang="ru-RU" b="1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2142029" y="237468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221908" y="1447794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548438" y="1869339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520654" y="1400691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8087257" y="1968758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317797" y="1471557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8208233" y="101537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307736" y="2108513"/>
            <a:ext cx="277002" cy="26198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1898024" y="237637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3279617" y="1869336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4803171" y="138884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486467" y="1015372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7027658" y="210890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8362531" y="198328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8591707" y="1480119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0112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1771321"/>
            <a:ext cx="0" cy="115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04248" y="1781884"/>
            <a:ext cx="0" cy="104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5886" y="1800542"/>
            <a:ext cx="36579" cy="128027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7316678" y="6568001"/>
            <a:ext cx="1856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п.23)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59984" y="1783283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№2547</a:t>
            </a:r>
            <a:endParaRPr lang="ru-RU" sz="16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7471" y="2285247"/>
            <a:ext cx="944962" cy="292633"/>
          </a:xfrm>
          <a:prstGeom prst="rect">
            <a:avLst/>
          </a:prstGeom>
        </p:spPr>
      </p:pic>
      <p:sp>
        <p:nvSpPr>
          <p:cNvPr id="32791" name="Прямоугольник 32790"/>
          <p:cNvSpPr/>
          <p:nvPr/>
        </p:nvSpPr>
        <p:spPr>
          <a:xfrm>
            <a:off x="3428976" y="225871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15146" y="2330087"/>
            <a:ext cx="5982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МН3</a:t>
            </a:r>
            <a:endParaRPr lang="ru-RU" sz="1600" b="1" dirty="0"/>
          </a:p>
        </p:txBody>
      </p:sp>
      <p:sp>
        <p:nvSpPr>
          <p:cNvPr id="82" name="Блок-схема: узел 81"/>
          <p:cNvSpPr/>
          <p:nvPr/>
        </p:nvSpPr>
        <p:spPr>
          <a:xfrm>
            <a:off x="4019186" y="2296163"/>
            <a:ext cx="277002" cy="26198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4314687" y="2308390"/>
            <a:ext cx="277002" cy="26198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-1088052" y="2275583"/>
            <a:ext cx="18839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383278" y="1400831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Н2</a:t>
            </a:r>
            <a:endParaRPr lang="ru-RU" sz="1600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44106" y="2276871"/>
            <a:ext cx="399584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776666" y="2179055"/>
            <a:ext cx="236328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4060475" y="1730932"/>
            <a:ext cx="347719" cy="4302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4322724" y="1745889"/>
            <a:ext cx="2429030" cy="186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13" y="1113973"/>
            <a:ext cx="1466130" cy="334561"/>
          </a:xfrm>
          <a:prstGeom prst="rect">
            <a:avLst/>
          </a:prstGeom>
        </p:spPr>
      </p:pic>
      <p:sp>
        <p:nvSpPr>
          <p:cNvPr id="79" name="Равнобедренный треугольник 78"/>
          <p:cNvSpPr/>
          <p:nvPr/>
        </p:nvSpPr>
        <p:spPr>
          <a:xfrm>
            <a:off x="4835230" y="1844824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/>
          <p:cNvSpPr/>
          <p:nvPr/>
        </p:nvSpPr>
        <p:spPr>
          <a:xfrm>
            <a:off x="7044120" y="1876950"/>
            <a:ext cx="189774" cy="165730"/>
          </a:xfrm>
          <a:prstGeom prst="triangl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417909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457200"/>
            <a:ext cx="9144000" cy="6400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является при ПАБ разрешением на занятие перегона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 </a:t>
            </a:r>
            <a:r>
              <a:rPr lang="ru-RU" sz="2000" b="1" dirty="0"/>
              <a:t>отправить поезд, задержанный или другой поезд того же направления после перекрытия выходного светофора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 отправить поезд встречного направления после перекрытия выходного сигнала на однопутном участке при ПАБ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 отправить поезд в случае неисправности на групповом выходном светофоре маршрутного указателя пути отправления (зеленого цвета</a:t>
            </a:r>
            <a:r>
              <a:rPr lang="ru-RU" sz="2000" b="1" dirty="0" smtClean="0"/>
              <a:t>)?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 отправить поезд в случае неисправности на групповом выходном светофоре маршрутного указателя направления (белого цвета</a:t>
            </a:r>
            <a:r>
              <a:rPr lang="ru-RU" sz="2000" b="1" dirty="0" smtClean="0"/>
              <a:t>)?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 отправить поезд при ПАБ, если локомотив находится за выходным светофором с разрешающим показанием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Голова поезда находится за выходным светофором с запрещающим огнем. Как отправить поезд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 при ПАБ отправить поезд с пути, не имеющего выходного светофора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Порядок отправления поездов с возвращением обратно на станцию при ПАБ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Неисправности, при которых действие ПАБ прекращается.	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endParaRPr lang="ru-RU" sz="2000" b="1" dirty="0" smtClean="0"/>
          </a:p>
          <a:p>
            <a:pPr marL="457200" indent="-457200" algn="just">
              <a:buAutoNum type="arabicPeriod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54915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7236" y="1971002"/>
            <a:ext cx="8915400" cy="45253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</a:t>
            </a:r>
            <a:r>
              <a:rPr lang="ru-RU" sz="2000" b="1" dirty="0" smtClean="0">
                <a:solidFill>
                  <a:srgbClr val="002060"/>
                </a:solidFill>
              </a:rPr>
              <a:t>Глава 21 стр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smtClean="0">
                <a:solidFill>
                  <a:srgbClr val="002060"/>
                </a:solidFill>
              </a:rPr>
              <a:t>140-144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/>
              <a:t>Обеспечение безопасного движения поездов при </a:t>
            </a:r>
            <a:r>
              <a:rPr lang="ru-RU" sz="2000" b="1" dirty="0" smtClean="0"/>
              <a:t>АБ.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основным действиям при неисправностях. Курс </a:t>
            </a:r>
            <a:r>
              <a:rPr lang="ru-RU" sz="2000" i="1" dirty="0" smtClean="0"/>
              <a:t>лекций, Глава 21, </a:t>
            </a:r>
            <a:r>
              <a:rPr lang="ru-RU" sz="2000" i="1" dirty="0"/>
              <a:t>стр. </a:t>
            </a:r>
            <a:r>
              <a:rPr lang="ru-RU" sz="2000" i="1" dirty="0" smtClean="0"/>
              <a:t>139-140. </a:t>
            </a:r>
            <a:r>
              <a:rPr lang="ru-RU" sz="2000" i="1" dirty="0"/>
              <a:t>Подготовка к практическому </a:t>
            </a:r>
            <a:r>
              <a:rPr lang="ru-RU" sz="2000" i="1" dirty="0" smtClean="0"/>
              <a:t>занятию №25, </a:t>
            </a:r>
            <a:r>
              <a:rPr lang="ru-RU" sz="2000" i="1" dirty="0"/>
              <a:t>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6519" y="1001303"/>
            <a:ext cx="8120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Безопасность движения </a:t>
            </a:r>
            <a:r>
              <a:rPr lang="ru-RU" sz="2000" b="1" dirty="0" smtClean="0">
                <a:solidFill>
                  <a:srgbClr val="C00000"/>
                </a:solidFill>
              </a:rPr>
              <a:t>поездов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</a:t>
            </a:r>
            <a:r>
              <a:rPr lang="ru-RU" sz="2000" b="1" dirty="0" smtClean="0">
                <a:solidFill>
                  <a:srgbClr val="C00000"/>
                </a:solidFill>
              </a:rPr>
              <a:t>АБ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84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наличии автоматических устройств контроля прибытия поезда в полном составе </a:t>
            </a:r>
            <a:r>
              <a:rPr lang="ru-RU" sz="2000" dirty="0"/>
              <a:t>ДСП после прибытия поезда убеждается в свободности перегона по показаниям контрольных приборов этих устройств. Если после приема поезда не срабатывают устройства, контролирующие его прибытие на станцию, то ДСП сначала убеждается, что поезд прибыл в полном составе, а затем докладывает об этом ДНЦ, который, убедившись путем переговоров с ДСП станций, ограничивающих перегон, что он свободен, дает одновременно на обе станции разрешение на подачу блокировочного сигнала прибытия.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4" y="441514"/>
            <a:ext cx="9108213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9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6" b="7112"/>
          <a:stretch/>
        </p:blipFill>
        <p:spPr bwMode="auto">
          <a:xfrm>
            <a:off x="53788" y="237652"/>
            <a:ext cx="9036496" cy="475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1360"/>
          <a:stretch/>
        </p:blipFill>
        <p:spPr>
          <a:xfrm>
            <a:off x="6348421" y="261103"/>
            <a:ext cx="2774389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7967" b="11355"/>
          <a:stretch/>
        </p:blipFill>
        <p:spPr>
          <a:xfrm>
            <a:off x="0" y="319862"/>
            <a:ext cx="2088232" cy="18002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8222" y="548680"/>
            <a:ext cx="1363658" cy="60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548679"/>
            <a:ext cx="1509579" cy="60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59029"/>
            <a:ext cx="4176464" cy="32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9364" y="414211"/>
            <a:ext cx="245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Прибытие поезда (ПП)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41715" y="2500636"/>
            <a:ext cx="1080120" cy="919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15" y="4883411"/>
            <a:ext cx="9104010" cy="19745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dirty="0"/>
              <a:t>ДСП станции приема подает на станцию отправления блокировочный сигнал прибытия </a:t>
            </a:r>
            <a:r>
              <a:rPr lang="ru-RU" sz="2000" b="1" dirty="0"/>
              <a:t>(ПП) </a:t>
            </a:r>
            <a:r>
              <a:rPr lang="ru-RU" sz="2000" dirty="0"/>
              <a:t>нажатием вспомогательной пломбируемой кнопки. Перед срывом пломбы с вспомогательной кнопки прибытия ДСП делает запись в Журнале осмотра ДУ-46. Если аппарат управления оборудован счетчиком с кнопкой, то при искусственной подаче блокировочного сигнала прибытия ДСП в Журнале движения поездов против номера соответствующего поезда записывает показание счетчика.</a:t>
            </a:r>
          </a:p>
        </p:txBody>
      </p:sp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477477" y="-94129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252890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68071"/>
            <a:ext cx="9144000" cy="15899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Такой </a:t>
            </a:r>
            <a:r>
              <a:rPr lang="ru-RU" sz="2000" dirty="0"/>
              <a:t>же порядок действий должен соблюдаться и в случаях приема поезда на станцию при запрещающем показании входного светофора. При использовании искусственного срабатывания, вызванного неисправностью устройств СЦБ, дежурный по станции производит запись об этой неисправности в Журнале осмотра ДУ-46.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6" t="4823" b="9696"/>
          <a:stretch/>
        </p:blipFill>
        <p:spPr>
          <a:xfrm>
            <a:off x="434068" y="432650"/>
            <a:ext cx="8330453" cy="48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2573"/>
            <a:ext cx="9144000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нормальном состоянии устройств ПАБ </a:t>
            </a:r>
            <a:r>
              <a:rPr lang="ru-RU" sz="2000" dirty="0"/>
              <a:t>у ДСП есть право открыть выходной светофор и отправить поезд только после получения от соседней станции по телефону уведомления о прибытии ранее отправленного поезда. На однопутных перегонах ДСП запрещается давать блокировочный сигнал согласия на прием поезда встречного направления без получения от соседней станции уведомления по телефону о прибытии ранее отправленного поезда.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64" t="9559" r="2353" b="7248"/>
          <a:stretch/>
        </p:blipFill>
        <p:spPr>
          <a:xfrm>
            <a:off x="484095" y="457201"/>
            <a:ext cx="8296835" cy="45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00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088" y="3882362"/>
            <a:ext cx="9109809" cy="2123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при свободном перегоне и правильно установленном маршруте отправления </a:t>
            </a:r>
            <a:r>
              <a:rPr lang="ru-RU" sz="2000" b="1" dirty="0"/>
              <a:t>выходной светофор не открывается </a:t>
            </a:r>
            <a:r>
              <a:rPr lang="ru-RU" sz="2000" b="1" dirty="0">
                <a:solidFill>
                  <a:srgbClr val="002060"/>
                </a:solidFill>
              </a:rPr>
              <a:t>из-за ложной занятости изолированного стрелочного участка</a:t>
            </a:r>
            <a:r>
              <a:rPr lang="ru-RU" sz="2000" dirty="0"/>
              <a:t>, ДСП станции после проверки фактической свободности этого участка с согласия ДНЦ может </a:t>
            </a:r>
            <a:r>
              <a:rPr lang="ru-RU" sz="2000" b="1" dirty="0"/>
              <a:t>открыть выходной светофор </a:t>
            </a:r>
            <a:r>
              <a:rPr lang="ru-RU" sz="2000" dirty="0"/>
              <a:t>после предварительного нажатия </a:t>
            </a:r>
            <a:r>
              <a:rPr lang="ru-RU" sz="2000" b="1" u="sng" dirty="0">
                <a:solidFill>
                  <a:schemeClr val="accent4">
                    <a:lumMod val="50000"/>
                  </a:schemeClr>
                </a:solidFill>
              </a:rPr>
              <a:t>кнопки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«Выключение контроля свободности стрелочных изолированных участков в маршрутах отправления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» </a:t>
            </a:r>
            <a:r>
              <a:rPr lang="ru-RU" sz="2000" dirty="0"/>
              <a:t>(</a:t>
            </a:r>
            <a:r>
              <a:rPr lang="ru-RU" sz="2000" u="sng" dirty="0"/>
              <a:t>при ее наличии</a:t>
            </a:r>
            <a:r>
              <a:rPr lang="ru-RU" sz="2000" dirty="0"/>
              <a:t>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2" y="1083226"/>
            <a:ext cx="153108" cy="40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15915" y="2103780"/>
            <a:ext cx="151216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2438944"/>
            <a:ext cx="2880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53955" y="1421010"/>
            <a:ext cx="1916009" cy="29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24328" y="6568001"/>
            <a:ext cx="16490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(ИДП Прил.№3 </a:t>
            </a:r>
            <a:r>
              <a:rPr lang="ru-RU" sz="1400" dirty="0" smtClean="0"/>
              <a:t>п.5)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0564" y="1285330"/>
            <a:ext cx="803338" cy="3518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44739"/>
          <a:stretch/>
        </p:blipFill>
        <p:spPr>
          <a:xfrm>
            <a:off x="355931" y="1255855"/>
            <a:ext cx="8671555" cy="13817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4894" y="1199045"/>
            <a:ext cx="900762" cy="18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07904" y="908720"/>
            <a:ext cx="2232248" cy="804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48857" y="1110581"/>
            <a:ext cx="766227" cy="40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270661" y="1218359"/>
            <a:ext cx="432048" cy="397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812360" y="1771444"/>
            <a:ext cx="288032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11960" y="2279727"/>
            <a:ext cx="864096" cy="709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302183" y="2192287"/>
            <a:ext cx="304827" cy="328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5498" y="1725641"/>
            <a:ext cx="323528" cy="30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6208635" y="2406222"/>
            <a:ext cx="474785" cy="6262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896" y="2321889"/>
            <a:ext cx="432854" cy="49381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56873" y="1226665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0574" y="1677592"/>
            <a:ext cx="47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7570" y="2136943"/>
            <a:ext cx="44595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Н1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5134" y="1222767"/>
            <a:ext cx="1136352" cy="40237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523905" y="1879992"/>
            <a:ext cx="395116" cy="4037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Л.З.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811218" y="1513192"/>
            <a:ext cx="51526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326479" y="1513192"/>
            <a:ext cx="349685" cy="516515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19730" y="817627"/>
            <a:ext cx="641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Ст. А</a:t>
            </a:r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967745" y="799291"/>
            <a:ext cx="62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Ст. </a:t>
            </a:r>
            <a:r>
              <a:rPr lang="ru-RU" b="1" dirty="0" smtClean="0"/>
              <a:t>Б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638" t="44712" r="2881" b="9340"/>
          <a:stretch/>
        </p:blipFill>
        <p:spPr>
          <a:xfrm>
            <a:off x="1981682" y="332656"/>
            <a:ext cx="5328592" cy="1224137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-139351" y="1029414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№2563</a:t>
            </a:r>
            <a:endParaRPr lang="ru-RU" sz="1400" b="1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7574" y="1244036"/>
            <a:ext cx="1007423" cy="353306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8621601" y="1020409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№6652</a:t>
            </a:r>
            <a:endParaRPr lang="ru-RU" sz="1400" b="1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8"/>
          <a:srcRect l="8313" t="9952" b="26485"/>
          <a:stretch/>
        </p:blipFill>
        <p:spPr>
          <a:xfrm rot="10800000">
            <a:off x="569689" y="2701097"/>
            <a:ext cx="950253" cy="288032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297424" y="2631154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sp>
        <p:nvSpPr>
          <p:cNvPr id="52" name="Блок-схема: узел 51"/>
          <p:cNvSpPr/>
          <p:nvPr/>
        </p:nvSpPr>
        <p:spPr>
          <a:xfrm>
            <a:off x="838030" y="1758784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1072849" y="1758784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850773" y="2216971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1096804" y="2211295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958182" y="2724805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1211471" y="2719907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1655889" y="157993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1892931" y="1587301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2105043" y="158373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2344553" y="157993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894200" y="2136943"/>
            <a:ext cx="520510" cy="42796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6178717" y="2216966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5925121" y="2216966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3047707" y="1712910"/>
            <a:ext cx="606804" cy="33401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3425177" y="176697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3175627" y="1774136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1804510" y="2005764"/>
            <a:ext cx="3437918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Блок-схема: узел 65"/>
          <p:cNvSpPr/>
          <p:nvPr/>
        </p:nvSpPr>
        <p:spPr>
          <a:xfrm>
            <a:off x="7503239" y="2326422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7270661" y="2321872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7049974" y="2330760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6828579" y="2330760"/>
            <a:ext cx="229334" cy="23414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7755003" y="1272128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7973720" y="1280187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8170468" y="1774136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8388424" y="1778166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8168004" y="2221646"/>
            <a:ext cx="229334" cy="23414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8393238" y="2225676"/>
            <a:ext cx="229334" cy="2341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679837" y="170617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sp>
        <p:nvSpPr>
          <p:cNvPr id="7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ПАБ</a:t>
            </a:r>
          </a:p>
        </p:txBody>
      </p:sp>
    </p:spTree>
    <p:extLst>
      <p:ext uri="{BB962C8B-B14F-4D97-AF65-F5344CB8AC3E}">
        <p14:creationId xmlns:p14="http://schemas.microsoft.com/office/powerpoint/2010/main" val="31623884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3607</Words>
  <Application>Microsoft Office PowerPoint</Application>
  <PresentationFormat>Экран (4:3)</PresentationFormat>
  <Paragraphs>543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Тема Office</vt:lpstr>
      <vt:lpstr>ОАО "РЖД"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Движение поездов при полуавтоблокировке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Обеспечение безопасного движения поездов при ПАБ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86</cp:revision>
  <cp:lastPrinted>2023-03-18T18:38:32Z</cp:lastPrinted>
  <dcterms:created xsi:type="dcterms:W3CDTF">2020-04-22T10:21:16Z</dcterms:created>
  <dcterms:modified xsi:type="dcterms:W3CDTF">2023-03-18T18:38:58Z</dcterms:modified>
</cp:coreProperties>
</file>