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1"/>
  </p:notesMasterIdLst>
  <p:sldIdLst>
    <p:sldId id="257" r:id="rId2"/>
    <p:sldId id="258" r:id="rId3"/>
    <p:sldId id="259" r:id="rId4"/>
    <p:sldId id="305" r:id="rId5"/>
    <p:sldId id="267" r:id="rId6"/>
    <p:sldId id="266" r:id="rId7"/>
    <p:sldId id="265" r:id="rId8"/>
    <p:sldId id="306" r:id="rId9"/>
    <p:sldId id="303" r:id="rId10"/>
    <p:sldId id="302" r:id="rId11"/>
    <p:sldId id="269" r:id="rId12"/>
    <p:sldId id="268" r:id="rId13"/>
    <p:sldId id="264" r:id="rId14"/>
    <p:sldId id="263" r:id="rId15"/>
    <p:sldId id="272" r:id="rId16"/>
    <p:sldId id="271" r:id="rId17"/>
    <p:sldId id="270" r:id="rId18"/>
    <p:sldId id="262" r:id="rId19"/>
    <p:sldId id="274" r:id="rId20"/>
    <p:sldId id="273" r:id="rId21"/>
    <p:sldId id="261" r:id="rId22"/>
    <p:sldId id="260" r:id="rId23"/>
    <p:sldId id="275" r:id="rId24"/>
    <p:sldId id="276" r:id="rId25"/>
    <p:sldId id="281" r:id="rId26"/>
    <p:sldId id="280" r:id="rId27"/>
    <p:sldId id="284" r:id="rId28"/>
    <p:sldId id="285" r:id="rId29"/>
    <p:sldId id="283" r:id="rId30"/>
    <p:sldId id="282" r:id="rId31"/>
    <p:sldId id="279" r:id="rId32"/>
    <p:sldId id="278" r:id="rId33"/>
    <p:sldId id="277" r:id="rId34"/>
    <p:sldId id="289" r:id="rId35"/>
    <p:sldId id="288" r:id="rId36"/>
    <p:sldId id="287" r:id="rId37"/>
    <p:sldId id="307" r:id="rId38"/>
    <p:sldId id="290" r:id="rId39"/>
    <p:sldId id="294" r:id="rId40"/>
    <p:sldId id="295" r:id="rId41"/>
    <p:sldId id="297" r:id="rId42"/>
    <p:sldId id="296" r:id="rId43"/>
    <p:sldId id="293" r:id="rId44"/>
    <p:sldId id="292" r:id="rId45"/>
    <p:sldId id="299" r:id="rId46"/>
    <p:sldId id="298" r:id="rId47"/>
    <p:sldId id="291" r:id="rId48"/>
    <p:sldId id="301" r:id="rId49"/>
    <p:sldId id="308" r:id="rId5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434" autoAdjust="0"/>
  </p:normalViewPr>
  <p:slideViewPr>
    <p:cSldViewPr snapToGrid="0">
      <p:cViewPr>
        <p:scale>
          <a:sx n="70" d="100"/>
          <a:sy n="70" d="100"/>
        </p:scale>
        <p:origin x="1302" y="1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F528D-403E-45EC-B4B9-7B739A3A16CB}" type="datetimeFigureOut">
              <a:rPr lang="ru-RU" smtClean="0"/>
              <a:t>26.01.2025</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0EC57-C3B2-4593-9BB1-95A0D90130FB}" type="slidenum">
              <a:rPr lang="ru-RU" smtClean="0"/>
              <a:t>‹#›</a:t>
            </a:fld>
            <a:endParaRPr lang="ru-RU"/>
          </a:p>
        </p:txBody>
      </p:sp>
    </p:spTree>
    <p:extLst>
      <p:ext uri="{BB962C8B-B14F-4D97-AF65-F5344CB8AC3E}">
        <p14:creationId xmlns:p14="http://schemas.microsoft.com/office/powerpoint/2010/main"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26.01.2025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17606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26.01.2025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1809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26.01.2025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515907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26.01.2025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131164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t>26.01.2025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668223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t>26.01.2025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09898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t>26.01.2025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94710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t>26.01.2025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09267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t>26.01.2025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607289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26.01.2025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84728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26.01.2025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402729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t>26.01.2025</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t>‹#›</a:t>
            </a:fld>
            <a:endParaRPr lang="ru-RU"/>
          </a:p>
        </p:txBody>
      </p:sp>
    </p:spTree>
    <p:extLst>
      <p:ext uri="{BB962C8B-B14F-4D97-AF65-F5344CB8AC3E}">
        <p14:creationId xmlns:p14="http://schemas.microsoft.com/office/powerpoint/2010/main"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8.png"/></Relationships>
</file>

<file path=ppt/slides/_rels/slide4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4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10.png"/></Relationships>
</file>

<file path=ppt/slides/_rels/slide4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u-RU" b="1" dirty="0" smtClean="0"/>
              <a:t>ОАО </a:t>
            </a:r>
            <a:r>
              <a:rPr lang="ru-RU" b="1" dirty="0"/>
              <a:t>"РЖД"</a:t>
            </a:r>
          </a:p>
        </p:txBody>
      </p:sp>
      <p:sp>
        <p:nvSpPr>
          <p:cNvPr id="3" name="Подзаголовок 2"/>
          <p:cNvSpPr>
            <a:spLocks noGrp="1"/>
          </p:cNvSpPr>
          <p:nvPr>
            <p:ph sz="half" idx="1"/>
          </p:nvPr>
        </p:nvSpPr>
        <p:spPr>
          <a:xfrm>
            <a:off x="1098685" y="6079902"/>
            <a:ext cx="7480539" cy="747464"/>
          </a:xfrm>
        </p:spPr>
        <p:txBody>
          <a:bodyPr>
            <a:noAutofit/>
          </a:bodyPr>
          <a:lstStyle/>
          <a:p>
            <a:pPr marL="0" indent="0">
              <a:buNone/>
            </a:pPr>
            <a:r>
              <a:rPr lang="ru-RU" sz="2400" b="1" dirty="0" smtClean="0">
                <a:solidFill>
                  <a:srgbClr val="C00000"/>
                </a:solidFill>
              </a:rPr>
              <a:t>              </a:t>
            </a:r>
            <a:r>
              <a:rPr lang="ru-RU" sz="2400" b="1" dirty="0">
                <a:solidFill>
                  <a:srgbClr val="C00000"/>
                </a:solidFill>
              </a:rPr>
              <a:t>Диспетчерская централизация</a:t>
            </a:r>
            <a:endParaRPr lang="ru-RU" sz="2400" dirty="0">
              <a:solidFill>
                <a:srgbClr val="C00000"/>
              </a:solidFill>
            </a:endParaRPr>
          </a:p>
        </p:txBody>
      </p:sp>
      <p:pic>
        <p:nvPicPr>
          <p:cNvPr id="1036"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80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68499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0" y="4958788"/>
            <a:ext cx="9036424" cy="1522694"/>
          </a:xfrm>
        </p:spPr>
        <p:txBody>
          <a:bodyPr>
            <a:normAutofit/>
          </a:bodyPr>
          <a:lstStyle/>
          <a:p>
            <a:pPr marL="0" indent="0" algn="just">
              <a:buNone/>
            </a:pPr>
            <a:r>
              <a:rPr lang="ru-RU" sz="2000" b="1" dirty="0">
                <a:solidFill>
                  <a:srgbClr val="002060"/>
                </a:solidFill>
              </a:rPr>
              <a:t>Применение ДЦ </a:t>
            </a:r>
            <a:r>
              <a:rPr lang="ru-RU" sz="2000" dirty="0"/>
              <a:t>обеспечивает четкость и оперативность диспетчерского регулирования движения поездов, повышает пропускную способность участка на 25...30%, сокращает штат линейных работников, повышает производительность труда за счет сокращения эксплуатационного штата и увеличения размеров движения.</a:t>
            </a:r>
          </a:p>
        </p:txBody>
      </p:sp>
      <p:pic>
        <p:nvPicPr>
          <p:cNvPr id="2" name="Рисунок 1"/>
          <p:cNvPicPr>
            <a:picLocks noChangeAspect="1"/>
          </p:cNvPicPr>
          <p:nvPr/>
        </p:nvPicPr>
        <p:blipFill>
          <a:blip r:embed="rId2"/>
          <a:stretch>
            <a:fillRect/>
          </a:stretch>
        </p:blipFill>
        <p:spPr>
          <a:xfrm>
            <a:off x="585951" y="457200"/>
            <a:ext cx="7864522" cy="4334632"/>
          </a:xfrm>
          <a:prstGeom prst="rect">
            <a:avLst/>
          </a:prstGeom>
        </p:spPr>
      </p:pic>
      <p:sp>
        <p:nvSpPr>
          <p:cNvPr id="3" name="Прямоугольник 2"/>
          <p:cNvSpPr/>
          <p:nvPr/>
        </p:nvSpPr>
        <p:spPr>
          <a:xfrm>
            <a:off x="7395882" y="712693"/>
            <a:ext cx="887506" cy="44375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6051712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53788" y="5052918"/>
            <a:ext cx="9036424" cy="1805082"/>
          </a:xfrm>
        </p:spPr>
        <p:txBody>
          <a:bodyPr>
            <a:normAutofit/>
          </a:bodyPr>
          <a:lstStyle/>
          <a:p>
            <a:pPr marL="0" indent="0" algn="just">
              <a:buNone/>
            </a:pPr>
            <a:r>
              <a:rPr lang="ru-RU" sz="2000" b="1" dirty="0">
                <a:solidFill>
                  <a:srgbClr val="C00000"/>
                </a:solidFill>
              </a:rPr>
              <a:t>Особенностью построения ДЦ </a:t>
            </a:r>
            <a:r>
              <a:rPr lang="ru-RU" sz="2000" b="1" dirty="0"/>
              <a:t>является то, что она</a:t>
            </a:r>
            <a:r>
              <a:rPr lang="ru-RU" sz="2000" dirty="0"/>
              <a:t> </a:t>
            </a:r>
            <a:r>
              <a:rPr lang="ru-RU" sz="2000" b="1" dirty="0">
                <a:solidFill>
                  <a:srgbClr val="002060"/>
                </a:solidFill>
              </a:rPr>
              <a:t>строится по групповой цепи с помощью параллельного включения ряда станций участка в одну общую двухпроводную цепь.</a:t>
            </a:r>
            <a:r>
              <a:rPr lang="ru-RU" sz="2000" dirty="0"/>
              <a:t> Центральный пост </a:t>
            </a:r>
            <a:r>
              <a:rPr lang="ru-RU" sz="2000" b="1" smtClean="0"/>
              <a:t>ЦП</a:t>
            </a:r>
            <a:r>
              <a:rPr lang="ru-RU" sz="2000" smtClean="0"/>
              <a:t>, соединяется </a:t>
            </a:r>
            <a:r>
              <a:rPr lang="ru-RU" sz="2000" dirty="0"/>
              <a:t>каналом связи со всеми исполнительными пунктами </a:t>
            </a:r>
            <a:r>
              <a:rPr lang="ru-RU" sz="2000" b="1" dirty="0"/>
              <a:t>ИП</a:t>
            </a:r>
            <a:r>
              <a:rPr lang="ru-RU" sz="2000" dirty="0"/>
              <a:t> (станциями участка). </a:t>
            </a:r>
            <a:r>
              <a:rPr lang="ru-RU" sz="2000" b="1" dirty="0">
                <a:solidFill>
                  <a:srgbClr val="7030A0"/>
                </a:solidFill>
              </a:rPr>
              <a:t>Канал связи используется для передачи сигналов телеуправления (ТУ) и телесигнализации (ТС).</a:t>
            </a:r>
          </a:p>
        </p:txBody>
      </p:sp>
      <p:pic>
        <p:nvPicPr>
          <p:cNvPr id="2" name="Рисунок 1"/>
          <p:cNvPicPr>
            <a:picLocks noChangeAspect="1"/>
          </p:cNvPicPr>
          <p:nvPr/>
        </p:nvPicPr>
        <p:blipFill rotWithShape="1">
          <a:blip r:embed="rId2"/>
          <a:srcRect t="10148"/>
          <a:stretch/>
        </p:blipFill>
        <p:spPr>
          <a:xfrm>
            <a:off x="1290918" y="343224"/>
            <a:ext cx="7117975" cy="4796777"/>
          </a:xfrm>
          <a:prstGeom prst="rect">
            <a:avLst/>
          </a:prstGeom>
        </p:spPr>
      </p:pic>
    </p:spTree>
    <p:extLst>
      <p:ext uri="{BB962C8B-B14F-4D97-AF65-F5344CB8AC3E}">
        <p14:creationId xmlns:p14="http://schemas.microsoft.com/office/powerpoint/2010/main" val="39739130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67235" y="5859742"/>
            <a:ext cx="9036424" cy="984811"/>
          </a:xfrm>
        </p:spPr>
        <p:txBody>
          <a:bodyPr>
            <a:normAutofit/>
          </a:bodyPr>
          <a:lstStyle/>
          <a:p>
            <a:pPr marL="0" indent="0" algn="just">
              <a:buNone/>
            </a:pPr>
            <a:r>
              <a:rPr lang="ru-RU" sz="2000" b="1" dirty="0">
                <a:solidFill>
                  <a:srgbClr val="002060"/>
                </a:solidFill>
              </a:rPr>
              <a:t>В ДЦ передача приказов </a:t>
            </a:r>
            <a:r>
              <a:rPr lang="ru-RU" sz="2000" b="1" dirty="0"/>
              <a:t>производится</a:t>
            </a:r>
            <a:r>
              <a:rPr lang="ru-RU" sz="2000" dirty="0"/>
              <a:t> кодами, которые образуются определенной комбинацией импульсов электрического тока. </a:t>
            </a:r>
            <a:r>
              <a:rPr lang="ru-RU" sz="2000" b="1" dirty="0">
                <a:solidFill>
                  <a:srgbClr val="002060"/>
                </a:solidFill>
              </a:rPr>
              <a:t>При построении кодов используют </a:t>
            </a:r>
            <a:r>
              <a:rPr lang="ru-RU" sz="2000" b="1" dirty="0">
                <a:solidFill>
                  <a:srgbClr val="7030A0"/>
                </a:solidFill>
              </a:rPr>
              <a:t>частотные</a:t>
            </a:r>
            <a:r>
              <a:rPr lang="ru-RU" sz="2000" b="1" dirty="0">
                <a:solidFill>
                  <a:srgbClr val="002060"/>
                </a:solidFill>
              </a:rPr>
              <a:t> и </a:t>
            </a:r>
            <a:r>
              <a:rPr lang="ru-RU" sz="2000" b="1" dirty="0">
                <a:solidFill>
                  <a:srgbClr val="7030A0"/>
                </a:solidFill>
              </a:rPr>
              <a:t>фазовые</a:t>
            </a:r>
            <a:r>
              <a:rPr lang="ru-RU" sz="2000" b="1" dirty="0">
                <a:solidFill>
                  <a:srgbClr val="002060"/>
                </a:solidFill>
              </a:rPr>
              <a:t> признаки электрических импульсов.</a:t>
            </a:r>
          </a:p>
        </p:txBody>
      </p:sp>
      <p:pic>
        <p:nvPicPr>
          <p:cNvPr id="2" name="Рисунок 1"/>
          <p:cNvPicPr>
            <a:picLocks noChangeAspect="1"/>
          </p:cNvPicPr>
          <p:nvPr/>
        </p:nvPicPr>
        <p:blipFill rotWithShape="1">
          <a:blip r:embed="rId2"/>
          <a:srcRect t="2061" r="6235"/>
          <a:stretch/>
        </p:blipFill>
        <p:spPr>
          <a:xfrm>
            <a:off x="1322039" y="457200"/>
            <a:ext cx="6526816" cy="5113058"/>
          </a:xfrm>
          <a:prstGeom prst="rect">
            <a:avLst/>
          </a:prstGeom>
        </p:spPr>
      </p:pic>
    </p:spTree>
    <p:extLst>
      <p:ext uri="{BB962C8B-B14F-4D97-AF65-F5344CB8AC3E}">
        <p14:creationId xmlns:p14="http://schemas.microsoft.com/office/powerpoint/2010/main" val="23646641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2"/>
          <a:srcRect t="38471" r="14235"/>
          <a:stretch/>
        </p:blipFill>
        <p:spPr>
          <a:xfrm>
            <a:off x="563926" y="269833"/>
            <a:ext cx="7664824" cy="4124180"/>
          </a:xfrm>
          <a:prstGeom prst="rect">
            <a:avLst/>
          </a:prstGeom>
        </p:spPr>
      </p:pic>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0" y="4394013"/>
            <a:ext cx="9036424" cy="2329517"/>
          </a:xfrm>
        </p:spPr>
        <p:txBody>
          <a:bodyPr>
            <a:normAutofit/>
          </a:bodyPr>
          <a:lstStyle/>
          <a:p>
            <a:pPr marL="0" indent="0" algn="just">
              <a:buNone/>
            </a:pPr>
            <a:r>
              <a:rPr lang="ru-RU" sz="2000" b="1" dirty="0">
                <a:solidFill>
                  <a:srgbClr val="C00000"/>
                </a:solidFill>
              </a:rPr>
              <a:t>Кодовые приказы в системах ДЦ </a:t>
            </a:r>
            <a:r>
              <a:rPr lang="ru-RU" sz="2000" b="1" dirty="0">
                <a:solidFill>
                  <a:srgbClr val="002060"/>
                </a:solidFill>
              </a:rPr>
              <a:t>делятся на </a:t>
            </a:r>
            <a:r>
              <a:rPr lang="ru-RU" sz="2000" b="1" dirty="0">
                <a:solidFill>
                  <a:srgbClr val="C00000"/>
                </a:solidFill>
              </a:rPr>
              <a:t>управляющие ТУ</a:t>
            </a:r>
            <a:r>
              <a:rPr lang="ru-RU" sz="2000" dirty="0"/>
              <a:t>, посылаемые с центрального пункта диспетчером и предназначенные для избирания линейных станций и передачи на них команд управления, </a:t>
            </a:r>
            <a:r>
              <a:rPr lang="ru-RU" sz="2000" b="1" dirty="0"/>
              <a:t>и </a:t>
            </a:r>
            <a:r>
              <a:rPr lang="ru-RU" sz="2000" b="1" dirty="0">
                <a:solidFill>
                  <a:srgbClr val="C00000"/>
                </a:solidFill>
              </a:rPr>
              <a:t>известительные ТС</a:t>
            </a:r>
            <a:r>
              <a:rPr lang="ru-RU" sz="2000" dirty="0"/>
              <a:t>, посылаемые с линейных станций и предназначенные для избирания группы контроля и включения контрольных устройств на диспетчерском посту. Кодовый принцип передачи приказов ТУ-ТС в системах ДЦ позволяет управлять большим числом объектов на участке и контролировать их состояние с помощью одной двухпроводной физической цепи. </a:t>
            </a:r>
          </a:p>
        </p:txBody>
      </p:sp>
    </p:spTree>
    <p:extLst>
      <p:ext uri="{BB962C8B-B14F-4D97-AF65-F5344CB8AC3E}">
        <p14:creationId xmlns:p14="http://schemas.microsoft.com/office/powerpoint/2010/main" val="2385917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40341" y="4111624"/>
            <a:ext cx="9036424" cy="2746376"/>
          </a:xfrm>
        </p:spPr>
        <p:txBody>
          <a:bodyPr>
            <a:normAutofit lnSpcReduction="10000"/>
          </a:bodyPr>
          <a:lstStyle/>
          <a:p>
            <a:pPr marL="0" indent="0" algn="just">
              <a:buNone/>
            </a:pPr>
            <a:r>
              <a:rPr lang="ru-RU" sz="2000" dirty="0"/>
              <a:t> </a:t>
            </a:r>
            <a:r>
              <a:rPr lang="ru-RU" sz="2000" b="1" dirty="0">
                <a:solidFill>
                  <a:srgbClr val="C00000"/>
                </a:solidFill>
              </a:rPr>
              <a:t>На сети железных дорог наиболее распространенными системами ДЦ первого поколения являются:</a:t>
            </a:r>
          </a:p>
          <a:p>
            <a:pPr marL="0" indent="0" algn="just">
              <a:buNone/>
            </a:pPr>
            <a:r>
              <a:rPr lang="ru-RU" sz="2000" dirty="0"/>
              <a:t>• </a:t>
            </a:r>
            <a:r>
              <a:rPr lang="ru-RU" sz="2000" b="1" dirty="0">
                <a:solidFill>
                  <a:srgbClr val="002060"/>
                </a:solidFill>
              </a:rPr>
              <a:t>циклическая ДЦ «Нева», </a:t>
            </a:r>
            <a:r>
              <a:rPr lang="ru-RU" sz="2000" dirty="0"/>
              <a:t>в которой для построения приказов ТУ-ТС используются только частотные импульсные признаки, известительные приказы в этой системе передаются непрерывно цикл за циклом (циклический принцип передачи сигналов ТС).</a:t>
            </a:r>
          </a:p>
          <a:p>
            <a:pPr marL="0" indent="0" algn="just">
              <a:buNone/>
            </a:pPr>
            <a:r>
              <a:rPr lang="ru-RU" sz="2000" dirty="0"/>
              <a:t>      Система позволяет управлять 1120 объектами и получать сведения о состоянии 1380 объектов при использовании трех каналов ТС. Эта система может работать не только по физической цепи, но и по каналам высокой частоты;</a:t>
            </a:r>
          </a:p>
        </p:txBody>
      </p:sp>
      <p:pic>
        <p:nvPicPr>
          <p:cNvPr id="4" name="Рисунок 3"/>
          <p:cNvPicPr>
            <a:picLocks noChangeAspect="1"/>
          </p:cNvPicPr>
          <p:nvPr/>
        </p:nvPicPr>
        <p:blipFill rotWithShape="1">
          <a:blip r:embed="rId2"/>
          <a:srcRect t="6055"/>
          <a:stretch/>
        </p:blipFill>
        <p:spPr>
          <a:xfrm>
            <a:off x="3474925" y="356132"/>
            <a:ext cx="5513294" cy="3755492"/>
          </a:xfrm>
          <a:prstGeom prst="rect">
            <a:avLst/>
          </a:prstGeom>
        </p:spPr>
      </p:pic>
      <p:pic>
        <p:nvPicPr>
          <p:cNvPr id="8" name="Рисунок 7"/>
          <p:cNvPicPr>
            <a:picLocks noChangeAspect="1"/>
          </p:cNvPicPr>
          <p:nvPr/>
        </p:nvPicPr>
        <p:blipFill rotWithShape="1">
          <a:blip r:embed="rId3"/>
          <a:srcRect r="13826"/>
          <a:stretch/>
        </p:blipFill>
        <p:spPr>
          <a:xfrm>
            <a:off x="149580" y="356132"/>
            <a:ext cx="3216107" cy="3755492"/>
          </a:xfrm>
          <a:prstGeom prst="rect">
            <a:avLst/>
          </a:prstGeom>
        </p:spPr>
      </p:pic>
    </p:spTree>
    <p:extLst>
      <p:ext uri="{BB962C8B-B14F-4D97-AF65-F5344CB8AC3E}">
        <p14:creationId xmlns:p14="http://schemas.microsoft.com/office/powerpoint/2010/main" val="22429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40341" y="3792071"/>
            <a:ext cx="9036424" cy="3065929"/>
          </a:xfrm>
        </p:spPr>
        <p:txBody>
          <a:bodyPr>
            <a:normAutofit lnSpcReduction="10000"/>
          </a:bodyPr>
          <a:lstStyle/>
          <a:p>
            <a:pPr marL="0" indent="0" algn="just">
              <a:buNone/>
            </a:pPr>
            <a:r>
              <a:rPr lang="ru-RU" sz="2000" b="1" dirty="0">
                <a:solidFill>
                  <a:srgbClr val="C00000"/>
                </a:solidFill>
              </a:rPr>
              <a:t>На сети железных дорог наиболее распространенными системами ДЦ первого поколения являются:</a:t>
            </a:r>
          </a:p>
          <a:p>
            <a:pPr marL="0" indent="0" algn="just">
              <a:buNone/>
            </a:pPr>
            <a:r>
              <a:rPr lang="ru-RU" sz="2000" dirty="0" smtClean="0"/>
              <a:t>• </a:t>
            </a:r>
            <a:r>
              <a:rPr lang="ru-RU" sz="2000" b="1" dirty="0">
                <a:solidFill>
                  <a:srgbClr val="002060"/>
                </a:solidFill>
              </a:rPr>
              <a:t>циклическая ДЦ «Луч», </a:t>
            </a:r>
            <a:r>
              <a:rPr lang="ru-RU" sz="2000" dirty="0"/>
              <a:t>в которой передача сигнала ТУ осуществляется одной частотой с использованием фазового признака качества импульсов, а сигнала ТС — с использованием частотных импульсных признаков. Система позволяет управлять 5120 объектами и получать контроль о состоянии 1840 объектов при использовании четырех каналов ТС.</a:t>
            </a:r>
          </a:p>
          <a:p>
            <a:pPr marL="0" indent="0" algn="just">
              <a:buNone/>
            </a:pPr>
            <a:r>
              <a:rPr lang="ru-RU" sz="2000" dirty="0"/>
              <a:t>         Большая емкость по числу команд управления и числу сигналов контроля позволяет использовать систему «Луч» для управления крупными станциями, входящими в диспетчерский круг. </a:t>
            </a:r>
          </a:p>
          <a:p>
            <a:pPr marL="0" indent="0" algn="just">
              <a:buNone/>
            </a:pPr>
            <a:endParaRPr lang="ru-RU" sz="2000" dirty="0"/>
          </a:p>
        </p:txBody>
      </p:sp>
      <p:pic>
        <p:nvPicPr>
          <p:cNvPr id="2" name="Рисунок 1"/>
          <p:cNvPicPr>
            <a:picLocks noChangeAspect="1"/>
          </p:cNvPicPr>
          <p:nvPr/>
        </p:nvPicPr>
        <p:blipFill rotWithShape="1">
          <a:blip r:embed="rId2"/>
          <a:srcRect b="8614"/>
          <a:stretch/>
        </p:blipFill>
        <p:spPr>
          <a:xfrm>
            <a:off x="3899672" y="457200"/>
            <a:ext cx="4787101" cy="3280011"/>
          </a:xfrm>
          <a:prstGeom prst="rect">
            <a:avLst/>
          </a:prstGeom>
        </p:spPr>
      </p:pic>
      <p:pic>
        <p:nvPicPr>
          <p:cNvPr id="7" name="Рисунок 6"/>
          <p:cNvPicPr>
            <a:picLocks noChangeAspect="1"/>
          </p:cNvPicPr>
          <p:nvPr/>
        </p:nvPicPr>
        <p:blipFill rotWithShape="1">
          <a:blip r:embed="rId3"/>
          <a:srcRect l="2941" t="14117" b="16667"/>
          <a:stretch/>
        </p:blipFill>
        <p:spPr>
          <a:xfrm>
            <a:off x="105904" y="457200"/>
            <a:ext cx="3699614" cy="3252045"/>
          </a:xfrm>
          <a:prstGeom prst="rect">
            <a:avLst/>
          </a:prstGeom>
        </p:spPr>
      </p:pic>
    </p:spTree>
    <p:extLst>
      <p:ext uri="{BB962C8B-B14F-4D97-AF65-F5344CB8AC3E}">
        <p14:creationId xmlns:p14="http://schemas.microsoft.com/office/powerpoint/2010/main" val="689625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0" y="4111624"/>
            <a:ext cx="9036424" cy="2746376"/>
          </a:xfrm>
        </p:spPr>
        <p:txBody>
          <a:bodyPr>
            <a:normAutofit/>
          </a:bodyPr>
          <a:lstStyle/>
          <a:p>
            <a:pPr marL="0" indent="0" algn="just">
              <a:buNone/>
            </a:pPr>
            <a:r>
              <a:rPr lang="ru-RU" sz="2000" dirty="0"/>
              <a:t>К началу XXI века условия работы железных дорог резко изменились: увеличились тяговые плечи локомотивов, возникли объективные тенденции к концентрации диспетчерского управления движением поездов, повысились требования к уровню автоматизации работы поездных диспетчеров. Поэтому возникла необходимость создания новых автоматизированных систем диспетчерского управления движением поездов, которые являются дальнейшим развитием традиционных систем ДЦ с учетом новых требований на основе применения ПЭВМ, микропроцессорной техники и современных информационно-телекоммуникационных технологий. </a:t>
            </a:r>
          </a:p>
        </p:txBody>
      </p:sp>
      <p:pic>
        <p:nvPicPr>
          <p:cNvPr id="3" name="Рисунок 2"/>
          <p:cNvPicPr>
            <a:picLocks noChangeAspect="1"/>
          </p:cNvPicPr>
          <p:nvPr/>
        </p:nvPicPr>
        <p:blipFill rotWithShape="1">
          <a:blip r:embed="rId2"/>
          <a:srcRect l="2794" t="4582"/>
          <a:stretch/>
        </p:blipFill>
        <p:spPr>
          <a:xfrm>
            <a:off x="53790" y="457200"/>
            <a:ext cx="5284694" cy="3460075"/>
          </a:xfrm>
          <a:prstGeom prst="rect">
            <a:avLst/>
          </a:prstGeom>
        </p:spPr>
      </p:pic>
      <p:pic>
        <p:nvPicPr>
          <p:cNvPr id="4" name="Рисунок 3"/>
          <p:cNvPicPr>
            <a:picLocks noChangeAspect="1"/>
          </p:cNvPicPr>
          <p:nvPr/>
        </p:nvPicPr>
        <p:blipFill rotWithShape="1">
          <a:blip r:embed="rId3"/>
          <a:srcRect l="40882" b="17810"/>
          <a:stretch/>
        </p:blipFill>
        <p:spPr>
          <a:xfrm>
            <a:off x="5419166" y="457199"/>
            <a:ext cx="3697940" cy="3460075"/>
          </a:xfrm>
          <a:prstGeom prst="rect">
            <a:avLst/>
          </a:prstGeom>
        </p:spPr>
      </p:pic>
    </p:spTree>
    <p:extLst>
      <p:ext uri="{BB962C8B-B14F-4D97-AF65-F5344CB8AC3E}">
        <p14:creationId xmlns:p14="http://schemas.microsoft.com/office/powerpoint/2010/main" val="2800267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26894" y="5079812"/>
            <a:ext cx="9036424" cy="1778188"/>
          </a:xfrm>
        </p:spPr>
        <p:txBody>
          <a:bodyPr>
            <a:normAutofit/>
          </a:bodyPr>
          <a:lstStyle/>
          <a:p>
            <a:pPr marL="0" indent="0" algn="just">
              <a:buNone/>
            </a:pPr>
            <a:r>
              <a:rPr lang="ru-RU" sz="2000" dirty="0"/>
              <a:t>На железных дорогах России находят применение следующие микропроцессорные системы диспетчерской централизации: </a:t>
            </a:r>
            <a:r>
              <a:rPr lang="ru-RU" sz="2000" b="1" dirty="0"/>
              <a:t>ДЦ «Сетунь», </a:t>
            </a:r>
            <a:r>
              <a:rPr lang="ru-RU" sz="2000" dirty="0"/>
              <a:t>ДЦ «Тракт», системы диспетчерского управления «Диалог» и «Дон». </a:t>
            </a:r>
            <a:r>
              <a:rPr lang="ru-RU" sz="2000" b="1" dirty="0">
                <a:solidFill>
                  <a:srgbClr val="C00000"/>
                </a:solidFill>
              </a:rPr>
              <a:t>Основной характеристикой </a:t>
            </a:r>
            <a:r>
              <a:rPr lang="ru-RU" sz="2000" dirty="0"/>
              <a:t>этих систем является то, что </a:t>
            </a:r>
            <a:r>
              <a:rPr lang="ru-RU" sz="2000" b="1" dirty="0">
                <a:solidFill>
                  <a:srgbClr val="002060"/>
                </a:solidFill>
              </a:rPr>
              <a:t>количество подключаемых контролируемых объектов в этих системах практически не ограничено</a:t>
            </a:r>
            <a:r>
              <a:rPr lang="ru-RU" sz="2000" dirty="0"/>
              <a:t> (по сравнению с системами «Нева» и «Луч»).</a:t>
            </a:r>
          </a:p>
        </p:txBody>
      </p:sp>
      <p:pic>
        <p:nvPicPr>
          <p:cNvPr id="2" name="Рисунок 1"/>
          <p:cNvPicPr>
            <a:picLocks noChangeAspect="1"/>
          </p:cNvPicPr>
          <p:nvPr/>
        </p:nvPicPr>
        <p:blipFill>
          <a:blip r:embed="rId2"/>
          <a:stretch>
            <a:fillRect/>
          </a:stretch>
        </p:blipFill>
        <p:spPr>
          <a:xfrm>
            <a:off x="2759508" y="355003"/>
            <a:ext cx="6303810" cy="4724809"/>
          </a:xfrm>
          <a:prstGeom prst="rect">
            <a:avLst/>
          </a:prstGeom>
        </p:spPr>
      </p:pic>
      <p:pic>
        <p:nvPicPr>
          <p:cNvPr id="3" name="Рисунок 2"/>
          <p:cNvPicPr>
            <a:picLocks noChangeAspect="1"/>
          </p:cNvPicPr>
          <p:nvPr/>
        </p:nvPicPr>
        <p:blipFill rotWithShape="1">
          <a:blip r:embed="rId3"/>
          <a:srcRect l="1" t="7843" r="50440"/>
          <a:stretch/>
        </p:blipFill>
        <p:spPr>
          <a:xfrm>
            <a:off x="20751" y="685800"/>
            <a:ext cx="2689412" cy="3750812"/>
          </a:xfrm>
          <a:prstGeom prst="rect">
            <a:avLst/>
          </a:prstGeom>
        </p:spPr>
      </p:pic>
    </p:spTree>
    <p:extLst>
      <p:ext uri="{BB962C8B-B14F-4D97-AF65-F5344CB8AC3E}">
        <p14:creationId xmlns:p14="http://schemas.microsoft.com/office/powerpoint/2010/main" val="2981918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489967" y="288550"/>
            <a:ext cx="7812741" cy="4992968"/>
          </a:xfrm>
          <a:prstGeom prst="rect">
            <a:avLst/>
          </a:prstGeom>
        </p:spPr>
      </p:pic>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80682" y="5281518"/>
            <a:ext cx="9036424" cy="1576482"/>
          </a:xfrm>
        </p:spPr>
        <p:txBody>
          <a:bodyPr>
            <a:normAutofit/>
          </a:bodyPr>
          <a:lstStyle/>
          <a:p>
            <a:pPr marL="0" indent="0" algn="just">
              <a:buNone/>
            </a:pPr>
            <a:r>
              <a:rPr lang="ru-RU" sz="2000" b="1" u="sng" dirty="0">
                <a:solidFill>
                  <a:srgbClr val="C00000"/>
                </a:solidFill>
              </a:rPr>
              <a:t>Аппараты управления и контроля.</a:t>
            </a:r>
            <a:r>
              <a:rPr lang="ru-RU" sz="2000" b="1" dirty="0">
                <a:solidFill>
                  <a:srgbClr val="C00000"/>
                </a:solidFill>
              </a:rPr>
              <a:t> </a:t>
            </a:r>
            <a:r>
              <a:rPr lang="ru-RU" sz="2000" b="1" dirty="0"/>
              <a:t>В системах ДЦ «Нева» и «Луч» </a:t>
            </a:r>
            <a:r>
              <a:rPr lang="ru-RU" sz="2000" dirty="0"/>
              <a:t>для управления движением поездов на небольших станциях и разъездах из одного пункта служит </a:t>
            </a:r>
            <a:r>
              <a:rPr lang="ru-RU" sz="2000" b="1" dirty="0">
                <a:solidFill>
                  <a:srgbClr val="002060"/>
                </a:solidFill>
              </a:rPr>
              <a:t>пульт-манипулятор</a:t>
            </a:r>
            <a:r>
              <a:rPr lang="ru-RU" sz="2000" dirty="0"/>
              <a:t>, а для контроля за движением поездов на участке, показаниями светофоров и положением стрелок на станциях —</a:t>
            </a:r>
            <a:r>
              <a:rPr lang="ru-RU" sz="2000" b="1" dirty="0">
                <a:solidFill>
                  <a:srgbClr val="002060"/>
                </a:solidFill>
              </a:rPr>
              <a:t>выносное табло.</a:t>
            </a:r>
          </a:p>
        </p:txBody>
      </p:sp>
    </p:spTree>
    <p:extLst>
      <p:ext uri="{BB962C8B-B14F-4D97-AF65-F5344CB8AC3E}">
        <p14:creationId xmlns:p14="http://schemas.microsoft.com/office/powerpoint/2010/main" val="411148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pic>
        <p:nvPicPr>
          <p:cNvPr id="7" name="Рисунок 6"/>
          <p:cNvPicPr>
            <a:picLocks noChangeAspect="1"/>
          </p:cNvPicPr>
          <p:nvPr/>
        </p:nvPicPr>
        <p:blipFill>
          <a:blip r:embed="rId2"/>
          <a:stretch>
            <a:fillRect/>
          </a:stretch>
        </p:blipFill>
        <p:spPr>
          <a:xfrm>
            <a:off x="1193851" y="301789"/>
            <a:ext cx="6729402" cy="4300628"/>
          </a:xfrm>
          <a:prstGeom prst="rect">
            <a:avLst/>
          </a:prstGeom>
        </p:spPr>
      </p:pic>
      <p:sp>
        <p:nvSpPr>
          <p:cNvPr id="3" name="Прямоугольник 2"/>
          <p:cNvSpPr/>
          <p:nvPr/>
        </p:nvSpPr>
        <p:spPr>
          <a:xfrm>
            <a:off x="1879663" y="2513013"/>
            <a:ext cx="301686" cy="369332"/>
          </a:xfrm>
          <a:prstGeom prst="rect">
            <a:avLst/>
          </a:prstGeom>
        </p:spPr>
        <p:txBody>
          <a:bodyPr wrap="none">
            <a:spAutoFit/>
          </a:bodyPr>
          <a:lstStyle/>
          <a:p>
            <a:r>
              <a:rPr lang="ru-RU" b="1" dirty="0">
                <a:solidFill>
                  <a:srgbClr val="C00000"/>
                </a:solidFill>
              </a:rPr>
              <a:t>1</a:t>
            </a:r>
          </a:p>
        </p:txBody>
      </p:sp>
      <p:sp>
        <p:nvSpPr>
          <p:cNvPr id="4" name="Прямоугольник 3"/>
          <p:cNvSpPr/>
          <p:nvPr/>
        </p:nvSpPr>
        <p:spPr>
          <a:xfrm>
            <a:off x="4730756" y="2143680"/>
            <a:ext cx="301686" cy="369332"/>
          </a:xfrm>
          <a:prstGeom prst="rect">
            <a:avLst/>
          </a:prstGeom>
        </p:spPr>
        <p:txBody>
          <a:bodyPr wrap="none">
            <a:spAutoFit/>
          </a:bodyPr>
          <a:lstStyle/>
          <a:p>
            <a:r>
              <a:rPr lang="ru-RU" b="1" dirty="0">
                <a:solidFill>
                  <a:srgbClr val="C00000"/>
                </a:solidFill>
              </a:rPr>
              <a:t>3</a:t>
            </a:r>
            <a:endParaRPr lang="ru-RU" dirty="0">
              <a:solidFill>
                <a:srgbClr val="C00000"/>
              </a:solidFill>
            </a:endParaRPr>
          </a:p>
        </p:txBody>
      </p:sp>
      <p:sp>
        <p:nvSpPr>
          <p:cNvPr id="8" name="Прямоугольник 7"/>
          <p:cNvSpPr/>
          <p:nvPr/>
        </p:nvSpPr>
        <p:spPr>
          <a:xfrm>
            <a:off x="3603289" y="2348070"/>
            <a:ext cx="301686" cy="369332"/>
          </a:xfrm>
          <a:prstGeom prst="rect">
            <a:avLst/>
          </a:prstGeom>
        </p:spPr>
        <p:txBody>
          <a:bodyPr wrap="none">
            <a:spAutoFit/>
          </a:bodyPr>
          <a:lstStyle/>
          <a:p>
            <a:r>
              <a:rPr lang="ru-RU" b="1" dirty="0" smtClean="0">
                <a:solidFill>
                  <a:srgbClr val="C00000"/>
                </a:solidFill>
              </a:rPr>
              <a:t>2</a:t>
            </a:r>
            <a:endParaRPr lang="ru-RU" dirty="0">
              <a:solidFill>
                <a:srgbClr val="C00000"/>
              </a:solidFill>
            </a:endParaRPr>
          </a:p>
        </p:txBody>
      </p:sp>
      <p:sp>
        <p:nvSpPr>
          <p:cNvPr id="9" name="Прямоугольник 8"/>
          <p:cNvSpPr/>
          <p:nvPr/>
        </p:nvSpPr>
        <p:spPr>
          <a:xfrm>
            <a:off x="6048557" y="2250641"/>
            <a:ext cx="301686" cy="369332"/>
          </a:xfrm>
          <a:prstGeom prst="rect">
            <a:avLst/>
          </a:prstGeom>
        </p:spPr>
        <p:txBody>
          <a:bodyPr wrap="none">
            <a:spAutoFit/>
          </a:bodyPr>
          <a:lstStyle/>
          <a:p>
            <a:r>
              <a:rPr lang="ru-RU" b="1" dirty="0">
                <a:solidFill>
                  <a:srgbClr val="C00000"/>
                </a:solidFill>
              </a:rPr>
              <a:t>5</a:t>
            </a:r>
            <a:endParaRPr lang="ru-RU" dirty="0"/>
          </a:p>
        </p:txBody>
      </p:sp>
      <p:sp>
        <p:nvSpPr>
          <p:cNvPr id="10" name="Прямоугольник 9"/>
          <p:cNvSpPr/>
          <p:nvPr/>
        </p:nvSpPr>
        <p:spPr>
          <a:xfrm>
            <a:off x="7056780" y="3382108"/>
            <a:ext cx="301686" cy="369332"/>
          </a:xfrm>
          <a:prstGeom prst="rect">
            <a:avLst/>
          </a:prstGeom>
        </p:spPr>
        <p:txBody>
          <a:bodyPr wrap="none">
            <a:spAutoFit/>
          </a:bodyPr>
          <a:lstStyle/>
          <a:p>
            <a:r>
              <a:rPr lang="ru-RU" b="1" dirty="0" smtClean="0">
                <a:solidFill>
                  <a:srgbClr val="C00000"/>
                </a:solidFill>
              </a:rPr>
              <a:t>6</a:t>
            </a:r>
            <a:endParaRPr lang="ru-RU" dirty="0"/>
          </a:p>
        </p:txBody>
      </p:sp>
      <p:sp>
        <p:nvSpPr>
          <p:cNvPr id="11" name="Прямоугольник 10"/>
          <p:cNvSpPr/>
          <p:nvPr/>
        </p:nvSpPr>
        <p:spPr>
          <a:xfrm>
            <a:off x="4985717" y="2267437"/>
            <a:ext cx="301686" cy="369332"/>
          </a:xfrm>
          <a:prstGeom prst="rect">
            <a:avLst/>
          </a:prstGeom>
        </p:spPr>
        <p:txBody>
          <a:bodyPr wrap="none">
            <a:spAutoFit/>
          </a:bodyPr>
          <a:lstStyle/>
          <a:p>
            <a:r>
              <a:rPr lang="ru-RU" b="1" dirty="0" smtClean="0">
                <a:solidFill>
                  <a:srgbClr val="C00000"/>
                </a:solidFill>
              </a:rPr>
              <a:t>4</a:t>
            </a:r>
            <a:endParaRPr lang="ru-RU" dirty="0"/>
          </a:p>
        </p:txBody>
      </p:sp>
      <p:sp>
        <p:nvSpPr>
          <p:cNvPr id="12" name="Прямоугольник 11"/>
          <p:cNvSpPr/>
          <p:nvPr/>
        </p:nvSpPr>
        <p:spPr>
          <a:xfrm>
            <a:off x="4912948" y="3890827"/>
            <a:ext cx="301686" cy="369332"/>
          </a:xfrm>
          <a:prstGeom prst="rect">
            <a:avLst/>
          </a:prstGeom>
        </p:spPr>
        <p:txBody>
          <a:bodyPr wrap="none">
            <a:spAutoFit/>
          </a:bodyPr>
          <a:lstStyle/>
          <a:p>
            <a:r>
              <a:rPr lang="ru-RU" b="1" dirty="0" smtClean="0">
                <a:solidFill>
                  <a:srgbClr val="C00000"/>
                </a:solidFill>
              </a:rPr>
              <a:t>8</a:t>
            </a:r>
            <a:endParaRPr lang="ru-RU" dirty="0"/>
          </a:p>
        </p:txBody>
      </p:sp>
      <p:sp>
        <p:nvSpPr>
          <p:cNvPr id="13" name="Прямоугольник 12"/>
          <p:cNvSpPr/>
          <p:nvPr/>
        </p:nvSpPr>
        <p:spPr>
          <a:xfrm>
            <a:off x="7455798" y="3764887"/>
            <a:ext cx="301686" cy="369332"/>
          </a:xfrm>
          <a:prstGeom prst="rect">
            <a:avLst/>
          </a:prstGeom>
        </p:spPr>
        <p:txBody>
          <a:bodyPr wrap="none">
            <a:spAutoFit/>
          </a:bodyPr>
          <a:lstStyle/>
          <a:p>
            <a:r>
              <a:rPr lang="ru-RU" b="1" dirty="0" smtClean="0">
                <a:solidFill>
                  <a:srgbClr val="C00000"/>
                </a:solidFill>
              </a:rPr>
              <a:t>7</a:t>
            </a:r>
            <a:endParaRPr lang="ru-RU" dirty="0"/>
          </a:p>
        </p:txBody>
      </p:sp>
      <p:sp>
        <p:nvSpPr>
          <p:cNvPr id="14" name="Прямоугольник 13"/>
          <p:cNvSpPr/>
          <p:nvPr/>
        </p:nvSpPr>
        <p:spPr>
          <a:xfrm>
            <a:off x="4788999" y="4181150"/>
            <a:ext cx="301686" cy="369332"/>
          </a:xfrm>
          <a:prstGeom prst="rect">
            <a:avLst/>
          </a:prstGeom>
        </p:spPr>
        <p:txBody>
          <a:bodyPr wrap="none">
            <a:spAutoFit/>
          </a:bodyPr>
          <a:lstStyle/>
          <a:p>
            <a:r>
              <a:rPr lang="ru-RU" b="1" dirty="0" smtClean="0">
                <a:solidFill>
                  <a:srgbClr val="C00000"/>
                </a:solidFill>
              </a:rPr>
              <a:t>9</a:t>
            </a:r>
            <a:endParaRPr lang="ru-RU" dirty="0"/>
          </a:p>
        </p:txBody>
      </p:sp>
      <p:sp>
        <p:nvSpPr>
          <p:cNvPr id="15" name="Прямоугольник 14"/>
          <p:cNvSpPr/>
          <p:nvPr/>
        </p:nvSpPr>
        <p:spPr>
          <a:xfrm>
            <a:off x="7169128" y="201706"/>
            <a:ext cx="418704" cy="369332"/>
          </a:xfrm>
          <a:prstGeom prst="rect">
            <a:avLst/>
          </a:prstGeom>
          <a:noFill/>
        </p:spPr>
        <p:txBody>
          <a:bodyPr wrap="none">
            <a:spAutoFit/>
          </a:bodyPr>
          <a:lstStyle/>
          <a:p>
            <a:r>
              <a:rPr lang="ru-RU" b="1" dirty="0" smtClean="0">
                <a:solidFill>
                  <a:srgbClr val="C00000"/>
                </a:solidFill>
              </a:rPr>
              <a:t>10</a:t>
            </a:r>
            <a:endParaRPr lang="ru-RU" b="1" dirty="0">
              <a:solidFill>
                <a:srgbClr val="C00000"/>
              </a:solidFill>
            </a:endParaRPr>
          </a:p>
        </p:txBody>
      </p:sp>
      <p:sp>
        <p:nvSpPr>
          <p:cNvPr id="6" name="Объект 5"/>
          <p:cNvSpPr>
            <a:spLocks noGrp="1"/>
          </p:cNvSpPr>
          <p:nvPr>
            <p:ph idx="1"/>
          </p:nvPr>
        </p:nvSpPr>
        <p:spPr>
          <a:xfrm>
            <a:off x="40340" y="4405544"/>
            <a:ext cx="9036424" cy="2539745"/>
          </a:xfrm>
        </p:spPr>
        <p:txBody>
          <a:bodyPr>
            <a:normAutofit lnSpcReduction="10000"/>
          </a:bodyPr>
          <a:lstStyle/>
          <a:p>
            <a:pPr marL="0" indent="0" algn="just">
              <a:buNone/>
            </a:pPr>
            <a:r>
              <a:rPr lang="ru-RU" sz="2000" dirty="0"/>
              <a:t> </a:t>
            </a:r>
            <a:r>
              <a:rPr lang="ru-RU" sz="2000" b="1" dirty="0">
                <a:solidFill>
                  <a:srgbClr val="C00000"/>
                </a:solidFill>
              </a:rPr>
              <a:t>Пульт-манипулятор </a:t>
            </a:r>
            <a:r>
              <a:rPr lang="ru-RU" sz="2000" b="1" dirty="0" smtClean="0"/>
              <a:t>состоит</a:t>
            </a:r>
            <a:r>
              <a:rPr lang="ru-RU" sz="2000" b="1" dirty="0" smtClean="0">
                <a:solidFill>
                  <a:srgbClr val="002060"/>
                </a:solidFill>
              </a:rPr>
              <a:t> </a:t>
            </a:r>
            <a:r>
              <a:rPr lang="ru-RU" sz="2000" dirty="0"/>
              <a:t>из секции манипулятора </a:t>
            </a:r>
            <a:r>
              <a:rPr lang="ru-RU" sz="2000" b="1" dirty="0">
                <a:solidFill>
                  <a:srgbClr val="C00000"/>
                </a:solidFill>
              </a:rPr>
              <a:t>1</a:t>
            </a:r>
            <a:r>
              <a:rPr lang="ru-RU" sz="2000" dirty="0"/>
              <a:t> с маршрутными и вспомогательными кнопками, секции поездографа с движущейся график-лентой </a:t>
            </a:r>
            <a:r>
              <a:rPr lang="ru-RU" sz="2000" b="1" dirty="0">
                <a:solidFill>
                  <a:srgbClr val="C00000"/>
                </a:solidFill>
              </a:rPr>
              <a:t>3</a:t>
            </a:r>
            <a:r>
              <a:rPr lang="ru-RU" sz="2000" dirty="0"/>
              <a:t> и секции связи </a:t>
            </a:r>
            <a:r>
              <a:rPr lang="ru-RU" sz="2000" b="1" dirty="0">
                <a:solidFill>
                  <a:srgbClr val="C00000"/>
                </a:solidFill>
              </a:rPr>
              <a:t>5</a:t>
            </a:r>
            <a:r>
              <a:rPr lang="ru-RU" sz="2000" dirty="0"/>
              <a:t>. На секции связи размещены кнопки вызова дежурных по станции </a:t>
            </a:r>
            <a:r>
              <a:rPr lang="ru-RU" sz="2000" b="1" dirty="0">
                <a:solidFill>
                  <a:srgbClr val="C00000"/>
                </a:solidFill>
              </a:rPr>
              <a:t>6</a:t>
            </a:r>
            <a:r>
              <a:rPr lang="ru-RU" sz="2000" dirty="0"/>
              <a:t>, микрофоны </a:t>
            </a:r>
            <a:r>
              <a:rPr lang="ru-RU" sz="2000" b="1" dirty="0">
                <a:solidFill>
                  <a:srgbClr val="C00000"/>
                </a:solidFill>
              </a:rPr>
              <a:t>2</a:t>
            </a:r>
            <a:r>
              <a:rPr lang="ru-RU" sz="2000" b="1" dirty="0"/>
              <a:t>, </a:t>
            </a:r>
            <a:r>
              <a:rPr lang="ru-RU" sz="2000" b="1" dirty="0">
                <a:solidFill>
                  <a:srgbClr val="C00000"/>
                </a:solidFill>
              </a:rPr>
              <a:t>4</a:t>
            </a:r>
            <a:r>
              <a:rPr lang="ru-RU" sz="2000" dirty="0"/>
              <a:t>, педаль </a:t>
            </a:r>
            <a:r>
              <a:rPr lang="ru-RU" sz="2000" b="1" dirty="0">
                <a:solidFill>
                  <a:srgbClr val="C00000"/>
                </a:solidFill>
              </a:rPr>
              <a:t>8</a:t>
            </a:r>
            <a:r>
              <a:rPr lang="ru-RU" sz="2000" dirty="0"/>
              <a:t> и микротелефонная трубка </a:t>
            </a:r>
            <a:r>
              <a:rPr lang="ru-RU" sz="2000" b="1" dirty="0">
                <a:solidFill>
                  <a:srgbClr val="C00000"/>
                </a:solidFill>
              </a:rPr>
              <a:t>7</a:t>
            </a:r>
            <a:r>
              <a:rPr lang="ru-RU" sz="2000" dirty="0"/>
              <a:t>. Перед пультом-манипулятором располагается рабочее место диспетчера </a:t>
            </a:r>
            <a:r>
              <a:rPr lang="ru-RU" sz="2000" b="1" dirty="0">
                <a:solidFill>
                  <a:srgbClr val="C00000"/>
                </a:solidFill>
              </a:rPr>
              <a:t>9</a:t>
            </a:r>
            <a:r>
              <a:rPr lang="ru-RU" sz="2000" dirty="0"/>
              <a:t>. За пультом-манипулятором устанавливается выносное табло </a:t>
            </a:r>
            <a:r>
              <a:rPr lang="ru-RU" sz="2000" b="1" dirty="0">
                <a:solidFill>
                  <a:srgbClr val="C00000"/>
                </a:solidFill>
              </a:rPr>
              <a:t>10</a:t>
            </a:r>
            <a:r>
              <a:rPr lang="ru-RU" sz="2000" dirty="0"/>
              <a:t> типа «Домино», на котором отражена вся необходимая световая индикация. </a:t>
            </a:r>
            <a:endParaRPr lang="ru-RU" sz="2000" dirty="0" smtClean="0"/>
          </a:p>
          <a:p>
            <a:pPr marL="0" indent="0" algn="just">
              <a:buNone/>
            </a:pPr>
            <a:r>
              <a:rPr lang="ru-RU" sz="2000" dirty="0" smtClean="0"/>
              <a:t>Поездограф </a:t>
            </a:r>
            <a:r>
              <a:rPr lang="ru-RU" sz="2000" b="1" dirty="0" smtClean="0">
                <a:solidFill>
                  <a:srgbClr val="C00000"/>
                </a:solidFill>
              </a:rPr>
              <a:t>3</a:t>
            </a:r>
            <a:r>
              <a:rPr lang="ru-RU" sz="2000" dirty="0" smtClean="0"/>
              <a:t> установлен </a:t>
            </a:r>
            <a:r>
              <a:rPr lang="ru-RU" sz="2000" dirty="0"/>
              <a:t>на рабочем месте диспетчера и представляет собой пишущее устройство, связанное с устройствами ДЦ.</a:t>
            </a:r>
          </a:p>
          <a:p>
            <a:pPr marL="0" indent="0" algn="just">
              <a:buNone/>
            </a:pPr>
            <a:endParaRPr lang="ru-RU" sz="2000" dirty="0"/>
          </a:p>
          <a:p>
            <a:pPr marL="0" indent="0" algn="just">
              <a:buNone/>
            </a:pPr>
            <a:endParaRPr lang="ru-RU" sz="2000" dirty="0"/>
          </a:p>
        </p:txBody>
      </p:sp>
    </p:spTree>
    <p:extLst>
      <p:ext uri="{BB962C8B-B14F-4D97-AF65-F5344CB8AC3E}">
        <p14:creationId xmlns:p14="http://schemas.microsoft.com/office/powerpoint/2010/main" val="80988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0" y="3240741"/>
            <a:ext cx="9036424" cy="3617259"/>
          </a:xfrm>
        </p:spPr>
        <p:txBody>
          <a:bodyPr>
            <a:normAutofit lnSpcReduction="10000"/>
          </a:bodyPr>
          <a:lstStyle/>
          <a:p>
            <a:pPr marL="0" indent="0" algn="just">
              <a:buNone/>
            </a:pPr>
            <a:r>
              <a:rPr lang="ru-RU" sz="2000" dirty="0"/>
              <a:t> </a:t>
            </a:r>
            <a:r>
              <a:rPr lang="ru-RU" sz="2000" dirty="0" smtClean="0"/>
              <a:t>                                    </a:t>
            </a:r>
            <a:r>
              <a:rPr lang="ru-RU" sz="2000" b="1" dirty="0" smtClean="0">
                <a:solidFill>
                  <a:srgbClr val="002060"/>
                </a:solidFill>
              </a:rPr>
              <a:t>Курс </a:t>
            </a:r>
            <a:r>
              <a:rPr lang="ru-RU" sz="2000" b="1" dirty="0">
                <a:solidFill>
                  <a:srgbClr val="002060"/>
                </a:solidFill>
              </a:rPr>
              <a:t>лекций Глава 12 стр. </a:t>
            </a:r>
            <a:r>
              <a:rPr lang="ru-RU" sz="2000" b="1" dirty="0" smtClean="0">
                <a:solidFill>
                  <a:srgbClr val="002060"/>
                </a:solidFill>
              </a:rPr>
              <a:t>73-77</a:t>
            </a:r>
            <a:endParaRPr lang="ru-RU" sz="2000" b="1" dirty="0">
              <a:solidFill>
                <a:srgbClr val="002060"/>
              </a:solidFill>
            </a:endParaRPr>
          </a:p>
          <a:p>
            <a:pPr marL="457200" indent="-457200" algn="just">
              <a:buAutoNum type="arabicPeriod"/>
            </a:pPr>
            <a:r>
              <a:rPr lang="ru-RU" sz="2000" b="1" dirty="0" smtClean="0"/>
              <a:t>Назначение </a:t>
            </a:r>
            <a:r>
              <a:rPr lang="ru-RU" sz="2000" b="1" dirty="0"/>
              <a:t>и общая характеристика диспетчерской централизации, требования ПТЭ. </a:t>
            </a:r>
          </a:p>
          <a:p>
            <a:pPr marL="457200" indent="-457200" algn="just">
              <a:buAutoNum type="arabicPeriod"/>
            </a:pPr>
            <a:r>
              <a:rPr lang="ru-RU" sz="2000" b="1" dirty="0"/>
              <a:t>Разновидности систем ДЦ, их сравнительная оценка.</a:t>
            </a:r>
          </a:p>
          <a:p>
            <a:pPr marL="457200" indent="-457200" algn="just">
              <a:buAutoNum type="arabicPeriod"/>
            </a:pPr>
            <a:r>
              <a:rPr lang="ru-RU" sz="2000" b="1" dirty="0"/>
              <a:t>Аппараты управления и контроля, назначение их элементов.</a:t>
            </a:r>
          </a:p>
          <a:p>
            <a:pPr marL="457200" indent="-457200" algn="just">
              <a:buAutoNum type="arabicPeriod"/>
            </a:pPr>
            <a:r>
              <a:rPr lang="ru-RU" sz="2000" b="1" dirty="0"/>
              <a:t>Порядок действий диспетчера на аппаратах управления при наборе маршрутов. </a:t>
            </a:r>
          </a:p>
          <a:p>
            <a:pPr marL="457200" indent="-457200" algn="just">
              <a:buAutoNum type="arabicPeriod"/>
            </a:pPr>
            <a:r>
              <a:rPr lang="ru-RU" sz="2000" b="1" dirty="0"/>
              <a:t>Основные обязанности поездного диспетчера и ДСП при эксплуатации устройств ДЦ. </a:t>
            </a:r>
          </a:p>
          <a:p>
            <a:pPr marL="457200" indent="-457200" algn="just">
              <a:buAutoNum type="arabicPeriod"/>
            </a:pPr>
            <a:r>
              <a:rPr lang="ru-RU" sz="2000" b="1" dirty="0"/>
              <a:t>АРМ ДНЦ; назначение и область применения, функциональные возможности</a:t>
            </a:r>
            <a:endParaRPr lang="ru-RU" sz="2000" b="1" dirty="0">
              <a:solidFill>
                <a:srgbClr val="002060"/>
              </a:solidFill>
            </a:endParaRPr>
          </a:p>
          <a:p>
            <a:pPr marL="0" indent="0" algn="just">
              <a:buNone/>
            </a:pPr>
            <a:endParaRPr lang="ru-RU" sz="2000" dirty="0"/>
          </a:p>
        </p:txBody>
      </p:sp>
      <p:pic>
        <p:nvPicPr>
          <p:cNvPr id="2" name="Рисунок 1"/>
          <p:cNvPicPr>
            <a:picLocks noChangeAspect="1"/>
          </p:cNvPicPr>
          <p:nvPr/>
        </p:nvPicPr>
        <p:blipFill>
          <a:blip r:embed="rId2"/>
          <a:stretch>
            <a:fillRect/>
          </a:stretch>
        </p:blipFill>
        <p:spPr>
          <a:xfrm>
            <a:off x="4112441" y="381469"/>
            <a:ext cx="4791871" cy="2859272"/>
          </a:xfrm>
          <a:prstGeom prst="rect">
            <a:avLst/>
          </a:prstGeom>
        </p:spPr>
      </p:pic>
      <p:pic>
        <p:nvPicPr>
          <p:cNvPr id="7" name="Рисунок 6"/>
          <p:cNvPicPr>
            <a:picLocks noChangeAspect="1"/>
          </p:cNvPicPr>
          <p:nvPr/>
        </p:nvPicPr>
        <p:blipFill rotWithShape="1">
          <a:blip r:embed="rId3"/>
          <a:srcRect l="8235" t="7065" r="40883" b="22842"/>
          <a:stretch/>
        </p:blipFill>
        <p:spPr>
          <a:xfrm>
            <a:off x="386464" y="419242"/>
            <a:ext cx="3339514" cy="2859457"/>
          </a:xfrm>
          <a:prstGeom prst="rect">
            <a:avLst/>
          </a:prstGeom>
        </p:spPr>
      </p:pic>
    </p:spTree>
    <p:extLst>
      <p:ext uri="{BB962C8B-B14F-4D97-AF65-F5344CB8AC3E}">
        <p14:creationId xmlns:p14="http://schemas.microsoft.com/office/powerpoint/2010/main" val="25220665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40341" y="5335307"/>
            <a:ext cx="9036424" cy="1522693"/>
          </a:xfrm>
        </p:spPr>
        <p:txBody>
          <a:bodyPr>
            <a:normAutofit/>
          </a:bodyPr>
          <a:lstStyle/>
          <a:p>
            <a:pPr marL="0" indent="0" algn="just">
              <a:buNone/>
            </a:pPr>
            <a:r>
              <a:rPr lang="ru-RU" sz="2000" b="1" dirty="0"/>
              <a:t>С помощью секции манипулятора</a:t>
            </a:r>
            <a:r>
              <a:rPr lang="ru-RU" sz="2000" dirty="0"/>
              <a:t> </a:t>
            </a:r>
            <a:r>
              <a:rPr lang="ru-RU" sz="2000" b="1" dirty="0">
                <a:solidFill>
                  <a:srgbClr val="7030A0"/>
                </a:solidFill>
              </a:rPr>
              <a:t>диспетчер выполняет </a:t>
            </a:r>
            <a:r>
              <a:rPr lang="ru-RU" sz="2000" dirty="0"/>
              <a:t>все необходимые действия по выбору станции, заданию маршрутов, открытию или закрытию сигналов, передаче стрелок на местное управление, вызову работников к телефону и посылке других управляющих приказов. С манипулятора можно одновременно управлять только одной станцией.</a:t>
            </a:r>
          </a:p>
        </p:txBody>
      </p:sp>
      <p:pic>
        <p:nvPicPr>
          <p:cNvPr id="2" name="Рисунок 1"/>
          <p:cNvPicPr>
            <a:picLocks noChangeAspect="1"/>
          </p:cNvPicPr>
          <p:nvPr/>
        </p:nvPicPr>
        <p:blipFill>
          <a:blip r:embed="rId2"/>
          <a:stretch>
            <a:fillRect/>
          </a:stretch>
        </p:blipFill>
        <p:spPr>
          <a:xfrm>
            <a:off x="40341" y="342250"/>
            <a:ext cx="7815749" cy="4993057"/>
          </a:xfrm>
          <a:prstGeom prst="rect">
            <a:avLst/>
          </a:prstGeom>
        </p:spPr>
      </p:pic>
      <p:pic>
        <p:nvPicPr>
          <p:cNvPr id="3" name="Рисунок 2"/>
          <p:cNvPicPr>
            <a:picLocks noChangeAspect="1"/>
          </p:cNvPicPr>
          <p:nvPr/>
        </p:nvPicPr>
        <p:blipFill rotWithShape="1">
          <a:blip r:embed="rId3"/>
          <a:srcRect l="10294" r="5896" b="7208"/>
          <a:stretch/>
        </p:blipFill>
        <p:spPr>
          <a:xfrm>
            <a:off x="3187902" y="449825"/>
            <a:ext cx="5887264" cy="4888657"/>
          </a:xfrm>
          <a:prstGeom prst="rect">
            <a:avLst/>
          </a:prstGeom>
        </p:spPr>
      </p:pic>
      <p:sp>
        <p:nvSpPr>
          <p:cNvPr id="4" name="Двойная стрелка влево/вправо 3"/>
          <p:cNvSpPr/>
          <p:nvPr/>
        </p:nvSpPr>
        <p:spPr>
          <a:xfrm>
            <a:off x="2499453" y="2958353"/>
            <a:ext cx="1216152" cy="484632"/>
          </a:xfrm>
          <a:prstGeom prst="lef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690048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47064" y="4676401"/>
            <a:ext cx="9036424" cy="2020234"/>
          </a:xfrm>
        </p:spPr>
        <p:txBody>
          <a:bodyPr>
            <a:normAutofit/>
          </a:bodyPr>
          <a:lstStyle/>
          <a:p>
            <a:pPr marL="0" indent="0" algn="just">
              <a:buNone/>
            </a:pPr>
            <a:r>
              <a:rPr lang="ru-RU" sz="2000" b="1" dirty="0">
                <a:solidFill>
                  <a:srgbClr val="C00000"/>
                </a:solidFill>
              </a:rPr>
              <a:t> В нижней части </a:t>
            </a:r>
            <a:r>
              <a:rPr lang="ru-RU" sz="2000" dirty="0"/>
              <a:t>управляющей панели манипулятора располагаются </a:t>
            </a:r>
            <a:r>
              <a:rPr lang="ru-RU" sz="2000" b="1" dirty="0">
                <a:solidFill>
                  <a:srgbClr val="002060"/>
                </a:solidFill>
              </a:rPr>
              <a:t>станционные кнопки черного цвета для выбора станции</a:t>
            </a:r>
            <a:r>
              <a:rPr lang="ru-RU" sz="2000" dirty="0"/>
              <a:t>. </a:t>
            </a:r>
            <a:r>
              <a:rPr lang="ru-RU" sz="2000" b="1" dirty="0">
                <a:solidFill>
                  <a:srgbClr val="C00000"/>
                </a:solidFill>
              </a:rPr>
              <a:t>В средней части панели</a:t>
            </a:r>
            <a:r>
              <a:rPr lang="ru-RU" sz="2000" dirty="0"/>
              <a:t> размещаются </a:t>
            </a:r>
            <a:r>
              <a:rPr lang="ru-RU" sz="2000" b="1" dirty="0">
                <a:solidFill>
                  <a:srgbClr val="002060"/>
                </a:solidFill>
              </a:rPr>
              <a:t>маршрутные кнопки</a:t>
            </a:r>
            <a:r>
              <a:rPr lang="ru-RU" sz="2000" dirty="0"/>
              <a:t>, а по краям панели — </a:t>
            </a:r>
            <a:r>
              <a:rPr lang="ru-RU" sz="2000" b="1" dirty="0">
                <a:solidFill>
                  <a:srgbClr val="002060"/>
                </a:solidFill>
              </a:rPr>
              <a:t>вспомогательные.</a:t>
            </a:r>
            <a:r>
              <a:rPr lang="ru-RU" sz="2000" dirty="0"/>
              <a:t> </a:t>
            </a:r>
            <a:r>
              <a:rPr lang="ru-RU" sz="2000" b="1" dirty="0"/>
              <a:t>Центральный ряд </a:t>
            </a:r>
            <a:r>
              <a:rPr lang="ru-RU" sz="2000" dirty="0"/>
              <a:t>маршрутных кнопок </a:t>
            </a:r>
            <a:r>
              <a:rPr lang="ru-RU" sz="2000" b="1" i="1" dirty="0"/>
              <a:t>желтого цвета </a:t>
            </a:r>
            <a:r>
              <a:rPr lang="ru-RU" sz="2000" dirty="0"/>
              <a:t>предназначен </a:t>
            </a:r>
            <a:r>
              <a:rPr lang="ru-RU" sz="2000" b="1" dirty="0">
                <a:solidFill>
                  <a:srgbClr val="7030A0"/>
                </a:solidFill>
              </a:rPr>
              <a:t>для главного пути</a:t>
            </a:r>
            <a:r>
              <a:rPr lang="ru-RU" sz="2000" dirty="0"/>
              <a:t>, кнопки </a:t>
            </a:r>
            <a:r>
              <a:rPr lang="ru-RU" sz="2000" b="1" dirty="0">
                <a:solidFill>
                  <a:srgbClr val="7030A0"/>
                </a:solidFill>
              </a:rPr>
              <a:t>для остальных путей </a:t>
            </a:r>
            <a:r>
              <a:rPr lang="ru-RU" sz="2000" dirty="0"/>
              <a:t>имеют головки </a:t>
            </a:r>
            <a:r>
              <a:rPr lang="ru-RU" sz="2000" b="1" i="1" dirty="0"/>
              <a:t>белого цвета.</a:t>
            </a:r>
          </a:p>
        </p:txBody>
      </p:sp>
      <p:pic>
        <p:nvPicPr>
          <p:cNvPr id="2" name="Рисунок 1"/>
          <p:cNvPicPr>
            <a:picLocks noChangeAspect="1"/>
          </p:cNvPicPr>
          <p:nvPr/>
        </p:nvPicPr>
        <p:blipFill rotWithShape="1">
          <a:blip r:embed="rId2"/>
          <a:srcRect l="11457" r="1" b="47451"/>
          <a:stretch/>
        </p:blipFill>
        <p:spPr>
          <a:xfrm>
            <a:off x="94129" y="457199"/>
            <a:ext cx="8942295" cy="3980329"/>
          </a:xfrm>
          <a:prstGeom prst="rect">
            <a:avLst/>
          </a:prstGeom>
        </p:spPr>
      </p:pic>
      <p:sp>
        <p:nvSpPr>
          <p:cNvPr id="3" name="Прямоугольник 2"/>
          <p:cNvSpPr/>
          <p:nvPr/>
        </p:nvSpPr>
        <p:spPr>
          <a:xfrm>
            <a:off x="470647" y="3213847"/>
            <a:ext cx="2164977" cy="41685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p:cNvPicPr>
            <a:picLocks noChangeAspect="1"/>
          </p:cNvPicPr>
          <p:nvPr/>
        </p:nvPicPr>
        <p:blipFill rotWithShape="1">
          <a:blip r:embed="rId3"/>
          <a:srcRect l="16912" t="15099" r="10736" b="16275"/>
          <a:stretch/>
        </p:blipFill>
        <p:spPr>
          <a:xfrm>
            <a:off x="3604123" y="457198"/>
            <a:ext cx="5432301" cy="3980330"/>
          </a:xfrm>
          <a:prstGeom prst="rect">
            <a:avLst/>
          </a:prstGeom>
        </p:spPr>
      </p:pic>
      <p:sp>
        <p:nvSpPr>
          <p:cNvPr id="8" name="Прямоугольник 7"/>
          <p:cNvSpPr/>
          <p:nvPr/>
        </p:nvSpPr>
        <p:spPr>
          <a:xfrm>
            <a:off x="5365377" y="696073"/>
            <a:ext cx="1848970" cy="2326341"/>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Двойная стрелка влево/вправо 8"/>
          <p:cNvSpPr/>
          <p:nvPr/>
        </p:nvSpPr>
        <p:spPr>
          <a:xfrm rot="20777302">
            <a:off x="1937767" y="2191408"/>
            <a:ext cx="3461450" cy="484632"/>
          </a:xfrm>
          <a:prstGeom prst="lef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Двойная стрелка влево/вправо 9"/>
          <p:cNvSpPr/>
          <p:nvPr/>
        </p:nvSpPr>
        <p:spPr>
          <a:xfrm rot="761717">
            <a:off x="2648754" y="3403190"/>
            <a:ext cx="1101665" cy="484632"/>
          </a:xfrm>
          <a:prstGeom prst="lef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3740294" y="3213846"/>
            <a:ext cx="5296130" cy="108921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1553135" y="2586106"/>
            <a:ext cx="403412" cy="564775"/>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45186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0" y="4852152"/>
            <a:ext cx="9036424" cy="2005848"/>
          </a:xfrm>
        </p:spPr>
        <p:txBody>
          <a:bodyPr>
            <a:normAutofit lnSpcReduction="10000"/>
          </a:bodyPr>
          <a:lstStyle/>
          <a:p>
            <a:pPr marL="0" indent="0" algn="just">
              <a:buNone/>
            </a:pPr>
            <a:r>
              <a:rPr lang="ru-RU" sz="2000" b="1" dirty="0">
                <a:solidFill>
                  <a:srgbClr val="002060"/>
                </a:solidFill>
              </a:rPr>
              <a:t>Число маршрутных кнопок по горизонтали определяется в зависимости от схемы путей станции: </a:t>
            </a:r>
            <a:r>
              <a:rPr lang="ru-RU" sz="2000" b="1" dirty="0">
                <a:solidFill>
                  <a:srgbClr val="C00000"/>
                </a:solidFill>
              </a:rPr>
              <a:t>поперечная или продольная. </a:t>
            </a:r>
            <a:r>
              <a:rPr lang="ru-RU" sz="2000" dirty="0"/>
              <a:t>Если на участке расположены станции только с </a:t>
            </a:r>
            <a:r>
              <a:rPr lang="ru-RU" sz="2000" b="1" u="sng" dirty="0"/>
              <a:t>поперечной схемой путей</a:t>
            </a:r>
            <a:r>
              <a:rPr lang="ru-RU" sz="2000" b="1" dirty="0"/>
              <a:t>, </a:t>
            </a:r>
            <a:r>
              <a:rPr lang="ru-RU" sz="2000" dirty="0"/>
              <a:t>то на панели манипулятора кнопки располагаются тремя вертикальными рядами: два крайних ряда соответствуют путям подхода к станции (один, два или три), средний — станционным путям</a:t>
            </a:r>
            <a:r>
              <a:rPr lang="ru-RU" sz="2000" dirty="0" smtClean="0"/>
              <a:t>.</a:t>
            </a:r>
          </a:p>
          <a:p>
            <a:pPr marL="0" indent="0" algn="just">
              <a:buNone/>
            </a:pPr>
            <a:r>
              <a:rPr lang="ru-RU" sz="2000" dirty="0" smtClean="0"/>
              <a:t> </a:t>
            </a:r>
            <a:r>
              <a:rPr lang="ru-RU" sz="1800" i="1" dirty="0"/>
              <a:t>Станции поперечного типа располагаются на относительно небольшой площадке. </a:t>
            </a:r>
          </a:p>
        </p:txBody>
      </p:sp>
      <p:pic>
        <p:nvPicPr>
          <p:cNvPr id="7" name="Рисунок 6"/>
          <p:cNvPicPr>
            <a:picLocks noChangeAspect="1"/>
          </p:cNvPicPr>
          <p:nvPr/>
        </p:nvPicPr>
        <p:blipFill>
          <a:blip r:embed="rId2"/>
          <a:stretch>
            <a:fillRect/>
          </a:stretch>
        </p:blipFill>
        <p:spPr>
          <a:xfrm>
            <a:off x="941294" y="339257"/>
            <a:ext cx="7230426" cy="4620821"/>
          </a:xfrm>
          <a:prstGeom prst="rect">
            <a:avLst/>
          </a:prstGeom>
        </p:spPr>
      </p:pic>
      <p:pic>
        <p:nvPicPr>
          <p:cNvPr id="8" name="Рисунок 7"/>
          <p:cNvPicPr>
            <a:picLocks noChangeAspect="1"/>
          </p:cNvPicPr>
          <p:nvPr/>
        </p:nvPicPr>
        <p:blipFill rotWithShape="1">
          <a:blip r:embed="rId3"/>
          <a:srcRect b="57417"/>
          <a:stretch/>
        </p:blipFill>
        <p:spPr>
          <a:xfrm>
            <a:off x="1116107" y="809904"/>
            <a:ext cx="6844552" cy="1745037"/>
          </a:xfrm>
          <a:prstGeom prst="rect">
            <a:avLst/>
          </a:prstGeom>
        </p:spPr>
      </p:pic>
      <p:pic>
        <p:nvPicPr>
          <p:cNvPr id="3" name="Рисунок 2"/>
          <p:cNvPicPr>
            <a:picLocks noChangeAspect="1"/>
          </p:cNvPicPr>
          <p:nvPr/>
        </p:nvPicPr>
        <p:blipFill rotWithShape="1">
          <a:blip r:embed="rId4"/>
          <a:srcRect l="12059" t="6863" r="8089" b="15305"/>
          <a:stretch/>
        </p:blipFill>
        <p:spPr>
          <a:xfrm>
            <a:off x="4096679" y="1759338"/>
            <a:ext cx="4507393" cy="3092814"/>
          </a:xfrm>
          <a:prstGeom prst="rect">
            <a:avLst/>
          </a:prstGeom>
        </p:spPr>
      </p:pic>
      <p:sp>
        <p:nvSpPr>
          <p:cNvPr id="9" name="Двойная стрелка влево/вправо 8"/>
          <p:cNvSpPr/>
          <p:nvPr/>
        </p:nvSpPr>
        <p:spPr>
          <a:xfrm>
            <a:off x="3275166" y="2783272"/>
            <a:ext cx="2493622" cy="484632"/>
          </a:xfrm>
          <a:prstGeom prst="lef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516741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pic>
        <p:nvPicPr>
          <p:cNvPr id="2" name="Рисунок 1"/>
          <p:cNvPicPr>
            <a:picLocks noChangeAspect="1"/>
          </p:cNvPicPr>
          <p:nvPr/>
        </p:nvPicPr>
        <p:blipFill>
          <a:blip r:embed="rId2"/>
          <a:stretch>
            <a:fillRect/>
          </a:stretch>
        </p:blipFill>
        <p:spPr>
          <a:xfrm>
            <a:off x="1156446" y="345813"/>
            <a:ext cx="7033129" cy="4489481"/>
          </a:xfrm>
          <a:prstGeom prst="rect">
            <a:avLst/>
          </a:prstGeom>
        </p:spPr>
      </p:pic>
      <p:pic>
        <p:nvPicPr>
          <p:cNvPr id="3" name="Рисунок 2"/>
          <p:cNvPicPr>
            <a:picLocks noChangeAspect="1"/>
          </p:cNvPicPr>
          <p:nvPr/>
        </p:nvPicPr>
        <p:blipFill>
          <a:blip r:embed="rId3"/>
          <a:stretch>
            <a:fillRect/>
          </a:stretch>
        </p:blipFill>
        <p:spPr>
          <a:xfrm>
            <a:off x="1317970" y="803013"/>
            <a:ext cx="6710080" cy="1590564"/>
          </a:xfrm>
          <a:prstGeom prst="rect">
            <a:avLst/>
          </a:prstGeom>
        </p:spPr>
      </p:pic>
      <p:sp>
        <p:nvSpPr>
          <p:cNvPr id="6" name="Объект 5"/>
          <p:cNvSpPr>
            <a:spLocks noGrp="1"/>
          </p:cNvSpPr>
          <p:nvPr>
            <p:ph idx="1"/>
          </p:nvPr>
        </p:nvSpPr>
        <p:spPr>
          <a:xfrm>
            <a:off x="0" y="4706470"/>
            <a:ext cx="9036424" cy="2151529"/>
          </a:xfrm>
        </p:spPr>
        <p:txBody>
          <a:bodyPr>
            <a:normAutofit/>
          </a:bodyPr>
          <a:lstStyle/>
          <a:p>
            <a:pPr marL="0" indent="0" algn="just">
              <a:buNone/>
            </a:pPr>
            <a:r>
              <a:rPr lang="ru-RU" sz="2000" b="1" dirty="0" smtClean="0">
                <a:solidFill>
                  <a:srgbClr val="002060"/>
                </a:solidFill>
              </a:rPr>
              <a:t>На </a:t>
            </a:r>
            <a:r>
              <a:rPr lang="ru-RU" sz="2000" b="1" dirty="0">
                <a:solidFill>
                  <a:srgbClr val="002060"/>
                </a:solidFill>
              </a:rPr>
              <a:t>станциях с продольной схемой путей </a:t>
            </a:r>
            <a:r>
              <a:rPr lang="ru-RU" sz="2000" b="1" dirty="0"/>
              <a:t>кнопки располагаются четырьмя вертикальными рядами</a:t>
            </a:r>
            <a:r>
              <a:rPr lang="ru-RU" sz="2000" dirty="0"/>
              <a:t>: кнопки первого и четвертого рядов соответствуют путям подходов к станции, а кнопки второго и третьего рядов — путям станции. Число кнопок в каждом вертикальном ряду соответствует числу путей наиболее крупной станции данного участка. Назначение вспомогательных кнопок указано надписями над каждой кнопкой</a:t>
            </a:r>
            <a:r>
              <a:rPr lang="ru-RU" sz="2000" dirty="0" smtClean="0"/>
              <a:t>.</a:t>
            </a:r>
          </a:p>
          <a:p>
            <a:pPr marL="0" indent="0" algn="just">
              <a:buNone/>
            </a:pPr>
            <a:r>
              <a:rPr lang="ru-RU" sz="1800" i="1" dirty="0"/>
              <a:t>Станции продольного типа требуют более протяженной площадки.</a:t>
            </a:r>
            <a:endParaRPr lang="ru-RU" sz="1800" i="1" dirty="0" smtClean="0"/>
          </a:p>
          <a:p>
            <a:pPr marL="0" indent="0" algn="just">
              <a:buNone/>
            </a:pPr>
            <a:endParaRPr lang="ru-RU" sz="1800" i="1" dirty="0"/>
          </a:p>
        </p:txBody>
      </p:sp>
      <p:pic>
        <p:nvPicPr>
          <p:cNvPr id="4" name="Рисунок 3"/>
          <p:cNvPicPr>
            <a:picLocks noChangeAspect="1"/>
          </p:cNvPicPr>
          <p:nvPr/>
        </p:nvPicPr>
        <p:blipFill>
          <a:blip r:embed="rId4"/>
          <a:stretch>
            <a:fillRect/>
          </a:stretch>
        </p:blipFill>
        <p:spPr>
          <a:xfrm>
            <a:off x="4235825" y="1860010"/>
            <a:ext cx="3826270" cy="2873181"/>
          </a:xfrm>
          <a:prstGeom prst="rect">
            <a:avLst/>
          </a:prstGeom>
        </p:spPr>
      </p:pic>
      <p:sp>
        <p:nvSpPr>
          <p:cNvPr id="7" name="Прямоугольник 6"/>
          <p:cNvSpPr/>
          <p:nvPr/>
        </p:nvSpPr>
        <p:spPr>
          <a:xfrm>
            <a:off x="5488519" y="2359007"/>
            <a:ext cx="1320881" cy="146763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Двойная стрелка влево/вправо 7"/>
          <p:cNvSpPr/>
          <p:nvPr/>
        </p:nvSpPr>
        <p:spPr>
          <a:xfrm>
            <a:off x="2862491" y="3162613"/>
            <a:ext cx="2498548" cy="484632"/>
          </a:xfrm>
          <a:prstGeom prst="lef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8275730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7" y="5096436"/>
            <a:ext cx="9036424" cy="1761564"/>
          </a:xfrm>
        </p:spPr>
        <p:txBody>
          <a:bodyPr>
            <a:normAutofit/>
          </a:bodyPr>
          <a:lstStyle/>
          <a:p>
            <a:pPr marL="0" indent="0" algn="just">
              <a:buNone/>
            </a:pPr>
            <a:r>
              <a:rPr lang="ru-RU" sz="2000" b="1" dirty="0">
                <a:solidFill>
                  <a:srgbClr val="C00000"/>
                </a:solidFill>
              </a:rPr>
              <a:t>Набор маршрута </a:t>
            </a:r>
            <a:r>
              <a:rPr lang="ru-RU" sz="2000" b="1" dirty="0">
                <a:solidFill>
                  <a:srgbClr val="002060"/>
                </a:solidFill>
              </a:rPr>
              <a:t>диспетчер осуществляет нажатием кнопок </a:t>
            </a:r>
            <a:r>
              <a:rPr lang="ru-RU" sz="2000" b="1" dirty="0">
                <a:solidFill>
                  <a:srgbClr val="C00000"/>
                </a:solidFill>
              </a:rPr>
              <a:t>по принципу «откуда—куда». </a:t>
            </a:r>
            <a:r>
              <a:rPr lang="ru-RU" sz="2000" dirty="0"/>
              <a:t>Правильность установки маршрута контролируется по выносному табло, на котором размещается светосхема участка с индикацией работы устройств ДЦ и контролем положения поездов. Если кнопки задания маршрутов являются общими для всего участка, световая ячейка «Задание» устанавливается одна на панели манипулятора над маршрутными кнопками.</a:t>
            </a:r>
          </a:p>
        </p:txBody>
      </p:sp>
      <p:pic>
        <p:nvPicPr>
          <p:cNvPr id="8" name="Рисунок 7"/>
          <p:cNvPicPr>
            <a:picLocks noChangeAspect="1"/>
          </p:cNvPicPr>
          <p:nvPr/>
        </p:nvPicPr>
        <p:blipFill>
          <a:blip r:embed="rId2"/>
          <a:stretch>
            <a:fillRect/>
          </a:stretch>
        </p:blipFill>
        <p:spPr>
          <a:xfrm>
            <a:off x="1289765" y="349624"/>
            <a:ext cx="6693586" cy="4827495"/>
          </a:xfrm>
          <a:prstGeom prst="rect">
            <a:avLst/>
          </a:prstGeom>
        </p:spPr>
      </p:pic>
    </p:spTree>
    <p:extLst>
      <p:ext uri="{BB962C8B-B14F-4D97-AF65-F5344CB8AC3E}">
        <p14:creationId xmlns:p14="http://schemas.microsoft.com/office/powerpoint/2010/main" val="14584029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350579" y="108666"/>
            <a:ext cx="6091518" cy="4987770"/>
          </a:xfrm>
          <a:prstGeom prst="rect">
            <a:avLst/>
          </a:prstGeom>
        </p:spPr>
      </p:pic>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7" y="5096436"/>
            <a:ext cx="9036424" cy="1761564"/>
          </a:xfrm>
        </p:spPr>
        <p:txBody>
          <a:bodyPr>
            <a:normAutofit/>
          </a:bodyPr>
          <a:lstStyle/>
          <a:p>
            <a:pPr marL="0" indent="0" algn="just">
              <a:buNone/>
            </a:pPr>
            <a:r>
              <a:rPr lang="ru-RU" sz="2000" dirty="0"/>
              <a:t> </a:t>
            </a:r>
            <a:r>
              <a:rPr lang="ru-RU" sz="2000" b="1" u="sng" dirty="0">
                <a:solidFill>
                  <a:srgbClr val="C00000"/>
                </a:solidFill>
              </a:rPr>
              <a:t>Выносное табло.</a:t>
            </a:r>
            <a:r>
              <a:rPr lang="ru-RU" sz="2000" b="1" dirty="0">
                <a:solidFill>
                  <a:srgbClr val="002060"/>
                </a:solidFill>
              </a:rPr>
              <a:t> </a:t>
            </a:r>
            <a:r>
              <a:rPr lang="ru-RU" sz="2000" dirty="0"/>
              <a:t>На нем для каждой станции контролируется состояние станционных путей и направление движения находящихся на них поездов, занятость стрелочных изолированных участков, состояние перегонов. </a:t>
            </a:r>
            <a:r>
              <a:rPr lang="ru-RU" sz="2000" b="1" dirty="0"/>
              <a:t>Каждый станционный путь на светосхеме </a:t>
            </a:r>
            <a:r>
              <a:rPr lang="ru-RU" sz="2000" dirty="0"/>
              <a:t>состоит </a:t>
            </a:r>
            <a:r>
              <a:rPr lang="ru-RU" sz="2000" b="1" dirty="0">
                <a:solidFill>
                  <a:srgbClr val="002060"/>
                </a:solidFill>
              </a:rPr>
              <a:t>из трех ячеек: </a:t>
            </a:r>
            <a:r>
              <a:rPr lang="ru-RU" sz="2000" i="1" dirty="0"/>
              <a:t>средняя</a:t>
            </a:r>
            <a:r>
              <a:rPr lang="ru-RU" sz="2000" dirty="0"/>
              <a:t> показывает состояние пути, </a:t>
            </a:r>
            <a:r>
              <a:rPr lang="ru-RU" sz="2000" i="1" dirty="0"/>
              <a:t>две крайние </a:t>
            </a:r>
            <a:r>
              <a:rPr lang="ru-RU" sz="2000" dirty="0"/>
              <a:t>указывают направление движения принятого на путь поезда. </a:t>
            </a:r>
          </a:p>
        </p:txBody>
      </p:sp>
      <p:pic>
        <p:nvPicPr>
          <p:cNvPr id="4" name="Рисунок 3"/>
          <p:cNvPicPr>
            <a:picLocks noChangeAspect="1"/>
          </p:cNvPicPr>
          <p:nvPr/>
        </p:nvPicPr>
        <p:blipFill rotWithShape="1">
          <a:blip r:embed="rId3"/>
          <a:srcRect l="3824" t="19019" b="47647"/>
          <a:stretch/>
        </p:blipFill>
        <p:spPr>
          <a:xfrm>
            <a:off x="1030851" y="349624"/>
            <a:ext cx="6730974" cy="1749641"/>
          </a:xfrm>
          <a:prstGeom prst="rect">
            <a:avLst/>
          </a:prstGeom>
        </p:spPr>
      </p:pic>
    </p:spTree>
    <p:extLst>
      <p:ext uri="{BB962C8B-B14F-4D97-AF65-F5344CB8AC3E}">
        <p14:creationId xmlns:p14="http://schemas.microsoft.com/office/powerpoint/2010/main" val="17135043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7" y="5096436"/>
            <a:ext cx="9036424" cy="1761564"/>
          </a:xfrm>
        </p:spPr>
        <p:txBody>
          <a:bodyPr>
            <a:normAutofit/>
          </a:bodyPr>
          <a:lstStyle/>
          <a:p>
            <a:pPr marL="0" indent="0" algn="just">
              <a:buNone/>
            </a:pPr>
            <a:r>
              <a:rPr lang="ru-RU" sz="2000" dirty="0" smtClean="0"/>
              <a:t>       </a:t>
            </a:r>
            <a:r>
              <a:rPr lang="ru-RU" sz="2000" b="1" dirty="0" smtClean="0">
                <a:solidFill>
                  <a:srgbClr val="C00000"/>
                </a:solidFill>
              </a:rPr>
              <a:t>При </a:t>
            </a:r>
            <a:r>
              <a:rPr lang="ru-RU" sz="2000" b="1" dirty="0">
                <a:solidFill>
                  <a:srgbClr val="C00000"/>
                </a:solidFill>
              </a:rPr>
              <a:t>задании маршрута </a:t>
            </a:r>
            <a:r>
              <a:rPr lang="ru-RU" sz="2000" dirty="0"/>
              <a:t>с момента нажатия кнопок начала и конца маршрута до получения контроля об установке маршрута </a:t>
            </a:r>
            <a:r>
              <a:rPr lang="ru-RU" sz="2000" b="1" dirty="0"/>
              <a:t>лампочки концевых ячеек светят белым мигающим светом.</a:t>
            </a:r>
            <a:r>
              <a:rPr lang="ru-RU" sz="2000" dirty="0"/>
              <a:t> </a:t>
            </a:r>
            <a:r>
              <a:rPr lang="ru-RU" sz="2000" b="1" dirty="0">
                <a:solidFill>
                  <a:srgbClr val="C00000"/>
                </a:solidFill>
              </a:rPr>
              <a:t>При получении контроля </a:t>
            </a:r>
            <a:r>
              <a:rPr lang="ru-RU" sz="2000" dirty="0"/>
              <a:t>об установке маршрута лампочки ячеек станционных путей и стрелочных участков </a:t>
            </a:r>
            <a:r>
              <a:rPr lang="ru-RU" sz="2000" b="1" dirty="0"/>
              <a:t>по трассе маршрута высвечиваются белым светом, а в сигнальном повторителе светофора лампочка загорается зеленым светом.</a:t>
            </a:r>
          </a:p>
        </p:txBody>
      </p:sp>
      <p:pic>
        <p:nvPicPr>
          <p:cNvPr id="9" name="Рисунок 8"/>
          <p:cNvPicPr>
            <a:picLocks noChangeAspect="1"/>
          </p:cNvPicPr>
          <p:nvPr/>
        </p:nvPicPr>
        <p:blipFill rotWithShape="1">
          <a:blip r:embed="rId2"/>
          <a:srcRect l="3283" t="9664" r="3283" b="13082"/>
          <a:stretch/>
        </p:blipFill>
        <p:spPr>
          <a:xfrm>
            <a:off x="645458" y="336177"/>
            <a:ext cx="7758953" cy="4817371"/>
          </a:xfrm>
          <a:prstGeom prst="rect">
            <a:avLst/>
          </a:prstGeom>
        </p:spPr>
      </p:pic>
      <p:sp>
        <p:nvSpPr>
          <p:cNvPr id="10" name="Прямоугольник 9"/>
          <p:cNvSpPr/>
          <p:nvPr/>
        </p:nvSpPr>
        <p:spPr>
          <a:xfrm>
            <a:off x="4719918" y="1465729"/>
            <a:ext cx="3402106" cy="75303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9156189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7" y="5096436"/>
            <a:ext cx="9036424" cy="1761564"/>
          </a:xfrm>
        </p:spPr>
        <p:txBody>
          <a:bodyPr>
            <a:normAutofit/>
          </a:bodyPr>
          <a:lstStyle/>
          <a:p>
            <a:pPr marL="0" indent="0" algn="just">
              <a:buNone/>
            </a:pPr>
            <a:r>
              <a:rPr lang="ru-RU" sz="2000" b="1" dirty="0">
                <a:solidFill>
                  <a:srgbClr val="C00000"/>
                </a:solidFill>
              </a:rPr>
              <a:t>При вступлении поезда </a:t>
            </a:r>
            <a:r>
              <a:rPr lang="ru-RU" sz="2000" dirty="0"/>
              <a:t>на стрелочные изолированные секции ячейки </a:t>
            </a:r>
            <a:r>
              <a:rPr lang="ru-RU" sz="2000" b="1" dirty="0"/>
              <a:t>высвечиваются</a:t>
            </a:r>
            <a:r>
              <a:rPr lang="ru-RU" sz="2000" dirty="0"/>
              <a:t> </a:t>
            </a:r>
            <a:r>
              <a:rPr lang="ru-RU" sz="2000" b="1" dirty="0"/>
              <a:t>красным светом</a:t>
            </a:r>
            <a:r>
              <a:rPr lang="ru-RU" sz="2000" dirty="0"/>
              <a:t>, а </a:t>
            </a:r>
            <a:r>
              <a:rPr lang="ru-RU" sz="2000" b="1" dirty="0">
                <a:solidFill>
                  <a:srgbClr val="C00000"/>
                </a:solidFill>
              </a:rPr>
              <a:t>при освобождении </a:t>
            </a:r>
            <a:r>
              <a:rPr lang="ru-RU" sz="2000" dirty="0"/>
              <a:t>их </a:t>
            </a:r>
            <a:r>
              <a:rPr lang="ru-RU" sz="2000" b="1" dirty="0"/>
              <a:t>ячейки гаснут</a:t>
            </a:r>
            <a:r>
              <a:rPr lang="ru-RU" sz="2000" dirty="0"/>
              <a:t>. С каждой стороны станции контролируется состояние двух блок-участков приближения (удаления). </a:t>
            </a:r>
          </a:p>
        </p:txBody>
      </p:sp>
      <p:pic>
        <p:nvPicPr>
          <p:cNvPr id="7" name="Рисунок 6"/>
          <p:cNvPicPr>
            <a:picLocks noChangeAspect="1"/>
          </p:cNvPicPr>
          <p:nvPr/>
        </p:nvPicPr>
        <p:blipFill>
          <a:blip r:embed="rId2"/>
          <a:stretch>
            <a:fillRect/>
          </a:stretch>
        </p:blipFill>
        <p:spPr>
          <a:xfrm>
            <a:off x="621083" y="383820"/>
            <a:ext cx="8090093" cy="4712616"/>
          </a:xfrm>
          <a:prstGeom prst="rect">
            <a:avLst/>
          </a:prstGeom>
        </p:spPr>
      </p:pic>
      <p:sp>
        <p:nvSpPr>
          <p:cNvPr id="8" name="Прямоугольник 7"/>
          <p:cNvSpPr/>
          <p:nvPr/>
        </p:nvSpPr>
        <p:spPr>
          <a:xfrm>
            <a:off x="4921623" y="3644153"/>
            <a:ext cx="2003613" cy="103542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0509207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7" y="3432086"/>
            <a:ext cx="9036424" cy="2955267"/>
          </a:xfrm>
        </p:spPr>
        <p:txBody>
          <a:bodyPr>
            <a:normAutofit/>
          </a:bodyPr>
          <a:lstStyle/>
          <a:p>
            <a:pPr marL="0" indent="0" algn="just">
              <a:buNone/>
            </a:pPr>
            <a:r>
              <a:rPr lang="ru-RU" sz="2000" b="1" dirty="0">
                <a:solidFill>
                  <a:srgbClr val="002060"/>
                </a:solidFill>
              </a:rPr>
              <a:t>На табло под каждой станцией размещаются следующие контрольные лампочки: </a:t>
            </a:r>
            <a:r>
              <a:rPr lang="ru-RU" sz="2000" b="1" dirty="0">
                <a:solidFill>
                  <a:srgbClr val="C00000"/>
                </a:solidFill>
              </a:rPr>
              <a:t>КА</a:t>
            </a:r>
            <a:r>
              <a:rPr lang="ru-RU" sz="2000" dirty="0"/>
              <a:t> — контрольная аварийная (включается при потеpe контроля стрелки, перегорании лампы красного огня светофоров, прекращении подачи питания в станционные релейные шкафы); </a:t>
            </a:r>
            <a:r>
              <a:rPr lang="ru-RU" sz="2000" b="1" dirty="0">
                <a:solidFill>
                  <a:srgbClr val="C00000"/>
                </a:solidFill>
              </a:rPr>
              <a:t>ЦК </a:t>
            </a:r>
            <a:r>
              <a:rPr lang="ru-RU" sz="2000" dirty="0"/>
              <a:t>—контроля поступления сигналов </a:t>
            </a:r>
            <a:r>
              <a:rPr lang="ru-RU" sz="2000" b="1" dirty="0">
                <a:solidFill>
                  <a:srgbClr val="C00000"/>
                </a:solidFill>
              </a:rPr>
              <a:t>ТС</a:t>
            </a:r>
            <a:r>
              <a:rPr lang="ru-RU" sz="2000" dirty="0"/>
              <a:t>; </a:t>
            </a:r>
            <a:r>
              <a:rPr lang="ru-RU" sz="2000" b="1" dirty="0">
                <a:solidFill>
                  <a:srgbClr val="C00000"/>
                </a:solidFill>
              </a:rPr>
              <a:t>КРН</a:t>
            </a:r>
            <a:r>
              <a:rPr lang="ru-RU" sz="2000" b="1" dirty="0"/>
              <a:t> и </a:t>
            </a:r>
            <a:r>
              <a:rPr lang="ru-RU" sz="2000" b="1" dirty="0">
                <a:solidFill>
                  <a:srgbClr val="C00000"/>
                </a:solidFill>
              </a:rPr>
              <a:t>КРЧ</a:t>
            </a:r>
            <a:r>
              <a:rPr lang="ru-RU" sz="2000" b="1" dirty="0"/>
              <a:t> </a:t>
            </a:r>
            <a:r>
              <a:rPr lang="ru-RU" sz="2000" dirty="0"/>
              <a:t>— контроля положения разъединителей высоковольтной линии АБ соответственно в нечетной и четной горловинах; </a:t>
            </a:r>
            <a:r>
              <a:rPr lang="ru-RU" sz="2000" b="1" dirty="0">
                <a:solidFill>
                  <a:srgbClr val="C00000"/>
                </a:solidFill>
              </a:rPr>
              <a:t>КОС</a:t>
            </a:r>
            <a:r>
              <a:rPr lang="ru-RU" sz="2000" dirty="0"/>
              <a:t> — контроля сброса нагрузки рабочей цепи электродвигателя стрелки; </a:t>
            </a:r>
            <a:r>
              <a:rPr lang="ru-RU" sz="2000" b="1" dirty="0">
                <a:solidFill>
                  <a:srgbClr val="C00000"/>
                </a:solidFill>
              </a:rPr>
              <a:t>ЗМН</a:t>
            </a:r>
            <a:r>
              <a:rPr lang="ru-RU" sz="2000" dirty="0"/>
              <a:t> и </a:t>
            </a:r>
            <a:r>
              <a:rPr lang="ru-RU" sz="2000" b="1" dirty="0">
                <a:solidFill>
                  <a:srgbClr val="C00000"/>
                </a:solidFill>
              </a:rPr>
              <a:t>ЗМЧ</a:t>
            </a:r>
            <a:r>
              <a:rPr lang="ru-RU" sz="2000" dirty="0"/>
              <a:t> — контроля замыкания маршрута соответственно в нечетной и четной горловинах; </a:t>
            </a:r>
            <a:r>
              <a:rPr lang="ru-RU" sz="2000" b="1" dirty="0">
                <a:solidFill>
                  <a:srgbClr val="C00000"/>
                </a:solidFill>
              </a:rPr>
              <a:t>СУ </a:t>
            </a:r>
            <a:r>
              <a:rPr lang="ru-RU" sz="2000" dirty="0"/>
              <a:t>— сезонное управление станцией; </a:t>
            </a:r>
            <a:r>
              <a:rPr lang="ru-RU" sz="2000" b="1" dirty="0" smtClean="0">
                <a:solidFill>
                  <a:srgbClr val="C00000"/>
                </a:solidFill>
              </a:rPr>
              <a:t>РУ</a:t>
            </a:r>
            <a:r>
              <a:rPr lang="ru-RU" sz="2000" dirty="0" smtClean="0"/>
              <a:t> </a:t>
            </a:r>
            <a:r>
              <a:rPr lang="ru-RU" sz="2000" dirty="0"/>
              <a:t>— резервное управление стрелками; </a:t>
            </a:r>
            <a:r>
              <a:rPr lang="ru-RU" sz="2000" b="1" dirty="0">
                <a:solidFill>
                  <a:srgbClr val="C00000"/>
                </a:solidFill>
              </a:rPr>
              <a:t>AM</a:t>
            </a:r>
            <a:r>
              <a:rPr lang="ru-RU" sz="2000" dirty="0"/>
              <a:t> — контроля автоматической установки маршрутов.</a:t>
            </a:r>
          </a:p>
        </p:txBody>
      </p:sp>
      <p:pic>
        <p:nvPicPr>
          <p:cNvPr id="2" name="Рисунок 1"/>
          <p:cNvPicPr>
            <a:picLocks noChangeAspect="1"/>
          </p:cNvPicPr>
          <p:nvPr/>
        </p:nvPicPr>
        <p:blipFill>
          <a:blip r:embed="rId2"/>
          <a:stretch>
            <a:fillRect/>
          </a:stretch>
        </p:blipFill>
        <p:spPr>
          <a:xfrm>
            <a:off x="13447" y="619316"/>
            <a:ext cx="4335337" cy="2580333"/>
          </a:xfrm>
          <a:prstGeom prst="rect">
            <a:avLst/>
          </a:prstGeom>
        </p:spPr>
      </p:pic>
      <p:pic>
        <p:nvPicPr>
          <p:cNvPr id="4" name="Рисунок 3"/>
          <p:cNvPicPr>
            <a:picLocks noChangeAspect="1"/>
          </p:cNvPicPr>
          <p:nvPr/>
        </p:nvPicPr>
        <p:blipFill>
          <a:blip r:embed="rId3"/>
          <a:stretch>
            <a:fillRect/>
          </a:stretch>
        </p:blipFill>
        <p:spPr>
          <a:xfrm>
            <a:off x="4396338" y="662743"/>
            <a:ext cx="4554737" cy="2563800"/>
          </a:xfrm>
          <a:prstGeom prst="rect">
            <a:avLst/>
          </a:prstGeom>
        </p:spPr>
      </p:pic>
      <p:sp>
        <p:nvSpPr>
          <p:cNvPr id="3" name="Прямоугольник 2"/>
          <p:cNvSpPr/>
          <p:nvPr/>
        </p:nvSpPr>
        <p:spPr>
          <a:xfrm>
            <a:off x="5432612" y="729978"/>
            <a:ext cx="2864223" cy="96435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1223682" y="729978"/>
            <a:ext cx="2286000" cy="96435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964996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7" y="4800600"/>
            <a:ext cx="9036424" cy="2057400"/>
          </a:xfrm>
        </p:spPr>
        <p:txBody>
          <a:bodyPr>
            <a:normAutofit/>
          </a:bodyPr>
          <a:lstStyle/>
          <a:p>
            <a:pPr marL="0" indent="0" algn="just">
              <a:buNone/>
            </a:pPr>
            <a:r>
              <a:rPr lang="ru-RU" sz="2000" b="1" dirty="0"/>
              <a:t>В современных системах ДЦ</a:t>
            </a:r>
            <a:r>
              <a:rPr lang="ru-RU" sz="2000" dirty="0"/>
              <a:t>, которые начинают с начала XXI века внедряться на сети железных дорог, выносное табло имеет блочную структуру и состоит из специализированных модулей, собранных на микросхемах. Применяется табло мозаичного типа с использованием светодиодов, которое обеспечивает отображение большого количества информации диспетчеру, а в микропроцессорных системах ДЦ – компьютер с клавиатурой и манипулятором типа «мышь» (АРМ ДНЦ). </a:t>
            </a:r>
          </a:p>
        </p:txBody>
      </p:sp>
      <p:pic>
        <p:nvPicPr>
          <p:cNvPr id="2" name="Рисунок 1"/>
          <p:cNvPicPr>
            <a:picLocks noChangeAspect="1"/>
          </p:cNvPicPr>
          <p:nvPr/>
        </p:nvPicPr>
        <p:blipFill rotWithShape="1">
          <a:blip r:embed="rId2"/>
          <a:srcRect l="5053" t="15294" b="18627"/>
          <a:stretch/>
        </p:blipFill>
        <p:spPr>
          <a:xfrm>
            <a:off x="4323535" y="437029"/>
            <a:ext cx="4726336" cy="4383742"/>
          </a:xfrm>
          <a:prstGeom prst="rect">
            <a:avLst/>
          </a:prstGeom>
        </p:spPr>
      </p:pic>
      <p:pic>
        <p:nvPicPr>
          <p:cNvPr id="3" name="Рисунок 2"/>
          <p:cNvPicPr>
            <a:picLocks noChangeAspect="1"/>
          </p:cNvPicPr>
          <p:nvPr/>
        </p:nvPicPr>
        <p:blipFill rotWithShape="1">
          <a:blip r:embed="rId3"/>
          <a:srcRect l="1446" t="19043" r="1377" b="15629"/>
          <a:stretch/>
        </p:blipFill>
        <p:spPr>
          <a:xfrm>
            <a:off x="457858" y="1112745"/>
            <a:ext cx="5835365" cy="3012140"/>
          </a:xfrm>
          <a:prstGeom prst="rect">
            <a:avLst/>
          </a:prstGeom>
        </p:spPr>
      </p:pic>
    </p:spTree>
    <p:extLst>
      <p:ext uri="{BB962C8B-B14F-4D97-AF65-F5344CB8AC3E}">
        <p14:creationId xmlns:p14="http://schemas.microsoft.com/office/powerpoint/2010/main" val="3457569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53787" y="5106707"/>
            <a:ext cx="9036424" cy="1226858"/>
          </a:xfrm>
        </p:spPr>
        <p:txBody>
          <a:bodyPr>
            <a:normAutofit/>
          </a:bodyPr>
          <a:lstStyle/>
          <a:p>
            <a:pPr marL="0" indent="0" algn="just">
              <a:buNone/>
            </a:pPr>
            <a:r>
              <a:rPr lang="ru-RU" sz="2000" b="1" dirty="0">
                <a:solidFill>
                  <a:srgbClr val="C00000"/>
                </a:solidFill>
              </a:rPr>
              <a:t>Диспетчерской централизацией (ДЦ) </a:t>
            </a:r>
            <a:r>
              <a:rPr lang="ru-RU" sz="2000" b="1" dirty="0"/>
              <a:t>называется</a:t>
            </a:r>
            <a:r>
              <a:rPr lang="ru-RU" sz="2000" dirty="0"/>
              <a:t> </a:t>
            </a:r>
            <a:r>
              <a:rPr lang="ru-RU" sz="2000" b="1" dirty="0">
                <a:solidFill>
                  <a:srgbClr val="002060"/>
                </a:solidFill>
              </a:rPr>
              <a:t>комплекс телемеханических устройств</a:t>
            </a:r>
            <a:r>
              <a:rPr lang="ru-RU" sz="2000" dirty="0"/>
              <a:t>, посредством которых </a:t>
            </a:r>
            <a:r>
              <a:rPr lang="ru-RU" sz="2000" b="1" dirty="0">
                <a:solidFill>
                  <a:srgbClr val="C00000"/>
                </a:solidFill>
              </a:rPr>
              <a:t>управление и контроль </a:t>
            </a:r>
            <a:r>
              <a:rPr lang="ru-RU" sz="2000" dirty="0"/>
              <a:t>за движением поездов на целом участке железной дороги осуществляются из одного пункта одним лицом — </a:t>
            </a:r>
            <a:r>
              <a:rPr lang="ru-RU" sz="2000" b="1" dirty="0">
                <a:solidFill>
                  <a:srgbClr val="C00000"/>
                </a:solidFill>
              </a:rPr>
              <a:t>поездным диспетчером</a:t>
            </a:r>
            <a:r>
              <a:rPr lang="ru-RU" sz="2000" dirty="0"/>
              <a:t>. </a:t>
            </a:r>
          </a:p>
        </p:txBody>
      </p:sp>
      <p:pic>
        <p:nvPicPr>
          <p:cNvPr id="2" name="Рисунок 1"/>
          <p:cNvPicPr>
            <a:picLocks noChangeAspect="1"/>
          </p:cNvPicPr>
          <p:nvPr/>
        </p:nvPicPr>
        <p:blipFill>
          <a:blip r:embed="rId2"/>
          <a:stretch>
            <a:fillRect/>
          </a:stretch>
        </p:blipFill>
        <p:spPr>
          <a:xfrm>
            <a:off x="447698" y="457200"/>
            <a:ext cx="8248603" cy="4432176"/>
          </a:xfrm>
          <a:prstGeom prst="rect">
            <a:avLst/>
          </a:prstGeom>
        </p:spPr>
      </p:pic>
    </p:spTree>
    <p:extLst>
      <p:ext uri="{BB962C8B-B14F-4D97-AF65-F5344CB8AC3E}">
        <p14:creationId xmlns:p14="http://schemas.microsoft.com/office/powerpoint/2010/main" val="22987274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7" y="5096436"/>
            <a:ext cx="9036424" cy="1761564"/>
          </a:xfrm>
        </p:spPr>
        <p:txBody>
          <a:bodyPr>
            <a:normAutofit/>
          </a:bodyPr>
          <a:lstStyle/>
          <a:p>
            <a:pPr marL="0" indent="0" algn="just">
              <a:buNone/>
            </a:pPr>
            <a:r>
              <a:rPr lang="ru-RU" sz="2000" dirty="0"/>
              <a:t> </a:t>
            </a:r>
            <a:r>
              <a:rPr lang="ru-RU" sz="2000" b="1" dirty="0">
                <a:solidFill>
                  <a:srgbClr val="002060"/>
                </a:solidFill>
              </a:rPr>
              <a:t>Станции, включенные в ДЦ, могут иметь </a:t>
            </a:r>
            <a:r>
              <a:rPr lang="ru-RU" sz="2000" b="1" dirty="0">
                <a:solidFill>
                  <a:srgbClr val="C00000"/>
                </a:solidFill>
              </a:rPr>
              <a:t>диспетчерское</a:t>
            </a:r>
            <a:r>
              <a:rPr lang="ru-RU" sz="2000" b="1" dirty="0">
                <a:solidFill>
                  <a:srgbClr val="002060"/>
                </a:solidFill>
              </a:rPr>
              <a:t> и </a:t>
            </a:r>
            <a:r>
              <a:rPr lang="ru-RU" sz="2000" b="1" dirty="0">
                <a:solidFill>
                  <a:srgbClr val="C00000"/>
                </a:solidFill>
              </a:rPr>
              <a:t>автономное управление.</a:t>
            </a:r>
            <a:r>
              <a:rPr lang="ru-RU" sz="2000" b="1" dirty="0">
                <a:solidFill>
                  <a:srgbClr val="002060"/>
                </a:solidFill>
              </a:rPr>
              <a:t> </a:t>
            </a:r>
            <a:r>
              <a:rPr lang="ru-RU" sz="2000" dirty="0"/>
              <a:t>При </a:t>
            </a:r>
            <a:r>
              <a:rPr lang="ru-RU" sz="2000" b="1" dirty="0">
                <a:solidFill>
                  <a:srgbClr val="C00000"/>
                </a:solidFill>
              </a:rPr>
              <a:t>диспетчерском управлении </a:t>
            </a:r>
            <a:r>
              <a:rPr lang="ru-RU" sz="2000" dirty="0"/>
              <a:t>всей работой на участке по приему и отправлению управляет поездной диспетчер. </a:t>
            </a:r>
          </a:p>
          <a:p>
            <a:pPr marL="0" indent="0" algn="just">
              <a:buNone/>
            </a:pPr>
            <a:r>
              <a:rPr lang="ru-RU" sz="2000" dirty="0"/>
              <a:t>           Перед набором маршрута приема на станции </a:t>
            </a:r>
            <a:r>
              <a:rPr lang="ru-RU" sz="2000" dirty="0" smtClean="0"/>
              <a:t>диспетчер </a:t>
            </a:r>
            <a:r>
              <a:rPr lang="ru-RU" sz="2000" dirty="0"/>
              <a:t>должен убедиться по табло в свободности пути и стрелочного участка, входящих в маршрут.</a:t>
            </a:r>
          </a:p>
        </p:txBody>
      </p:sp>
      <p:pic>
        <p:nvPicPr>
          <p:cNvPr id="2" name="Рисунок 1"/>
          <p:cNvPicPr>
            <a:picLocks noChangeAspect="1"/>
          </p:cNvPicPr>
          <p:nvPr/>
        </p:nvPicPr>
        <p:blipFill rotWithShape="1">
          <a:blip r:embed="rId2"/>
          <a:srcRect b="4379"/>
          <a:stretch/>
        </p:blipFill>
        <p:spPr>
          <a:xfrm>
            <a:off x="1183340" y="336177"/>
            <a:ext cx="7204005" cy="4814048"/>
          </a:xfrm>
          <a:prstGeom prst="rect">
            <a:avLst/>
          </a:prstGeom>
        </p:spPr>
      </p:pic>
    </p:spTree>
    <p:extLst>
      <p:ext uri="{BB962C8B-B14F-4D97-AF65-F5344CB8AC3E}">
        <p14:creationId xmlns:p14="http://schemas.microsoft.com/office/powerpoint/2010/main" val="32631497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6" y="4733365"/>
            <a:ext cx="9130553" cy="1761564"/>
          </a:xfrm>
        </p:spPr>
        <p:txBody>
          <a:bodyPr>
            <a:normAutofit/>
          </a:bodyPr>
          <a:lstStyle/>
          <a:p>
            <a:pPr marL="0" indent="0" algn="just">
              <a:buNone/>
            </a:pPr>
            <a:r>
              <a:rPr lang="ru-RU" sz="2000" b="1" dirty="0" smtClean="0">
                <a:solidFill>
                  <a:srgbClr val="C00000"/>
                </a:solidFill>
              </a:rPr>
              <a:t>Автономное управление </a:t>
            </a:r>
            <a:r>
              <a:rPr lang="ru-RU" sz="2000" b="1" dirty="0" smtClean="0"/>
              <a:t>применяют</a:t>
            </a:r>
            <a:r>
              <a:rPr lang="ru-RU" sz="2000" dirty="0" smtClean="0"/>
              <a:t> </a:t>
            </a:r>
            <a:r>
              <a:rPr lang="ru-RU" sz="2000" b="1" dirty="0" smtClean="0">
                <a:solidFill>
                  <a:srgbClr val="002060"/>
                </a:solidFill>
              </a:rPr>
              <a:t>на станциях с большой маневровой работой, которую </a:t>
            </a:r>
            <a:r>
              <a:rPr lang="ru-RU" sz="2000" b="1" dirty="0">
                <a:solidFill>
                  <a:srgbClr val="002060"/>
                </a:solidFill>
              </a:rPr>
              <a:t>осуществляет </a:t>
            </a:r>
            <a:r>
              <a:rPr lang="ru-RU" sz="2000" b="1" dirty="0" smtClean="0">
                <a:solidFill>
                  <a:srgbClr val="002060"/>
                </a:solidFill>
              </a:rPr>
              <a:t>ДСП</a:t>
            </a:r>
            <a:r>
              <a:rPr lang="ru-RU" sz="2000" b="1" dirty="0">
                <a:solidFill>
                  <a:srgbClr val="002060"/>
                </a:solidFill>
              </a:rPr>
              <a:t>. </a:t>
            </a:r>
            <a:r>
              <a:rPr lang="ru-RU" sz="2000" dirty="0"/>
              <a:t>Отправление поездов на перегон ДСП может осуществлять только с разрешения диспетчера. В этом случае диспетчер посылает на данную станцию кодовый сигнал для открытия </a:t>
            </a:r>
            <a:r>
              <a:rPr lang="ru-RU" sz="2000" dirty="0" smtClean="0"/>
              <a:t>выходного </a:t>
            </a:r>
            <a:r>
              <a:rPr lang="ru-RU" sz="2000" dirty="0"/>
              <a:t>светофора.</a:t>
            </a:r>
          </a:p>
        </p:txBody>
      </p:sp>
      <p:pic>
        <p:nvPicPr>
          <p:cNvPr id="2" name="Рисунок 1"/>
          <p:cNvPicPr>
            <a:picLocks noChangeAspect="1"/>
          </p:cNvPicPr>
          <p:nvPr/>
        </p:nvPicPr>
        <p:blipFill rotWithShape="1">
          <a:blip r:embed="rId2"/>
          <a:srcRect l="3235" t="19855" r="3970" b="21175"/>
          <a:stretch/>
        </p:blipFill>
        <p:spPr>
          <a:xfrm>
            <a:off x="83618" y="363069"/>
            <a:ext cx="8896081" cy="4141696"/>
          </a:xfrm>
          <a:prstGeom prst="rect">
            <a:avLst/>
          </a:prstGeom>
        </p:spPr>
      </p:pic>
    </p:spTree>
    <p:extLst>
      <p:ext uri="{BB962C8B-B14F-4D97-AF65-F5344CB8AC3E}">
        <p14:creationId xmlns:p14="http://schemas.microsoft.com/office/powerpoint/2010/main" val="1223978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7" y="4733365"/>
            <a:ext cx="9036424" cy="2124635"/>
          </a:xfrm>
        </p:spPr>
        <p:txBody>
          <a:bodyPr>
            <a:normAutofit/>
          </a:bodyPr>
          <a:lstStyle/>
          <a:p>
            <a:pPr marL="0" indent="0" algn="just">
              <a:buNone/>
            </a:pPr>
            <a:r>
              <a:rPr lang="ru-RU" sz="2000" dirty="0" smtClean="0"/>
              <a:t>    </a:t>
            </a:r>
            <a:r>
              <a:rPr lang="ru-RU" sz="2000" b="1" dirty="0" smtClean="0">
                <a:solidFill>
                  <a:srgbClr val="002060"/>
                </a:solidFill>
              </a:rPr>
              <a:t>Для </a:t>
            </a:r>
            <a:r>
              <a:rPr lang="ru-RU" sz="2000" b="1" dirty="0">
                <a:solidFill>
                  <a:srgbClr val="002060"/>
                </a:solidFill>
              </a:rPr>
              <a:t>автономного управления станцией</a:t>
            </a:r>
            <a:r>
              <a:rPr lang="ru-RU" sz="2000" dirty="0"/>
              <a:t>, а также при повреждении кодовых устройств или устройств ЭЦ в помещении ДСП устанавливается пульт резервного </a:t>
            </a:r>
            <a:r>
              <a:rPr lang="ru-RU" sz="2000" dirty="0" smtClean="0"/>
              <a:t>управления. </a:t>
            </a:r>
            <a:r>
              <a:rPr lang="ru-RU" sz="2000" dirty="0"/>
              <a:t>При управлении стрелками и сигналами с резервного пульта исключается диспетчерское управление данной станцией. Диспетчер в этом случае может только контролировать состояние объектов, но приказы, которые могли бы оказать влияние на движение поездов, передавать не может. </a:t>
            </a:r>
          </a:p>
        </p:txBody>
      </p:sp>
      <p:pic>
        <p:nvPicPr>
          <p:cNvPr id="4" name="Рисунок 3"/>
          <p:cNvPicPr>
            <a:picLocks noChangeAspect="1"/>
          </p:cNvPicPr>
          <p:nvPr/>
        </p:nvPicPr>
        <p:blipFill rotWithShape="1">
          <a:blip r:embed="rId2"/>
          <a:srcRect l="294" t="15752" r="-294" b="1045"/>
          <a:stretch/>
        </p:blipFill>
        <p:spPr>
          <a:xfrm>
            <a:off x="13447" y="336176"/>
            <a:ext cx="9144000" cy="4279527"/>
          </a:xfrm>
          <a:prstGeom prst="rect">
            <a:avLst/>
          </a:prstGeom>
        </p:spPr>
      </p:pic>
      <p:sp>
        <p:nvSpPr>
          <p:cNvPr id="7" name="Прямоугольник 6"/>
          <p:cNvSpPr/>
          <p:nvPr/>
        </p:nvSpPr>
        <p:spPr>
          <a:xfrm>
            <a:off x="1488445" y="1455875"/>
            <a:ext cx="3164777" cy="369332"/>
          </a:xfrm>
          <a:prstGeom prst="rect">
            <a:avLst/>
          </a:prstGeom>
        </p:spPr>
        <p:txBody>
          <a:bodyPr wrap="none">
            <a:spAutoFit/>
          </a:bodyPr>
          <a:lstStyle/>
          <a:p>
            <a:r>
              <a:rPr lang="ru-RU" b="1" dirty="0">
                <a:solidFill>
                  <a:srgbClr val="0070C0"/>
                </a:solidFill>
              </a:rPr>
              <a:t>пульт резервного управления</a:t>
            </a:r>
          </a:p>
        </p:txBody>
      </p:sp>
    </p:spTree>
    <p:extLst>
      <p:ext uri="{BB962C8B-B14F-4D97-AF65-F5344CB8AC3E}">
        <p14:creationId xmlns:p14="http://schemas.microsoft.com/office/powerpoint/2010/main" val="42653416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7" y="4289612"/>
            <a:ext cx="9036424" cy="2568388"/>
          </a:xfrm>
        </p:spPr>
        <p:txBody>
          <a:bodyPr>
            <a:normAutofit/>
          </a:bodyPr>
          <a:lstStyle/>
          <a:p>
            <a:pPr marL="0" indent="0" algn="just">
              <a:buNone/>
            </a:pPr>
            <a:r>
              <a:rPr lang="ru-RU" sz="2000" dirty="0" smtClean="0"/>
              <a:t>     </a:t>
            </a:r>
            <a:r>
              <a:rPr lang="ru-RU" sz="2000" b="1" dirty="0" smtClean="0">
                <a:solidFill>
                  <a:srgbClr val="002060"/>
                </a:solidFill>
              </a:rPr>
              <a:t>Маневровая </a:t>
            </a:r>
            <a:r>
              <a:rPr lang="ru-RU" sz="2000" b="1" dirty="0">
                <a:solidFill>
                  <a:srgbClr val="002060"/>
                </a:solidFill>
              </a:rPr>
              <a:t>работа на линейном пункте </a:t>
            </a:r>
            <a:r>
              <a:rPr lang="ru-RU" sz="2000" dirty="0"/>
              <a:t>выполняется как внутри станции, так и с выходом маневрового состава на перегон. Выход на перегон разрешается включением на входном светофоре лунно-белого огня, обращенного в сторону станции, нажатием маневровой кнопки на пульте. При загорании белого огня на входном светофоре на перегоне устанавливается направление движения для отправления, на соседнем линейном пункте загорается лампочка занятости перегона.</a:t>
            </a:r>
          </a:p>
          <a:p>
            <a:pPr marL="0" indent="0" algn="just">
              <a:buNone/>
            </a:pPr>
            <a:r>
              <a:rPr lang="ru-RU" sz="2000" dirty="0"/>
              <a:t>        </a:t>
            </a:r>
          </a:p>
        </p:txBody>
      </p:sp>
      <p:pic>
        <p:nvPicPr>
          <p:cNvPr id="2" name="Рисунок 1"/>
          <p:cNvPicPr>
            <a:picLocks noChangeAspect="1"/>
          </p:cNvPicPr>
          <p:nvPr/>
        </p:nvPicPr>
        <p:blipFill rotWithShape="1">
          <a:blip r:embed="rId2"/>
          <a:srcRect b="2707"/>
          <a:stretch/>
        </p:blipFill>
        <p:spPr>
          <a:xfrm>
            <a:off x="554252" y="422252"/>
            <a:ext cx="3493311" cy="3867360"/>
          </a:xfrm>
          <a:prstGeom prst="rect">
            <a:avLst/>
          </a:prstGeom>
        </p:spPr>
      </p:pic>
      <p:pic>
        <p:nvPicPr>
          <p:cNvPr id="7" name="Рисунок 6"/>
          <p:cNvPicPr>
            <a:picLocks noChangeAspect="1"/>
          </p:cNvPicPr>
          <p:nvPr/>
        </p:nvPicPr>
        <p:blipFill rotWithShape="1">
          <a:blip r:embed="rId3"/>
          <a:srcRect l="31961" t="5747" r="10441" b="5964"/>
          <a:stretch/>
        </p:blipFill>
        <p:spPr>
          <a:xfrm>
            <a:off x="4760258" y="422252"/>
            <a:ext cx="3845857" cy="3825262"/>
          </a:xfrm>
          <a:prstGeom prst="rect">
            <a:avLst/>
          </a:prstGeom>
        </p:spPr>
      </p:pic>
      <p:sp>
        <p:nvSpPr>
          <p:cNvPr id="8" name="Блок-схема: узел 7"/>
          <p:cNvSpPr/>
          <p:nvPr/>
        </p:nvSpPr>
        <p:spPr>
          <a:xfrm>
            <a:off x="7204155" y="1821937"/>
            <a:ext cx="121023" cy="127018"/>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803532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7" y="5096436"/>
            <a:ext cx="9036424" cy="1761564"/>
          </a:xfrm>
        </p:spPr>
        <p:txBody>
          <a:bodyPr>
            <a:normAutofit/>
          </a:bodyPr>
          <a:lstStyle/>
          <a:p>
            <a:pPr marL="0" indent="0" algn="just">
              <a:buNone/>
            </a:pPr>
            <a:r>
              <a:rPr lang="ru-RU" sz="2000" b="1" u="sng" dirty="0">
                <a:solidFill>
                  <a:srgbClr val="C00000"/>
                </a:solidFill>
              </a:rPr>
              <a:t>АРМ ДНЦ.</a:t>
            </a:r>
            <a:r>
              <a:rPr lang="ru-RU" sz="2000" b="1" dirty="0">
                <a:solidFill>
                  <a:srgbClr val="C00000"/>
                </a:solidFill>
              </a:rPr>
              <a:t> </a:t>
            </a:r>
            <a:r>
              <a:rPr lang="ru-RU" sz="2000" b="1" dirty="0"/>
              <a:t>Работа поездного диспетчера (ДНЦ) </a:t>
            </a:r>
            <a:r>
              <a:rPr lang="ru-RU" sz="2000" dirty="0"/>
              <a:t>заключается в оперативном анализе поездной обстановки на участке и прилегающих к нему путях, быстром принятии решений по всем возникающим вопросам и контроле правильности их исполнения. От действий ДНЦ зависит обеспечение безопасности движения поездов на участке.</a:t>
            </a:r>
          </a:p>
        </p:txBody>
      </p:sp>
      <p:pic>
        <p:nvPicPr>
          <p:cNvPr id="7" name="Рисунок 6"/>
          <p:cNvPicPr>
            <a:picLocks noChangeAspect="1"/>
          </p:cNvPicPr>
          <p:nvPr/>
        </p:nvPicPr>
        <p:blipFill>
          <a:blip r:embed="rId2"/>
          <a:stretch>
            <a:fillRect/>
          </a:stretch>
        </p:blipFill>
        <p:spPr>
          <a:xfrm>
            <a:off x="1021833" y="408206"/>
            <a:ext cx="7449958" cy="4688230"/>
          </a:xfrm>
          <a:prstGeom prst="rect">
            <a:avLst/>
          </a:prstGeom>
        </p:spPr>
      </p:pic>
    </p:spTree>
    <p:extLst>
      <p:ext uri="{BB962C8B-B14F-4D97-AF65-F5344CB8AC3E}">
        <p14:creationId xmlns:p14="http://schemas.microsoft.com/office/powerpoint/2010/main" val="30318414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87289" y="4356847"/>
            <a:ext cx="8962581" cy="2003612"/>
          </a:xfrm>
        </p:spPr>
        <p:txBody>
          <a:bodyPr>
            <a:normAutofit/>
          </a:bodyPr>
          <a:lstStyle/>
          <a:p>
            <a:pPr marL="0" indent="0" algn="just">
              <a:buNone/>
            </a:pPr>
            <a:r>
              <a:rPr lang="ru-RU" sz="2000" b="1" dirty="0">
                <a:solidFill>
                  <a:srgbClr val="C00000"/>
                </a:solidFill>
              </a:rPr>
              <a:t>Автоматизированное рабочее место </a:t>
            </a:r>
            <a:r>
              <a:rPr lang="ru-RU" sz="2000" b="1" dirty="0" smtClean="0">
                <a:solidFill>
                  <a:srgbClr val="C00000"/>
                </a:solidFill>
              </a:rPr>
              <a:t>ДНЦ (АРМ ДНЦ) </a:t>
            </a:r>
            <a:r>
              <a:rPr lang="ru-RU" sz="2000" b="1" dirty="0">
                <a:solidFill>
                  <a:srgbClr val="002060"/>
                </a:solidFill>
              </a:rPr>
              <a:t>обеспечивает </a:t>
            </a:r>
            <a:r>
              <a:rPr lang="ru-RU" sz="2000" dirty="0"/>
              <a:t>автоматизацию его деятельности </a:t>
            </a:r>
            <a:r>
              <a:rPr lang="ru-RU" sz="2000" b="1" dirty="0">
                <a:solidFill>
                  <a:srgbClr val="002060"/>
                </a:solidFill>
              </a:rPr>
              <a:t>и</a:t>
            </a:r>
            <a:r>
              <a:rPr lang="ru-RU" sz="2000" dirty="0"/>
              <a:t> </a:t>
            </a:r>
            <a:r>
              <a:rPr lang="ru-RU" sz="2000" b="1" dirty="0">
                <a:solidFill>
                  <a:srgbClr val="002060"/>
                </a:solidFill>
              </a:rPr>
              <a:t>осуществляет</a:t>
            </a:r>
            <a:r>
              <a:rPr lang="ru-RU" sz="2000" dirty="0"/>
              <a:t> следующие </a:t>
            </a:r>
            <a:r>
              <a:rPr lang="ru-RU" sz="2000" b="1" dirty="0">
                <a:solidFill>
                  <a:srgbClr val="C00000"/>
                </a:solidFill>
              </a:rPr>
              <a:t>основные функции:</a:t>
            </a:r>
            <a:r>
              <a:rPr lang="ru-RU" sz="2000" dirty="0"/>
              <a:t> ведет модель диспетчерского участка с определением поездной ситуации и состояния объектов управления и контроля; в автоматическом режиме отслеживает физические номера и индексы поездов, их скорости, технологические операции с ними и др.; </a:t>
            </a:r>
          </a:p>
        </p:txBody>
      </p:sp>
      <p:pic>
        <p:nvPicPr>
          <p:cNvPr id="8" name="Рисунок 7"/>
          <p:cNvPicPr>
            <a:picLocks noChangeAspect="1"/>
          </p:cNvPicPr>
          <p:nvPr/>
        </p:nvPicPr>
        <p:blipFill>
          <a:blip r:embed="rId2"/>
          <a:stretch>
            <a:fillRect/>
          </a:stretch>
        </p:blipFill>
        <p:spPr>
          <a:xfrm>
            <a:off x="87290" y="599942"/>
            <a:ext cx="8888738" cy="3560373"/>
          </a:xfrm>
          <a:prstGeom prst="rect">
            <a:avLst/>
          </a:prstGeom>
        </p:spPr>
      </p:pic>
      <p:sp>
        <p:nvSpPr>
          <p:cNvPr id="9" name="Стрелка вправо 8"/>
          <p:cNvSpPr/>
          <p:nvPr/>
        </p:nvSpPr>
        <p:spPr>
          <a:xfrm>
            <a:off x="4679576" y="5768788"/>
            <a:ext cx="726142" cy="295835"/>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825971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40341" y="4881283"/>
            <a:ext cx="9036424" cy="1761564"/>
          </a:xfrm>
        </p:spPr>
        <p:txBody>
          <a:bodyPr>
            <a:normAutofit/>
          </a:bodyPr>
          <a:lstStyle/>
          <a:p>
            <a:pPr marL="0" indent="0" algn="just">
              <a:buNone/>
            </a:pPr>
            <a:r>
              <a:rPr lang="ru-RU" sz="2000" dirty="0"/>
              <a:t>автоматически управляет движением поездов при отсутствии отклонений от заданного графика; прогнозирует возможные отклонения от заданного графика и выдает диспетчеру рекомендации по предотвращению этого отклонения; ведет график исполненного движения (ГИД) с его анализом и отображением на экране, а также диспетчерский и системный журналы с занесением их в архив; </a:t>
            </a:r>
          </a:p>
        </p:txBody>
      </p:sp>
      <p:pic>
        <p:nvPicPr>
          <p:cNvPr id="3" name="Рисунок 2"/>
          <p:cNvPicPr>
            <a:picLocks noChangeAspect="1"/>
          </p:cNvPicPr>
          <p:nvPr/>
        </p:nvPicPr>
        <p:blipFill>
          <a:blip r:embed="rId2"/>
          <a:stretch>
            <a:fillRect/>
          </a:stretch>
        </p:blipFill>
        <p:spPr>
          <a:xfrm>
            <a:off x="172641" y="457200"/>
            <a:ext cx="8718036" cy="4243184"/>
          </a:xfrm>
          <a:prstGeom prst="rect">
            <a:avLst/>
          </a:prstGeom>
        </p:spPr>
      </p:pic>
      <p:sp>
        <p:nvSpPr>
          <p:cNvPr id="7" name="Стрелка вправо 6"/>
          <p:cNvSpPr/>
          <p:nvPr/>
        </p:nvSpPr>
        <p:spPr>
          <a:xfrm>
            <a:off x="8780929" y="5997388"/>
            <a:ext cx="363071" cy="322730"/>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670622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946382"/>
            <a:ext cx="9144000" cy="1762915"/>
          </a:xfrm>
        </p:spPr>
        <p:txBody>
          <a:bodyPr>
            <a:normAutofit/>
          </a:bodyPr>
          <a:lstStyle/>
          <a:p>
            <a:pPr marL="0" indent="0" algn="just">
              <a:buNone/>
            </a:pPr>
            <a:r>
              <a:rPr lang="ru-RU" sz="2000" dirty="0"/>
              <a:t>управляет скоростями движения поездов в зависимости от поездной ситуации и состояния путевых объектов; передает ответственные команды телеуправления (ТУ) на линейные пункты; выбирает режим работы (автоматический, полуавтоматический, вручную); обменивается необходимой оперативной и справочной информацией с устройствами ДЦ соседних диспетчерских участков, а также с информационно-управляющими системами АСОУП, АСУ СС и др. </a:t>
            </a:r>
          </a:p>
        </p:txBody>
      </p:sp>
      <p:pic>
        <p:nvPicPr>
          <p:cNvPr id="5" name="Рисунок 4"/>
          <p:cNvPicPr>
            <a:picLocks noChangeAspect="1"/>
          </p:cNvPicPr>
          <p:nvPr/>
        </p:nvPicPr>
        <p:blipFill rotWithShape="1">
          <a:blip r:embed="rId2"/>
          <a:srcRect l="1127" t="2307" b="7160"/>
          <a:stretch/>
        </p:blipFill>
        <p:spPr>
          <a:xfrm>
            <a:off x="153784" y="343068"/>
            <a:ext cx="8836432" cy="4441097"/>
          </a:xfrm>
          <a:prstGeom prst="rect">
            <a:avLst/>
          </a:prstGeom>
        </p:spPr>
      </p:pic>
      <p:pic>
        <p:nvPicPr>
          <p:cNvPr id="4" name="Рисунок 3"/>
          <p:cNvPicPr>
            <a:picLocks noChangeAspect="1"/>
          </p:cNvPicPr>
          <p:nvPr/>
        </p:nvPicPr>
        <p:blipFill rotWithShape="1">
          <a:blip r:embed="rId3"/>
          <a:srcRect l="5358" t="13802" r="5100" b="12394"/>
          <a:stretch/>
        </p:blipFill>
        <p:spPr>
          <a:xfrm>
            <a:off x="4231501" y="2060836"/>
            <a:ext cx="4757727" cy="1687133"/>
          </a:xfrm>
          <a:prstGeom prst="rect">
            <a:avLst/>
          </a:prstGeom>
        </p:spPr>
      </p:pic>
      <p:pic>
        <p:nvPicPr>
          <p:cNvPr id="7" name="Рисунок 6"/>
          <p:cNvPicPr>
            <a:picLocks noChangeAspect="1"/>
          </p:cNvPicPr>
          <p:nvPr/>
        </p:nvPicPr>
        <p:blipFill rotWithShape="1">
          <a:blip r:embed="rId4"/>
          <a:srcRect t="4363" r="42388"/>
          <a:stretch/>
        </p:blipFill>
        <p:spPr>
          <a:xfrm>
            <a:off x="153784" y="354002"/>
            <a:ext cx="4080681" cy="4454214"/>
          </a:xfrm>
          <a:prstGeom prst="rect">
            <a:avLst/>
          </a:prstGeom>
        </p:spPr>
      </p:pic>
      <p:sp>
        <p:nvSpPr>
          <p:cNvPr id="8" name="Овал 7"/>
          <p:cNvSpPr/>
          <p:nvPr/>
        </p:nvSpPr>
        <p:spPr>
          <a:xfrm>
            <a:off x="1371599" y="2031280"/>
            <a:ext cx="252663" cy="10408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1114425" y="4115819"/>
            <a:ext cx="393030" cy="16827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5591175" y="2343150"/>
            <a:ext cx="933450" cy="11525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Заголовок 1"/>
          <p:cNvSpPr>
            <a:spLocks noGrp="1"/>
          </p:cNvSpPr>
          <p:nvPr>
            <p:ph type="title"/>
          </p:nvPr>
        </p:nvSpPr>
        <p:spPr>
          <a:xfrm>
            <a:off x="1569492" y="0"/>
            <a:ext cx="6441743" cy="426444"/>
          </a:xfrm>
        </p:spPr>
        <p:txBody>
          <a:bodyPr>
            <a:normAutofit/>
          </a:bodyPr>
          <a:lstStyle/>
          <a:p>
            <a:r>
              <a:rPr lang="ru-RU" sz="2000" b="1" dirty="0">
                <a:solidFill>
                  <a:srgbClr val="C00000"/>
                </a:solidFill>
                <a:latin typeface="+mn-lt"/>
              </a:rPr>
              <a:t>Порядок организации </a:t>
            </a:r>
            <a:r>
              <a:rPr lang="ru-RU" sz="2000" b="1" dirty="0" smtClean="0">
                <a:solidFill>
                  <a:srgbClr val="C00000"/>
                </a:solidFill>
                <a:latin typeface="+mn-lt"/>
              </a:rPr>
              <a:t>работы диспетчера поездного</a:t>
            </a:r>
            <a:endParaRPr lang="ru-RU" sz="2000" b="1" dirty="0">
              <a:solidFill>
                <a:srgbClr val="C00000"/>
              </a:solidFill>
              <a:latin typeface="+mn-lt"/>
            </a:endParaRPr>
          </a:p>
        </p:txBody>
      </p:sp>
    </p:spTree>
    <p:extLst>
      <p:ext uri="{BB962C8B-B14F-4D97-AF65-F5344CB8AC3E}">
        <p14:creationId xmlns:p14="http://schemas.microsoft.com/office/powerpoint/2010/main" val="12913059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7" y="4356847"/>
            <a:ext cx="9036424" cy="2501153"/>
          </a:xfrm>
        </p:spPr>
        <p:txBody>
          <a:bodyPr>
            <a:normAutofit lnSpcReduction="10000"/>
          </a:bodyPr>
          <a:lstStyle/>
          <a:p>
            <a:pPr marL="0" indent="0" algn="just">
              <a:buNone/>
            </a:pPr>
            <a:r>
              <a:rPr lang="ru-RU" sz="2000" dirty="0"/>
              <a:t> </a:t>
            </a:r>
            <a:r>
              <a:rPr lang="ru-RU" sz="2000" b="1" dirty="0">
                <a:solidFill>
                  <a:srgbClr val="C00000"/>
                </a:solidFill>
              </a:rPr>
              <a:t>В состав АРМа ДНЦ входят:</a:t>
            </a:r>
            <a:r>
              <a:rPr lang="ru-RU" sz="2000" dirty="0"/>
              <a:t> </a:t>
            </a:r>
            <a:r>
              <a:rPr lang="ru-RU" sz="2000" b="1" u="sng" dirty="0">
                <a:solidFill>
                  <a:srgbClr val="002060"/>
                </a:solidFill>
              </a:rPr>
              <a:t>мониторы</a:t>
            </a:r>
            <a:r>
              <a:rPr lang="ru-RU" sz="2000" b="1" dirty="0">
                <a:solidFill>
                  <a:srgbClr val="002060"/>
                </a:solidFill>
              </a:rPr>
              <a:t> </a:t>
            </a:r>
            <a:r>
              <a:rPr lang="ru-RU" sz="2000" dirty="0"/>
              <a:t>для обеспечения поездного диспетчера подробной информацией о поездном положении и состоянии устройств СЦБ на участке управления, о ходе технологического процесса на станциях и другой необходимой информацией по управлению движением на участке; </a:t>
            </a:r>
            <a:r>
              <a:rPr lang="ru-RU" sz="2000" b="1" u="sng" dirty="0">
                <a:solidFill>
                  <a:srgbClr val="002060"/>
                </a:solidFill>
              </a:rPr>
              <a:t>клавиатура,</a:t>
            </a:r>
            <a:r>
              <a:rPr lang="ru-RU" sz="2000" b="1" dirty="0">
                <a:solidFill>
                  <a:srgbClr val="002060"/>
                </a:solidFill>
              </a:rPr>
              <a:t> </a:t>
            </a:r>
            <a:r>
              <a:rPr lang="ru-RU" sz="2000" dirty="0"/>
              <a:t>с помощью которой ДНЦ может передавать приказы телеуправления; управлять информационным процессом (смена информационных фрагментов участка, станций и др.); передавать различные справочные команды (запрос справочной информации о длине путей и др.) и многие другие приказы, необходимые в его работе.</a:t>
            </a:r>
          </a:p>
        </p:txBody>
      </p:sp>
      <p:pic>
        <p:nvPicPr>
          <p:cNvPr id="3" name="Рисунок 2"/>
          <p:cNvPicPr>
            <a:picLocks noChangeAspect="1"/>
          </p:cNvPicPr>
          <p:nvPr/>
        </p:nvPicPr>
        <p:blipFill rotWithShape="1">
          <a:blip r:embed="rId2"/>
          <a:srcRect l="7353"/>
          <a:stretch/>
        </p:blipFill>
        <p:spPr>
          <a:xfrm>
            <a:off x="416858" y="411096"/>
            <a:ext cx="8471647" cy="3918857"/>
          </a:xfrm>
          <a:prstGeom prst="rect">
            <a:avLst/>
          </a:prstGeom>
        </p:spPr>
      </p:pic>
    </p:spTree>
    <p:extLst>
      <p:ext uri="{BB962C8B-B14F-4D97-AF65-F5344CB8AC3E}">
        <p14:creationId xmlns:p14="http://schemas.microsoft.com/office/powerpoint/2010/main" val="16250264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7" y="5096436"/>
            <a:ext cx="9036424" cy="1761564"/>
          </a:xfrm>
        </p:spPr>
        <p:txBody>
          <a:bodyPr>
            <a:normAutofit/>
          </a:bodyPr>
          <a:lstStyle/>
          <a:p>
            <a:pPr marL="0" indent="0" algn="just">
              <a:buNone/>
            </a:pPr>
            <a:r>
              <a:rPr lang="ru-RU" sz="2000" b="1" dirty="0">
                <a:solidFill>
                  <a:srgbClr val="C00000"/>
                </a:solidFill>
              </a:rPr>
              <a:t>Основные требования, предъявляемые к </a:t>
            </a:r>
            <a:r>
              <a:rPr lang="ru-RU" sz="2000" b="1" dirty="0" smtClean="0">
                <a:solidFill>
                  <a:srgbClr val="C00000"/>
                </a:solidFill>
              </a:rPr>
              <a:t>ДНЦ и ДСП. </a:t>
            </a:r>
            <a:r>
              <a:rPr lang="ru-RU" sz="2000" b="1" dirty="0">
                <a:solidFill>
                  <a:srgbClr val="002060"/>
                </a:solidFill>
              </a:rPr>
              <a:t>Поездной диспетчер, </a:t>
            </a:r>
            <a:r>
              <a:rPr lang="ru-RU" sz="2000" dirty="0"/>
              <a:t>кроме обязанностей по руководству движением поездов, предусмотренных Правилами технической эксплуатации (ПТЭ) и Инструкцией по движению поездов и маневровой работе на железных дорогах Российской Федерации (ИДП), обязан выполнять следующие </a:t>
            </a:r>
            <a:r>
              <a:rPr lang="ru-RU" sz="2000" dirty="0" smtClean="0"/>
              <a:t>требования:</a:t>
            </a:r>
            <a:endParaRPr lang="ru-RU" sz="2000" dirty="0"/>
          </a:p>
        </p:txBody>
      </p:sp>
      <p:sp>
        <p:nvSpPr>
          <p:cNvPr id="2" name="Стрелка вправо 1"/>
          <p:cNvSpPr/>
          <p:nvPr/>
        </p:nvSpPr>
        <p:spPr>
          <a:xfrm>
            <a:off x="5674658" y="6212541"/>
            <a:ext cx="726142" cy="295835"/>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 name="Рисунок 2"/>
          <p:cNvPicPr>
            <a:picLocks noChangeAspect="1"/>
          </p:cNvPicPr>
          <p:nvPr/>
        </p:nvPicPr>
        <p:blipFill rotWithShape="1">
          <a:blip r:embed="rId2"/>
          <a:srcRect b="8211"/>
          <a:stretch/>
        </p:blipFill>
        <p:spPr>
          <a:xfrm>
            <a:off x="923365" y="436471"/>
            <a:ext cx="7620000" cy="4659965"/>
          </a:xfrm>
          <a:prstGeom prst="rect">
            <a:avLst/>
          </a:prstGeom>
        </p:spPr>
      </p:pic>
    </p:spTree>
    <p:extLst>
      <p:ext uri="{BB962C8B-B14F-4D97-AF65-F5344CB8AC3E}">
        <p14:creationId xmlns:p14="http://schemas.microsoft.com/office/powerpoint/2010/main" val="3450659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208712"/>
            <a:ext cx="9144000" cy="1681237"/>
          </a:xfrm>
        </p:spPr>
        <p:txBody>
          <a:bodyPr>
            <a:normAutofit/>
          </a:bodyPr>
          <a:lstStyle/>
          <a:p>
            <a:pPr marL="0" indent="0">
              <a:buNone/>
            </a:pPr>
            <a:r>
              <a:rPr lang="ru-RU" sz="1800" dirty="0" smtClean="0"/>
              <a:t>                                                                 </a:t>
            </a:r>
            <a:endParaRPr lang="ru-RU" sz="1800" dirty="0"/>
          </a:p>
          <a:p>
            <a:pPr marL="0" indent="0">
              <a:buNone/>
            </a:pPr>
            <a:endParaRPr lang="ru-RU" sz="1800"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43898" y="953936"/>
            <a:ext cx="5664498" cy="2184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6"/>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043" b="15431"/>
          <a:stretch/>
        </p:blipFill>
        <p:spPr bwMode="auto">
          <a:xfrm>
            <a:off x="252131" y="3170357"/>
            <a:ext cx="5569581" cy="1145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43898" y="4502163"/>
            <a:ext cx="5664498" cy="2169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3030" y="879498"/>
            <a:ext cx="3491880" cy="1323439"/>
          </a:xfrm>
          <a:prstGeom prst="rect">
            <a:avLst/>
          </a:prstGeom>
        </p:spPr>
        <p:txBody>
          <a:bodyPr wrap="square">
            <a:spAutoFit/>
          </a:bodyPr>
          <a:lstStyle/>
          <a:p>
            <a:pPr algn="just"/>
            <a:r>
              <a:rPr lang="ru-RU" sz="2000" b="1" dirty="0">
                <a:solidFill>
                  <a:srgbClr val="002060"/>
                </a:solidFill>
              </a:rPr>
              <a:t>На участках, оборудованных ДЦ, </a:t>
            </a:r>
            <a:r>
              <a:rPr lang="ru-RU" sz="2000" b="1" dirty="0">
                <a:solidFill>
                  <a:srgbClr val="FF0000"/>
                </a:solidFill>
              </a:rPr>
              <a:t>основными средствами сигнализации и связи </a:t>
            </a:r>
            <a:r>
              <a:rPr lang="ru-RU" sz="2000" b="1" dirty="0">
                <a:solidFill>
                  <a:srgbClr val="002060"/>
                </a:solidFill>
              </a:rPr>
              <a:t>при движении поездов являются</a:t>
            </a:r>
            <a:r>
              <a:rPr lang="ru-RU" sz="2000" b="1" dirty="0" smtClean="0">
                <a:solidFill>
                  <a:srgbClr val="002060"/>
                </a:solidFill>
              </a:rPr>
              <a:t>:</a:t>
            </a:r>
            <a:endParaRPr lang="en-US" sz="2000" dirty="0"/>
          </a:p>
        </p:txBody>
      </p:sp>
      <p:sp>
        <p:nvSpPr>
          <p:cNvPr id="4" name="Прямоугольник 3"/>
          <p:cNvSpPr/>
          <p:nvPr/>
        </p:nvSpPr>
        <p:spPr>
          <a:xfrm>
            <a:off x="6030469" y="617256"/>
            <a:ext cx="452368" cy="369332"/>
          </a:xfrm>
          <a:prstGeom prst="rect">
            <a:avLst/>
          </a:prstGeom>
        </p:spPr>
        <p:txBody>
          <a:bodyPr wrap="none">
            <a:spAutoFit/>
          </a:bodyPr>
          <a:lstStyle/>
          <a:p>
            <a:r>
              <a:rPr lang="ru-RU" b="1" u="sng" dirty="0">
                <a:solidFill>
                  <a:srgbClr val="C00000"/>
                </a:solidFill>
              </a:rPr>
              <a:t>АБ</a:t>
            </a:r>
          </a:p>
        </p:txBody>
      </p:sp>
      <p:sp>
        <p:nvSpPr>
          <p:cNvPr id="11" name="Прямоугольник 10"/>
          <p:cNvSpPr/>
          <p:nvPr/>
        </p:nvSpPr>
        <p:spPr>
          <a:xfrm>
            <a:off x="1782344" y="2829768"/>
            <a:ext cx="747320" cy="369332"/>
          </a:xfrm>
          <a:prstGeom prst="rect">
            <a:avLst/>
          </a:prstGeom>
        </p:spPr>
        <p:txBody>
          <a:bodyPr wrap="none">
            <a:spAutoFit/>
          </a:bodyPr>
          <a:lstStyle/>
          <a:p>
            <a:r>
              <a:rPr lang="ru-RU" b="1" u="sng" dirty="0">
                <a:solidFill>
                  <a:srgbClr val="C00000"/>
                </a:solidFill>
              </a:rPr>
              <a:t>АЛСО</a:t>
            </a:r>
          </a:p>
        </p:txBody>
      </p:sp>
      <p:sp>
        <p:nvSpPr>
          <p:cNvPr id="12" name="Прямоугольник 11"/>
          <p:cNvSpPr/>
          <p:nvPr/>
        </p:nvSpPr>
        <p:spPr>
          <a:xfrm>
            <a:off x="107504" y="4793883"/>
            <a:ext cx="4572000" cy="923330"/>
          </a:xfrm>
          <a:prstGeom prst="rect">
            <a:avLst/>
          </a:prstGeom>
        </p:spPr>
        <p:txBody>
          <a:bodyPr>
            <a:spAutoFit/>
          </a:bodyPr>
          <a:lstStyle/>
          <a:p>
            <a:r>
              <a:rPr lang="ru-RU" b="1" dirty="0" smtClean="0">
                <a:solidFill>
                  <a:srgbClr val="C00000"/>
                </a:solidFill>
              </a:rPr>
              <a:t>                                   </a:t>
            </a:r>
            <a:r>
              <a:rPr lang="ru-RU" b="1" u="sng" dirty="0" smtClean="0">
                <a:solidFill>
                  <a:srgbClr val="C00000"/>
                </a:solidFill>
              </a:rPr>
              <a:t> ПАБ </a:t>
            </a:r>
          </a:p>
          <a:p>
            <a:r>
              <a:rPr lang="ru-RU" i="1" dirty="0" smtClean="0"/>
              <a:t>с </a:t>
            </a:r>
            <a:r>
              <a:rPr lang="ru-RU" i="1" dirty="0"/>
              <a:t>автоматическим контролем </a:t>
            </a:r>
            <a:endParaRPr lang="ru-RU" i="1" dirty="0" smtClean="0"/>
          </a:p>
          <a:p>
            <a:r>
              <a:rPr lang="ru-RU" i="1" dirty="0" smtClean="0"/>
              <a:t>прибытия </a:t>
            </a:r>
            <a:r>
              <a:rPr lang="ru-RU" i="1" dirty="0"/>
              <a:t>поезда в полном составе</a:t>
            </a:r>
            <a:r>
              <a:rPr lang="ru-RU" dirty="0"/>
              <a:t>.</a:t>
            </a:r>
          </a:p>
        </p:txBody>
      </p:sp>
      <p:sp>
        <p:nvSpPr>
          <p:cNvPr id="13" name="Прямоугольник 12"/>
          <p:cNvSpPr/>
          <p:nvPr/>
        </p:nvSpPr>
        <p:spPr>
          <a:xfrm>
            <a:off x="7549167" y="6587096"/>
            <a:ext cx="1662635" cy="307777"/>
          </a:xfrm>
          <a:prstGeom prst="rect">
            <a:avLst/>
          </a:prstGeom>
        </p:spPr>
        <p:txBody>
          <a:bodyPr wrap="none">
            <a:spAutoFit/>
          </a:bodyPr>
          <a:lstStyle/>
          <a:p>
            <a:r>
              <a:rPr lang="ru-RU" sz="1400" dirty="0"/>
              <a:t>(ИДП Прил.№2 п.1)</a:t>
            </a:r>
          </a:p>
        </p:txBody>
      </p:sp>
      <p:sp>
        <p:nvSpPr>
          <p:cNvPr id="14"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Tree>
    <p:extLst>
      <p:ext uri="{BB962C8B-B14F-4D97-AF65-F5344CB8AC3E}">
        <p14:creationId xmlns:p14="http://schemas.microsoft.com/office/powerpoint/2010/main" val="25414635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40341" y="4842695"/>
            <a:ext cx="9036424" cy="1761564"/>
          </a:xfrm>
        </p:spPr>
        <p:txBody>
          <a:bodyPr>
            <a:normAutofit/>
          </a:bodyPr>
          <a:lstStyle/>
          <a:p>
            <a:pPr marL="0" indent="0" algn="just">
              <a:buNone/>
            </a:pPr>
            <a:r>
              <a:rPr lang="ru-RU" sz="2000" dirty="0"/>
              <a:t>• </a:t>
            </a:r>
            <a:r>
              <a:rPr lang="ru-RU" sz="2000" b="1" dirty="0">
                <a:solidFill>
                  <a:srgbClr val="002060"/>
                </a:solidFill>
              </a:rPr>
              <a:t>При занятости пути приема отдельными вагонами </a:t>
            </a:r>
            <a:r>
              <a:rPr lang="ru-RU" sz="2000" b="1" dirty="0">
                <a:solidFill>
                  <a:srgbClr val="C00000"/>
                </a:solidFill>
              </a:rPr>
              <a:t>необходимо</a:t>
            </a:r>
            <a:r>
              <a:rPr lang="ru-RU" sz="2000" dirty="0"/>
              <a:t> стрелки установить в положение, исключающее прием поездов на этот путь, и навесить табличку «Занято» на кнопки приготовления маршрутов. Нельзя нажимать одновременно две или более маршрутные кнопки в процессе приготовления </a:t>
            </a:r>
            <a:r>
              <a:rPr lang="ru-RU" sz="2000" dirty="0" smtClean="0"/>
              <a:t>маршрута.</a:t>
            </a:r>
            <a:endParaRPr lang="ru-RU" sz="2000" dirty="0"/>
          </a:p>
        </p:txBody>
      </p:sp>
      <p:pic>
        <p:nvPicPr>
          <p:cNvPr id="3" name="Рисунок 2"/>
          <p:cNvPicPr>
            <a:picLocks noChangeAspect="1"/>
          </p:cNvPicPr>
          <p:nvPr/>
        </p:nvPicPr>
        <p:blipFill rotWithShape="1">
          <a:blip r:embed="rId2"/>
          <a:srcRect l="1208" t="10392" r="1364" b="29608"/>
          <a:stretch/>
        </p:blipFill>
        <p:spPr>
          <a:xfrm>
            <a:off x="40341" y="389964"/>
            <a:ext cx="9036424" cy="4452731"/>
          </a:xfrm>
          <a:prstGeom prst="rect">
            <a:avLst/>
          </a:prstGeom>
        </p:spPr>
      </p:pic>
    </p:spTree>
    <p:extLst>
      <p:ext uri="{BB962C8B-B14F-4D97-AF65-F5344CB8AC3E}">
        <p14:creationId xmlns:p14="http://schemas.microsoft.com/office/powerpoint/2010/main" val="13861610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26894" y="4168589"/>
            <a:ext cx="9036424" cy="1761564"/>
          </a:xfrm>
        </p:spPr>
        <p:txBody>
          <a:bodyPr>
            <a:normAutofit/>
          </a:bodyPr>
          <a:lstStyle/>
          <a:p>
            <a:pPr marL="0" indent="0" algn="just">
              <a:buNone/>
            </a:pPr>
            <a:r>
              <a:rPr lang="ru-RU" sz="2000" dirty="0"/>
              <a:t>• </a:t>
            </a:r>
            <a:r>
              <a:rPr lang="ru-RU" sz="2000" b="1" dirty="0">
                <a:solidFill>
                  <a:srgbClr val="C00000"/>
                </a:solidFill>
              </a:rPr>
              <a:t>Запрещается: </a:t>
            </a:r>
            <a:r>
              <a:rPr lang="ru-RU" sz="2000" dirty="0"/>
              <a:t>давать приказ или указание ДСП на пользование кнопкой пригласительного сигнала или кнопкой вспомогательного перевода стрелок до перевода станции или разъезда на резервное управление; переводить на резервное управление станции или разъезды при открытых сигналах на них и переделывать маршруты, не убедившись, что поезд остановился у сигнала.</a:t>
            </a:r>
          </a:p>
        </p:txBody>
      </p:sp>
      <p:pic>
        <p:nvPicPr>
          <p:cNvPr id="2" name="Рисунок 1"/>
          <p:cNvPicPr>
            <a:picLocks noChangeAspect="1"/>
          </p:cNvPicPr>
          <p:nvPr/>
        </p:nvPicPr>
        <p:blipFill>
          <a:blip r:embed="rId2"/>
          <a:stretch>
            <a:fillRect/>
          </a:stretch>
        </p:blipFill>
        <p:spPr>
          <a:xfrm>
            <a:off x="40341" y="457200"/>
            <a:ext cx="4111919" cy="3106271"/>
          </a:xfrm>
          <a:prstGeom prst="rect">
            <a:avLst/>
          </a:prstGeom>
        </p:spPr>
      </p:pic>
      <p:pic>
        <p:nvPicPr>
          <p:cNvPr id="4" name="Рисунок 3"/>
          <p:cNvPicPr>
            <a:picLocks noChangeAspect="1"/>
          </p:cNvPicPr>
          <p:nvPr/>
        </p:nvPicPr>
        <p:blipFill rotWithShape="1">
          <a:blip r:embed="rId3"/>
          <a:srcRect t="27843"/>
          <a:stretch/>
        </p:blipFill>
        <p:spPr>
          <a:xfrm>
            <a:off x="4195192" y="685800"/>
            <a:ext cx="4895020" cy="2649070"/>
          </a:xfrm>
          <a:prstGeom prst="rect">
            <a:avLst/>
          </a:prstGeom>
        </p:spPr>
      </p:pic>
    </p:spTree>
    <p:extLst>
      <p:ext uri="{BB962C8B-B14F-4D97-AF65-F5344CB8AC3E}">
        <p14:creationId xmlns:p14="http://schemas.microsoft.com/office/powerpoint/2010/main" val="17861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0" y="4199683"/>
            <a:ext cx="9036424" cy="2756647"/>
          </a:xfrm>
        </p:spPr>
        <p:txBody>
          <a:bodyPr>
            <a:normAutofit/>
          </a:bodyPr>
          <a:lstStyle/>
          <a:p>
            <a:pPr marL="0" indent="0" algn="just">
              <a:buNone/>
            </a:pPr>
            <a:r>
              <a:rPr lang="ru-RU" sz="2000" dirty="0"/>
              <a:t>• </a:t>
            </a:r>
            <a:r>
              <a:rPr lang="ru-RU" sz="2000" b="1" dirty="0">
                <a:solidFill>
                  <a:srgbClr val="C00000"/>
                </a:solidFill>
              </a:rPr>
              <a:t>Категорически запрещается </a:t>
            </a:r>
            <a:r>
              <a:rPr lang="ru-RU" sz="2000" dirty="0"/>
              <a:t>принимать или отправлять поезда при закрытых сигналах без предварительной посылки кодового приказа на закрытие сигналов. </a:t>
            </a:r>
            <a:r>
              <a:rPr lang="ru-RU" sz="2000" b="1" i="1" u="sng" dirty="0">
                <a:solidFill>
                  <a:srgbClr val="7030A0"/>
                </a:solidFill>
              </a:rPr>
              <a:t>Если кодовое управление нарушено, то станция должна быть переведена на резервное управление. </a:t>
            </a:r>
            <a:r>
              <a:rPr lang="ru-RU" sz="2000" b="1" dirty="0">
                <a:solidFill>
                  <a:srgbClr val="C00000"/>
                </a:solidFill>
              </a:rPr>
              <a:t>Также запрещается: </a:t>
            </a:r>
            <a:r>
              <a:rPr lang="ru-RU" sz="2000" dirty="0"/>
              <a:t>изменять маршрут приема с перекрытием входного сигнала, если на соседней станции поезд проследовал попутный выходной светофор; отменять маршрут отправления с закрытием выходного сигнала поезду, находящемуся на станции, не убедившись, что поезд задержан по отправлению; предварительно задавать маршруты приема и отправления при прохождении одиночно следующих локомотивов и дрезин.</a:t>
            </a:r>
          </a:p>
        </p:txBody>
      </p:sp>
      <p:pic>
        <p:nvPicPr>
          <p:cNvPr id="2" name="Рисунок 1"/>
          <p:cNvPicPr>
            <a:picLocks noChangeAspect="1"/>
          </p:cNvPicPr>
          <p:nvPr/>
        </p:nvPicPr>
        <p:blipFill>
          <a:blip r:embed="rId2"/>
          <a:stretch>
            <a:fillRect/>
          </a:stretch>
        </p:blipFill>
        <p:spPr>
          <a:xfrm>
            <a:off x="196532" y="358869"/>
            <a:ext cx="4291956" cy="3840813"/>
          </a:xfrm>
          <a:prstGeom prst="rect">
            <a:avLst/>
          </a:prstGeom>
        </p:spPr>
      </p:pic>
      <p:pic>
        <p:nvPicPr>
          <p:cNvPr id="3" name="Рисунок 2"/>
          <p:cNvPicPr>
            <a:picLocks noChangeAspect="1"/>
          </p:cNvPicPr>
          <p:nvPr/>
        </p:nvPicPr>
        <p:blipFill>
          <a:blip r:embed="rId3"/>
          <a:stretch>
            <a:fillRect/>
          </a:stretch>
        </p:blipFill>
        <p:spPr>
          <a:xfrm>
            <a:off x="4685020" y="358870"/>
            <a:ext cx="4249280" cy="3840813"/>
          </a:xfrm>
          <a:prstGeom prst="rect">
            <a:avLst/>
          </a:prstGeom>
        </p:spPr>
      </p:pic>
    </p:spTree>
    <p:extLst>
      <p:ext uri="{BB962C8B-B14F-4D97-AF65-F5344CB8AC3E}">
        <p14:creationId xmlns:p14="http://schemas.microsoft.com/office/powerpoint/2010/main" val="19764229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7" y="5096436"/>
            <a:ext cx="9036424" cy="1761564"/>
          </a:xfrm>
        </p:spPr>
        <p:txBody>
          <a:bodyPr>
            <a:normAutofit/>
          </a:bodyPr>
          <a:lstStyle/>
          <a:p>
            <a:pPr marL="0" indent="0" algn="just">
              <a:buNone/>
            </a:pPr>
            <a:r>
              <a:rPr lang="ru-RU" sz="2000" b="1" dirty="0">
                <a:solidFill>
                  <a:srgbClr val="C00000"/>
                </a:solidFill>
              </a:rPr>
              <a:t>Дежурный по станции обязан выполнять следующие требования: </a:t>
            </a:r>
            <a:r>
              <a:rPr lang="ru-RU" sz="2000" dirty="0"/>
              <a:t>производить маневры с пульта резервного управления в пределах станции с занятием перегона при горящем лунно-белом огне на входном светофоре.</a:t>
            </a:r>
          </a:p>
        </p:txBody>
      </p:sp>
      <p:pic>
        <p:nvPicPr>
          <p:cNvPr id="2" name="Рисунок 1"/>
          <p:cNvPicPr>
            <a:picLocks noChangeAspect="1"/>
          </p:cNvPicPr>
          <p:nvPr/>
        </p:nvPicPr>
        <p:blipFill>
          <a:blip r:embed="rId2"/>
          <a:stretch>
            <a:fillRect/>
          </a:stretch>
        </p:blipFill>
        <p:spPr>
          <a:xfrm>
            <a:off x="2499453" y="314877"/>
            <a:ext cx="6352583" cy="4761389"/>
          </a:xfrm>
          <a:prstGeom prst="rect">
            <a:avLst/>
          </a:prstGeom>
        </p:spPr>
      </p:pic>
      <p:pic>
        <p:nvPicPr>
          <p:cNvPr id="3" name="Рисунок 2"/>
          <p:cNvPicPr>
            <a:picLocks noChangeAspect="1"/>
          </p:cNvPicPr>
          <p:nvPr/>
        </p:nvPicPr>
        <p:blipFill rotWithShape="1">
          <a:blip r:embed="rId3"/>
          <a:srcRect l="39265" t="15229" r="28970"/>
          <a:stretch/>
        </p:blipFill>
        <p:spPr>
          <a:xfrm>
            <a:off x="267710" y="860610"/>
            <a:ext cx="2015504" cy="3025589"/>
          </a:xfrm>
          <a:prstGeom prst="rect">
            <a:avLst/>
          </a:prstGeom>
        </p:spPr>
      </p:pic>
    </p:spTree>
    <p:extLst>
      <p:ext uri="{BB962C8B-B14F-4D97-AF65-F5344CB8AC3E}">
        <p14:creationId xmlns:p14="http://schemas.microsoft.com/office/powerpoint/2010/main" val="21333627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7" y="4316506"/>
            <a:ext cx="9036424" cy="2541494"/>
          </a:xfrm>
        </p:spPr>
        <p:txBody>
          <a:bodyPr>
            <a:normAutofit lnSpcReduction="10000"/>
          </a:bodyPr>
          <a:lstStyle/>
          <a:p>
            <a:pPr marL="0" indent="0" algn="just">
              <a:buNone/>
            </a:pPr>
            <a:r>
              <a:rPr lang="ru-RU" sz="2000" b="1" dirty="0">
                <a:solidFill>
                  <a:srgbClr val="C00000"/>
                </a:solidFill>
              </a:rPr>
              <a:t>Запрещается:</a:t>
            </a:r>
            <a:r>
              <a:rPr lang="ru-RU" sz="2000" dirty="0"/>
              <a:t> пользоваться кнопками передачи стрелок на местное управление на резервном пульте при управлении станцией или разъездом с диспетчерского пульта; пользоваться кнопками управления разъединителями и кнопкой переключения кодовой линии без разрешения работников дистанции сигнализации и связи; держать незапертыми маневровые кнопки и ящики телефонов, установленных на мачтах сигналов. Телефонные трубки в маневровых колонках и на выходных сигналах должны быть подвешены на рычаги телефонов. При переводе стрелок с помощью кнопки вспомогательного перевода необходимо убедиться в фактической свободности стрелки от подвижного состава.</a:t>
            </a:r>
          </a:p>
        </p:txBody>
      </p:sp>
      <p:pic>
        <p:nvPicPr>
          <p:cNvPr id="2" name="Рисунок 1"/>
          <p:cNvPicPr>
            <a:picLocks noChangeAspect="1"/>
          </p:cNvPicPr>
          <p:nvPr/>
        </p:nvPicPr>
        <p:blipFill>
          <a:blip r:embed="rId2"/>
          <a:stretch>
            <a:fillRect/>
          </a:stretch>
        </p:blipFill>
        <p:spPr>
          <a:xfrm>
            <a:off x="110139" y="359859"/>
            <a:ext cx="2926334" cy="3956647"/>
          </a:xfrm>
          <a:prstGeom prst="rect">
            <a:avLst/>
          </a:prstGeom>
        </p:spPr>
      </p:pic>
      <p:pic>
        <p:nvPicPr>
          <p:cNvPr id="4" name="Рисунок 3"/>
          <p:cNvPicPr>
            <a:picLocks noChangeAspect="1"/>
          </p:cNvPicPr>
          <p:nvPr/>
        </p:nvPicPr>
        <p:blipFill rotWithShape="1">
          <a:blip r:embed="rId3"/>
          <a:srcRect l="37429"/>
          <a:stretch/>
        </p:blipFill>
        <p:spPr>
          <a:xfrm>
            <a:off x="1847971" y="1847209"/>
            <a:ext cx="1472465" cy="2566638"/>
          </a:xfrm>
          <a:prstGeom prst="rect">
            <a:avLst/>
          </a:prstGeom>
        </p:spPr>
      </p:pic>
      <p:pic>
        <p:nvPicPr>
          <p:cNvPr id="7" name="Рисунок 6"/>
          <p:cNvPicPr>
            <a:picLocks noChangeAspect="1"/>
          </p:cNvPicPr>
          <p:nvPr/>
        </p:nvPicPr>
        <p:blipFill rotWithShape="1">
          <a:blip r:embed="rId4"/>
          <a:srcRect l="45294"/>
          <a:stretch/>
        </p:blipFill>
        <p:spPr>
          <a:xfrm>
            <a:off x="5468690" y="379923"/>
            <a:ext cx="3213847" cy="3916516"/>
          </a:xfrm>
          <a:prstGeom prst="rect">
            <a:avLst/>
          </a:prstGeom>
        </p:spPr>
      </p:pic>
      <p:pic>
        <p:nvPicPr>
          <p:cNvPr id="8" name="Рисунок 7"/>
          <p:cNvPicPr>
            <a:picLocks noChangeAspect="1"/>
          </p:cNvPicPr>
          <p:nvPr/>
        </p:nvPicPr>
        <p:blipFill rotWithShape="1">
          <a:blip r:embed="rId5"/>
          <a:srcRect r="60103"/>
          <a:stretch/>
        </p:blipFill>
        <p:spPr>
          <a:xfrm>
            <a:off x="3514419" y="623681"/>
            <a:ext cx="1640541" cy="3106271"/>
          </a:xfrm>
          <a:prstGeom prst="rect">
            <a:avLst/>
          </a:prstGeom>
        </p:spPr>
      </p:pic>
    </p:spTree>
    <p:extLst>
      <p:ext uri="{BB962C8B-B14F-4D97-AF65-F5344CB8AC3E}">
        <p14:creationId xmlns:p14="http://schemas.microsoft.com/office/powerpoint/2010/main" val="11021506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7" y="5096436"/>
            <a:ext cx="9036424" cy="1761564"/>
          </a:xfrm>
        </p:spPr>
        <p:txBody>
          <a:bodyPr>
            <a:normAutofit/>
          </a:bodyPr>
          <a:lstStyle/>
          <a:p>
            <a:pPr marL="0" indent="0" algn="just">
              <a:buNone/>
            </a:pPr>
            <a:r>
              <a:rPr lang="ru-RU" sz="2000" b="1" dirty="0">
                <a:solidFill>
                  <a:srgbClr val="C00000"/>
                </a:solidFill>
              </a:rPr>
              <a:t>В случае неисправности устройств СЦБ </a:t>
            </a:r>
            <a:r>
              <a:rPr lang="ru-RU" sz="2000" dirty="0"/>
              <a:t>станций и разъездов, включенных в диспетчерское управление, при потере управления отдельными стрелками, но наличии контроля их положения </a:t>
            </a:r>
            <a:r>
              <a:rPr lang="ru-RU" sz="2000" b="1" dirty="0">
                <a:solidFill>
                  <a:srgbClr val="C00000"/>
                </a:solidFill>
              </a:rPr>
              <a:t>ДСП обязан </a:t>
            </a:r>
            <a:r>
              <a:rPr lang="ru-RU" sz="2000" dirty="0"/>
              <a:t>принимать и отправлять поезда по сигналам. Стрелки по указанию диспетчера ДСП переводит курбелем и запирает на висячий замок.</a:t>
            </a:r>
          </a:p>
        </p:txBody>
      </p:sp>
      <p:pic>
        <p:nvPicPr>
          <p:cNvPr id="3" name="Рисунок 2"/>
          <p:cNvPicPr>
            <a:picLocks noChangeAspect="1"/>
          </p:cNvPicPr>
          <p:nvPr/>
        </p:nvPicPr>
        <p:blipFill rotWithShape="1">
          <a:blip r:embed="rId2"/>
          <a:srcRect t="18706" r="17530"/>
          <a:stretch/>
        </p:blipFill>
        <p:spPr>
          <a:xfrm>
            <a:off x="4723250" y="1801905"/>
            <a:ext cx="4165256" cy="3079378"/>
          </a:xfrm>
          <a:prstGeom prst="rect">
            <a:avLst/>
          </a:prstGeom>
        </p:spPr>
      </p:pic>
      <p:pic>
        <p:nvPicPr>
          <p:cNvPr id="2" name="Рисунок 1"/>
          <p:cNvPicPr>
            <a:picLocks noChangeAspect="1"/>
          </p:cNvPicPr>
          <p:nvPr/>
        </p:nvPicPr>
        <p:blipFill rotWithShape="1">
          <a:blip r:embed="rId3"/>
          <a:srcRect l="25816"/>
          <a:stretch/>
        </p:blipFill>
        <p:spPr>
          <a:xfrm>
            <a:off x="4736697" y="433141"/>
            <a:ext cx="2568387" cy="2307222"/>
          </a:xfrm>
          <a:prstGeom prst="rect">
            <a:avLst/>
          </a:prstGeom>
        </p:spPr>
      </p:pic>
      <p:pic>
        <p:nvPicPr>
          <p:cNvPr id="4" name="Рисунок 3"/>
          <p:cNvPicPr>
            <a:picLocks noChangeAspect="1"/>
          </p:cNvPicPr>
          <p:nvPr/>
        </p:nvPicPr>
        <p:blipFill>
          <a:blip r:embed="rId4"/>
          <a:stretch>
            <a:fillRect/>
          </a:stretch>
        </p:blipFill>
        <p:spPr>
          <a:xfrm>
            <a:off x="326738" y="441975"/>
            <a:ext cx="4199586" cy="4439308"/>
          </a:xfrm>
          <a:prstGeom prst="rect">
            <a:avLst/>
          </a:prstGeom>
        </p:spPr>
      </p:pic>
    </p:spTree>
    <p:extLst>
      <p:ext uri="{BB962C8B-B14F-4D97-AF65-F5344CB8AC3E}">
        <p14:creationId xmlns:p14="http://schemas.microsoft.com/office/powerpoint/2010/main" val="41516455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7" y="4598894"/>
            <a:ext cx="9036424" cy="2259106"/>
          </a:xfrm>
        </p:spPr>
        <p:txBody>
          <a:bodyPr>
            <a:normAutofit lnSpcReduction="10000"/>
          </a:bodyPr>
          <a:lstStyle/>
          <a:p>
            <a:pPr marL="0" indent="0" algn="just">
              <a:buNone/>
            </a:pPr>
            <a:r>
              <a:rPr lang="ru-RU" sz="2000" b="1" dirty="0">
                <a:solidFill>
                  <a:srgbClr val="C00000"/>
                </a:solidFill>
              </a:rPr>
              <a:t>При ложной занятости стрелочной изолированной секции или пути приема </a:t>
            </a:r>
            <a:r>
              <a:rPr lang="ru-RU" sz="2000" dirty="0"/>
              <a:t>поезд принимают при запрещающем показании входного сигнала по приказу диспетчера, переданному по поездной радиосвязи машинисту локомотива или по телефону диспетчерской связи. Стрелки запирают на висячие замки, свободность стрелочного участка проверяет ДСП. Так же при закрытом входном сигнале принимают поезда, когда отсутствует контроль положения стрелок. В этом случае по приказу диспетчера ДСП переводит стрелки курбелем и запирает их на замки.</a:t>
            </a:r>
          </a:p>
        </p:txBody>
      </p:sp>
      <p:pic>
        <p:nvPicPr>
          <p:cNvPr id="2" name="Рисунок 1"/>
          <p:cNvPicPr>
            <a:picLocks noChangeAspect="1"/>
          </p:cNvPicPr>
          <p:nvPr/>
        </p:nvPicPr>
        <p:blipFill>
          <a:blip r:embed="rId2"/>
          <a:stretch>
            <a:fillRect/>
          </a:stretch>
        </p:blipFill>
        <p:spPr>
          <a:xfrm>
            <a:off x="80682" y="524917"/>
            <a:ext cx="2270853" cy="3952954"/>
          </a:xfrm>
          <a:prstGeom prst="rect">
            <a:avLst/>
          </a:prstGeom>
        </p:spPr>
      </p:pic>
      <p:pic>
        <p:nvPicPr>
          <p:cNvPr id="3" name="Рисунок 2"/>
          <p:cNvPicPr>
            <a:picLocks noChangeAspect="1"/>
          </p:cNvPicPr>
          <p:nvPr/>
        </p:nvPicPr>
        <p:blipFill>
          <a:blip r:embed="rId3"/>
          <a:stretch>
            <a:fillRect/>
          </a:stretch>
        </p:blipFill>
        <p:spPr>
          <a:xfrm>
            <a:off x="2386705" y="878518"/>
            <a:ext cx="2624701" cy="1601512"/>
          </a:xfrm>
          <a:prstGeom prst="rect">
            <a:avLst/>
          </a:prstGeom>
        </p:spPr>
      </p:pic>
      <p:pic>
        <p:nvPicPr>
          <p:cNvPr id="4" name="Рисунок 3"/>
          <p:cNvPicPr>
            <a:picLocks noChangeAspect="1"/>
          </p:cNvPicPr>
          <p:nvPr/>
        </p:nvPicPr>
        <p:blipFill>
          <a:blip r:embed="rId4"/>
          <a:stretch>
            <a:fillRect/>
          </a:stretch>
        </p:blipFill>
        <p:spPr>
          <a:xfrm>
            <a:off x="5040863" y="645940"/>
            <a:ext cx="4035902" cy="3048264"/>
          </a:xfrm>
          <a:prstGeom prst="rect">
            <a:avLst/>
          </a:prstGeom>
        </p:spPr>
      </p:pic>
      <p:pic>
        <p:nvPicPr>
          <p:cNvPr id="8" name="Рисунок 7"/>
          <p:cNvPicPr>
            <a:picLocks noChangeAspect="1"/>
          </p:cNvPicPr>
          <p:nvPr/>
        </p:nvPicPr>
        <p:blipFill>
          <a:blip r:embed="rId5"/>
          <a:stretch>
            <a:fillRect/>
          </a:stretch>
        </p:blipFill>
        <p:spPr>
          <a:xfrm flipH="1">
            <a:off x="2396344" y="2622417"/>
            <a:ext cx="2622796" cy="1691703"/>
          </a:xfrm>
          <a:prstGeom prst="rect">
            <a:avLst/>
          </a:prstGeom>
        </p:spPr>
      </p:pic>
    </p:spTree>
    <p:extLst>
      <p:ext uri="{BB962C8B-B14F-4D97-AF65-F5344CB8AC3E}">
        <p14:creationId xmlns:p14="http://schemas.microsoft.com/office/powerpoint/2010/main" val="4737362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13447" y="5096436"/>
            <a:ext cx="9036424" cy="1761564"/>
          </a:xfrm>
        </p:spPr>
        <p:txBody>
          <a:bodyPr>
            <a:normAutofit/>
          </a:bodyPr>
          <a:lstStyle/>
          <a:p>
            <a:pPr marL="0" indent="0" algn="just">
              <a:buNone/>
            </a:pPr>
            <a:r>
              <a:rPr lang="ru-RU" sz="2000" b="1" dirty="0">
                <a:solidFill>
                  <a:srgbClr val="C00000"/>
                </a:solidFill>
              </a:rPr>
              <a:t>При неисправности входного сигнала </a:t>
            </a:r>
            <a:r>
              <a:rPr lang="ru-RU" sz="2000" dirty="0"/>
              <a:t>поезда принимают при закрытом входном сигнале по приказу диспетчера, переданному по поездной радиосвязи машинисту. Стрелки, входящие в маршрут приема, переводит ДСП и запирает на замки. ДНЦ обязан послать код на закрытие сигнала и после посылки кода нажать кнопку БС (без сигнала).</a:t>
            </a:r>
          </a:p>
        </p:txBody>
      </p:sp>
      <p:pic>
        <p:nvPicPr>
          <p:cNvPr id="3" name="Рисунок 2"/>
          <p:cNvPicPr>
            <a:picLocks noChangeAspect="1"/>
          </p:cNvPicPr>
          <p:nvPr/>
        </p:nvPicPr>
        <p:blipFill rotWithShape="1">
          <a:blip r:embed="rId2"/>
          <a:srcRect t="8235"/>
          <a:stretch/>
        </p:blipFill>
        <p:spPr>
          <a:xfrm>
            <a:off x="2405324" y="457200"/>
            <a:ext cx="6644547" cy="4573012"/>
          </a:xfrm>
          <a:prstGeom prst="rect">
            <a:avLst/>
          </a:prstGeom>
        </p:spPr>
      </p:pic>
      <p:pic>
        <p:nvPicPr>
          <p:cNvPr id="4" name="Рисунок 3"/>
          <p:cNvPicPr>
            <a:picLocks noChangeAspect="1"/>
          </p:cNvPicPr>
          <p:nvPr/>
        </p:nvPicPr>
        <p:blipFill>
          <a:blip r:embed="rId3"/>
          <a:stretch>
            <a:fillRect/>
          </a:stretch>
        </p:blipFill>
        <p:spPr>
          <a:xfrm>
            <a:off x="128978" y="26345"/>
            <a:ext cx="2158171" cy="2063211"/>
          </a:xfrm>
          <a:prstGeom prst="rect">
            <a:avLst/>
          </a:prstGeom>
        </p:spPr>
      </p:pic>
      <p:pic>
        <p:nvPicPr>
          <p:cNvPr id="7" name="Рисунок 6"/>
          <p:cNvPicPr>
            <a:picLocks noChangeAspect="1"/>
          </p:cNvPicPr>
          <p:nvPr/>
        </p:nvPicPr>
        <p:blipFill>
          <a:blip r:embed="rId4"/>
          <a:stretch>
            <a:fillRect/>
          </a:stretch>
        </p:blipFill>
        <p:spPr>
          <a:xfrm>
            <a:off x="70556" y="3779586"/>
            <a:ext cx="2158171" cy="1316850"/>
          </a:xfrm>
          <a:prstGeom prst="rect">
            <a:avLst/>
          </a:prstGeom>
        </p:spPr>
      </p:pic>
      <p:pic>
        <p:nvPicPr>
          <p:cNvPr id="9" name="Рисунок 8"/>
          <p:cNvPicPr>
            <a:picLocks noChangeAspect="1"/>
          </p:cNvPicPr>
          <p:nvPr/>
        </p:nvPicPr>
        <p:blipFill rotWithShape="1">
          <a:blip r:embed="rId5"/>
          <a:srcRect l="49119" t="13841" r="18235" b="26849"/>
          <a:stretch/>
        </p:blipFill>
        <p:spPr>
          <a:xfrm>
            <a:off x="402952" y="2029800"/>
            <a:ext cx="1493377" cy="1809543"/>
          </a:xfrm>
          <a:prstGeom prst="rect">
            <a:avLst/>
          </a:prstGeom>
        </p:spPr>
      </p:pic>
    </p:spTree>
    <p:extLst>
      <p:ext uri="{BB962C8B-B14F-4D97-AF65-F5344CB8AC3E}">
        <p14:creationId xmlns:p14="http://schemas.microsoft.com/office/powerpoint/2010/main" val="12253987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45665" y="-107577"/>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0" y="268941"/>
            <a:ext cx="9036424" cy="6629400"/>
          </a:xfrm>
        </p:spPr>
        <p:txBody>
          <a:bodyPr>
            <a:normAutofit lnSpcReduction="10000"/>
          </a:bodyPr>
          <a:lstStyle/>
          <a:p>
            <a:pPr marL="0" indent="0" algn="just">
              <a:buNone/>
            </a:pPr>
            <a:r>
              <a:rPr lang="ru-RU" sz="2000" dirty="0" smtClean="0"/>
              <a:t>                                              </a:t>
            </a:r>
            <a:r>
              <a:rPr lang="ru-RU" sz="2000" b="1" dirty="0" smtClean="0">
                <a:solidFill>
                  <a:srgbClr val="002060"/>
                </a:solidFill>
              </a:rPr>
              <a:t>Закрепление материала</a:t>
            </a:r>
          </a:p>
          <a:p>
            <a:pPr marL="457200" indent="-457200" algn="just">
              <a:buAutoNum type="arabicPeriod"/>
            </a:pPr>
            <a:r>
              <a:rPr lang="ru-RU" sz="2000" b="1" smtClean="0"/>
              <a:t>Дайте определение устройствам </a:t>
            </a:r>
            <a:r>
              <a:rPr lang="ru-RU" sz="2000" b="1" dirty="0" smtClean="0"/>
              <a:t>ДЦ и что они обеспечивают?</a:t>
            </a:r>
          </a:p>
          <a:p>
            <a:pPr marL="457200" indent="-457200" algn="just">
              <a:buAutoNum type="arabicPeriod"/>
            </a:pPr>
            <a:r>
              <a:rPr lang="ru-RU" sz="2000" b="1" dirty="0" smtClean="0"/>
              <a:t>В чем особенность построения ДЦ?</a:t>
            </a:r>
          </a:p>
          <a:p>
            <a:pPr marL="457200" indent="-457200" algn="just">
              <a:buAutoNum type="arabicPeriod"/>
            </a:pPr>
            <a:r>
              <a:rPr lang="ru-RU" sz="2000" b="1" dirty="0" smtClean="0"/>
              <a:t>Какие </a:t>
            </a:r>
            <a:r>
              <a:rPr lang="ru-RU" sz="2000" b="1" dirty="0"/>
              <a:t>системы ДЦ первого поколения получили распространение на железных дорогах? Поясните передачу сигналов ТУ-ТС в данных системах. </a:t>
            </a:r>
            <a:endParaRPr lang="ru-RU" sz="2000" b="1" dirty="0" smtClean="0"/>
          </a:p>
          <a:p>
            <a:pPr marL="457200" indent="-457200" algn="just">
              <a:buAutoNum type="arabicPeriod"/>
            </a:pPr>
            <a:r>
              <a:rPr lang="ru-RU" sz="2000" b="1" dirty="0" smtClean="0"/>
              <a:t>Перечислите </a:t>
            </a:r>
            <a:r>
              <a:rPr lang="ru-RU" sz="2000" b="1" dirty="0"/>
              <a:t>виды управления станций, включенные в ДЦ</a:t>
            </a:r>
            <a:r>
              <a:rPr lang="ru-RU" sz="2000" b="1" dirty="0" smtClean="0"/>
              <a:t>.</a:t>
            </a:r>
          </a:p>
          <a:p>
            <a:pPr marL="457200" indent="-457200" algn="just">
              <a:buAutoNum type="arabicPeriod"/>
            </a:pPr>
            <a:r>
              <a:rPr lang="ru-RU" sz="2000" b="1" dirty="0" smtClean="0"/>
              <a:t>Назовите </a:t>
            </a:r>
            <a:r>
              <a:rPr lang="ru-RU" sz="2000" b="1" dirty="0"/>
              <a:t>и охарактеризуйте кодовые приказы в ДЦ «Нева</a:t>
            </a:r>
            <a:r>
              <a:rPr lang="ru-RU" sz="2000" b="1" dirty="0" smtClean="0"/>
              <a:t>».</a:t>
            </a:r>
          </a:p>
          <a:p>
            <a:pPr marL="457200" indent="-457200" algn="just">
              <a:buAutoNum type="arabicPeriod"/>
            </a:pPr>
            <a:r>
              <a:rPr lang="ru-RU" sz="2000" b="1" dirty="0" smtClean="0"/>
              <a:t>Перечислить </a:t>
            </a:r>
            <a:r>
              <a:rPr lang="ru-RU" sz="2000" b="1" dirty="0"/>
              <a:t>микропроцессорные системы ДЦ, применяемые на железных дорогах России и назовите основную характеристику этих систем</a:t>
            </a:r>
            <a:r>
              <a:rPr lang="ru-RU" sz="2000" b="1" dirty="0" smtClean="0"/>
              <a:t>.</a:t>
            </a:r>
          </a:p>
          <a:p>
            <a:pPr marL="457200" indent="-457200" algn="just">
              <a:buAutoNum type="arabicPeriod"/>
            </a:pPr>
            <a:r>
              <a:rPr lang="ru-RU" sz="2000" b="1" dirty="0" smtClean="0"/>
              <a:t>Опишите </a:t>
            </a:r>
            <a:r>
              <a:rPr lang="ru-RU" sz="2000" b="1" dirty="0"/>
              <a:t>порядок действий ДНЦ при наборе маршрута и какая будет при этом индикация на выносном табло?</a:t>
            </a:r>
            <a:endParaRPr lang="ru-RU" sz="2000" b="1" dirty="0" smtClean="0"/>
          </a:p>
          <a:p>
            <a:pPr marL="457200" indent="-457200" algn="just">
              <a:buAutoNum type="arabicPeriod"/>
            </a:pPr>
            <a:r>
              <a:rPr lang="ru-RU" sz="2000" b="1" dirty="0" smtClean="0"/>
              <a:t>Какими </a:t>
            </a:r>
            <a:r>
              <a:rPr lang="ru-RU" sz="2000" b="1" dirty="0"/>
              <a:t>функциональными возможностями обладает АРМ ДНЦ</a:t>
            </a:r>
            <a:r>
              <a:rPr lang="ru-RU" sz="2000" b="1" dirty="0" smtClean="0"/>
              <a:t>?</a:t>
            </a:r>
          </a:p>
          <a:p>
            <a:pPr marL="457200" indent="-457200" algn="just">
              <a:buAutoNum type="arabicPeriod"/>
            </a:pPr>
            <a:r>
              <a:rPr lang="ru-RU" sz="2000" b="1" dirty="0" smtClean="0"/>
              <a:t>Описать </a:t>
            </a:r>
            <a:r>
              <a:rPr lang="ru-RU" sz="2000" b="1" dirty="0"/>
              <a:t>порядок действий ДНЦ, ДСП при неисправности устройств ДЦ:</a:t>
            </a:r>
          </a:p>
          <a:p>
            <a:pPr marL="0" indent="0" algn="just">
              <a:buNone/>
            </a:pPr>
            <a:r>
              <a:rPr lang="ru-RU" sz="2000" b="1" dirty="0" smtClean="0"/>
              <a:t>        а</a:t>
            </a:r>
            <a:r>
              <a:rPr lang="ru-RU" sz="2000" b="1" dirty="0"/>
              <a:t>) при ложной занятости стрелочной изолированной секции или пути приема;</a:t>
            </a:r>
          </a:p>
          <a:p>
            <a:pPr marL="0" indent="0" algn="just">
              <a:buNone/>
            </a:pPr>
            <a:r>
              <a:rPr lang="ru-RU" sz="2000" b="1" dirty="0" smtClean="0"/>
              <a:t>        б</a:t>
            </a:r>
            <a:r>
              <a:rPr lang="ru-RU" sz="2000" b="1" dirty="0"/>
              <a:t>) при неисправности входного сигнала.</a:t>
            </a:r>
          </a:p>
          <a:p>
            <a:pPr marL="0" indent="0" algn="just">
              <a:buNone/>
            </a:pPr>
            <a:r>
              <a:rPr lang="ru-RU" sz="2000" b="1" dirty="0" smtClean="0"/>
              <a:t>10. Какие </a:t>
            </a:r>
            <a:r>
              <a:rPr lang="ru-RU" sz="2000" b="1" dirty="0"/>
              <a:t>основные требования предъявляются к работе поездного диспетчера и дежурного по станции при ДЦ</a:t>
            </a:r>
            <a:r>
              <a:rPr lang="ru-RU" sz="2000" b="1" dirty="0" smtClean="0"/>
              <a:t>?</a:t>
            </a:r>
          </a:p>
          <a:p>
            <a:pPr marL="0" indent="0" algn="just">
              <a:buNone/>
            </a:pPr>
            <a:r>
              <a:rPr lang="ru-RU" sz="2000" b="1" dirty="0" smtClean="0"/>
              <a:t>11. Назовите </a:t>
            </a:r>
            <a:r>
              <a:rPr lang="ru-RU" sz="2000" b="1" dirty="0"/>
              <a:t>требования ПТЭ, предъявляемые к ДЦ. </a:t>
            </a:r>
            <a:r>
              <a:rPr lang="ru-RU" sz="1600" i="1" dirty="0"/>
              <a:t>(ПТЭ Прил.№3 п.30)</a:t>
            </a:r>
            <a:endParaRPr lang="ru-RU" sz="1600" i="1" dirty="0" smtClean="0"/>
          </a:p>
          <a:p>
            <a:pPr marL="0" indent="0" algn="just">
              <a:buNone/>
            </a:pPr>
            <a:endParaRPr lang="ru-RU" sz="2000" b="1" dirty="0"/>
          </a:p>
        </p:txBody>
      </p:sp>
    </p:spTree>
    <p:extLst>
      <p:ext uri="{BB962C8B-B14F-4D97-AF65-F5344CB8AC3E}">
        <p14:creationId xmlns:p14="http://schemas.microsoft.com/office/powerpoint/2010/main" val="18389072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9700" y="10158"/>
            <a:ext cx="6172200" cy="421556"/>
          </a:xfrm>
        </p:spPr>
        <p:txBody>
          <a:bodyPr>
            <a:normAutofit/>
          </a:bodyPr>
          <a:lstStyle/>
          <a:p>
            <a:r>
              <a:rPr lang="ru-RU" sz="2000" b="1" u="sng" dirty="0">
                <a:solidFill>
                  <a:srgbClr val="002060"/>
                </a:solidFill>
                <a:latin typeface="+mn-lt"/>
              </a:rPr>
              <a:t>Опережающее задание по следующей теме:</a:t>
            </a:r>
          </a:p>
        </p:txBody>
      </p:sp>
      <p:sp>
        <p:nvSpPr>
          <p:cNvPr id="9" name="Объект 8"/>
          <p:cNvSpPr>
            <a:spLocks noGrp="1"/>
          </p:cNvSpPr>
          <p:nvPr>
            <p:ph idx="1"/>
          </p:nvPr>
        </p:nvSpPr>
        <p:spPr>
          <a:xfrm>
            <a:off x="111529" y="913897"/>
            <a:ext cx="8841403" cy="5759858"/>
          </a:xfrm>
        </p:spPr>
        <p:txBody>
          <a:bodyPr>
            <a:normAutofit/>
          </a:bodyPr>
          <a:lstStyle/>
          <a:p>
            <a:pPr marL="0" indent="0" algn="just">
              <a:buNone/>
            </a:pPr>
            <a:r>
              <a:rPr lang="ru-RU" sz="1500" dirty="0"/>
              <a:t>  </a:t>
            </a:r>
            <a:r>
              <a:rPr lang="ru-RU" sz="1500" dirty="0" smtClean="0"/>
              <a:t>                                       </a:t>
            </a:r>
            <a:r>
              <a:rPr lang="ru-RU" sz="2000" b="1" dirty="0"/>
              <a:t>Курс лекций </a:t>
            </a:r>
            <a:r>
              <a:rPr lang="ru-RU" sz="2000" b="1" dirty="0" smtClean="0"/>
              <a:t>Глава 13 </a:t>
            </a:r>
            <a:r>
              <a:rPr lang="ru-RU" sz="2000" b="1" dirty="0"/>
              <a:t>стр. </a:t>
            </a:r>
            <a:r>
              <a:rPr lang="ru-RU" sz="2000" b="1" dirty="0" smtClean="0"/>
              <a:t>78-85</a:t>
            </a:r>
          </a:p>
          <a:p>
            <a:pPr marL="457200" indent="-457200" algn="just">
              <a:buAutoNum type="arabicPeriod"/>
            </a:pPr>
            <a:r>
              <a:rPr lang="ru-RU" sz="2000" dirty="0"/>
              <a:t>Назначение и оборудование механизации сортировочных горок; </a:t>
            </a:r>
            <a:endParaRPr lang="ru-RU" sz="2000" dirty="0" smtClean="0"/>
          </a:p>
          <a:p>
            <a:pPr marL="457200" indent="-457200" algn="just">
              <a:buAutoNum type="arabicPeriod"/>
            </a:pPr>
            <a:r>
              <a:rPr lang="ru-RU" sz="2000" dirty="0" smtClean="0"/>
              <a:t>Типы </a:t>
            </a:r>
            <a:r>
              <a:rPr lang="ru-RU" sz="2000" dirty="0"/>
              <a:t>замедлителей и их назначение; </a:t>
            </a:r>
            <a:endParaRPr lang="ru-RU" sz="2000" dirty="0" smtClean="0"/>
          </a:p>
          <a:p>
            <a:pPr marL="457200" indent="-457200" algn="just">
              <a:buAutoNum type="arabicPeriod"/>
            </a:pPr>
            <a:r>
              <a:rPr lang="ru-RU" sz="2000" dirty="0" smtClean="0"/>
              <a:t>Принцип </a:t>
            </a:r>
            <a:r>
              <a:rPr lang="ru-RU" sz="2000" dirty="0"/>
              <a:t>и режимы работы систем автоматизации сортировочных горок</a:t>
            </a:r>
            <a:r>
              <a:rPr lang="ru-RU" sz="2000" dirty="0" smtClean="0"/>
              <a:t>;</a:t>
            </a:r>
          </a:p>
          <a:p>
            <a:pPr marL="457200" indent="-457200" algn="just">
              <a:buAutoNum type="arabicPeriod"/>
            </a:pPr>
            <a:r>
              <a:rPr lang="ru-RU" sz="2000" dirty="0" smtClean="0"/>
              <a:t>Назначение </a:t>
            </a:r>
            <a:r>
              <a:rPr lang="ru-RU" sz="2000" dirty="0"/>
              <a:t>элементов горочного пульта и порядок работы оператора при роспуске состава с горки</a:t>
            </a:r>
            <a:r>
              <a:rPr lang="ru-RU" sz="2000" dirty="0" smtClean="0"/>
              <a:t>.</a:t>
            </a:r>
          </a:p>
          <a:p>
            <a:pPr marL="457200" indent="-457200" algn="just">
              <a:buAutoNum type="arabicPeriod"/>
            </a:pPr>
            <a:endParaRPr lang="ru-RU" sz="2000" b="1" dirty="0">
              <a:solidFill>
                <a:srgbClr val="002060"/>
              </a:solidFill>
            </a:endParaRPr>
          </a:p>
          <a:p>
            <a:pPr marL="457200" indent="-457200" algn="just">
              <a:buAutoNum type="arabicPeriod"/>
            </a:pPr>
            <a:endParaRPr lang="ru-RU" sz="2000" b="1" dirty="0" smtClean="0">
              <a:solidFill>
                <a:srgbClr val="002060"/>
              </a:solidFill>
            </a:endParaRPr>
          </a:p>
          <a:p>
            <a:pPr marL="0" indent="0" algn="just">
              <a:buNone/>
            </a:pPr>
            <a:r>
              <a:rPr lang="ru-RU" sz="2000" b="1" dirty="0" smtClean="0">
                <a:solidFill>
                  <a:srgbClr val="002060"/>
                </a:solidFill>
              </a:rPr>
              <a:t>Актуализация домашнего задания</a:t>
            </a:r>
            <a:r>
              <a:rPr lang="ru-RU" sz="2000" b="1" dirty="0">
                <a:solidFill>
                  <a:srgbClr val="002060"/>
                </a:solidFill>
              </a:rPr>
              <a:t>: </a:t>
            </a:r>
            <a:r>
              <a:rPr lang="ru-RU" sz="2000" i="1" dirty="0" smtClean="0"/>
              <a:t>Проработка учебной литературы и составление конспекта по характеристикам каждой системы.  Курс лекций</a:t>
            </a:r>
            <a:r>
              <a:rPr lang="ru-RU" sz="2000" i="1" dirty="0"/>
              <a:t>, </a:t>
            </a:r>
            <a:r>
              <a:rPr lang="ru-RU" sz="2000" i="1" dirty="0" smtClean="0"/>
              <a:t> </a:t>
            </a:r>
            <a:r>
              <a:rPr lang="ru-RU" sz="2000" i="1" dirty="0"/>
              <a:t>Глава </a:t>
            </a:r>
            <a:r>
              <a:rPr lang="ru-RU" sz="2000" i="1" dirty="0" smtClean="0"/>
              <a:t>12, </a:t>
            </a:r>
            <a:r>
              <a:rPr lang="ru-RU" sz="2000" i="1" dirty="0"/>
              <a:t>стр. </a:t>
            </a:r>
            <a:r>
              <a:rPr lang="ru-RU" sz="2000" i="1" dirty="0" smtClean="0"/>
              <a:t>73-77. Подготовка к практическому занятию №23, оформление отчетов и подготовка к их защите.</a:t>
            </a:r>
            <a:endParaRPr lang="ru-RU" sz="2000" i="1" dirty="0"/>
          </a:p>
        </p:txBody>
      </p:sp>
      <p:sp>
        <p:nvSpPr>
          <p:cNvPr id="7" name="Прямоугольник 6"/>
          <p:cNvSpPr/>
          <p:nvPr/>
        </p:nvSpPr>
        <p:spPr>
          <a:xfrm>
            <a:off x="685800" y="472750"/>
            <a:ext cx="7597588" cy="400110"/>
          </a:xfrm>
          <a:prstGeom prst="rect">
            <a:avLst/>
          </a:prstGeom>
        </p:spPr>
        <p:txBody>
          <a:bodyPr wrap="square">
            <a:spAutoFit/>
          </a:bodyPr>
          <a:lstStyle/>
          <a:p>
            <a:r>
              <a:rPr lang="ru-RU" sz="2000" b="1" dirty="0">
                <a:solidFill>
                  <a:srgbClr val="C00000"/>
                </a:solidFill>
              </a:rPr>
              <a:t>Устройства механизации и автоматизации сортировочных горок</a:t>
            </a:r>
          </a:p>
        </p:txBody>
      </p:sp>
      <p:sp>
        <p:nvSpPr>
          <p:cNvPr id="3" name="Прямоугольник 2"/>
          <p:cNvSpPr/>
          <p:nvPr/>
        </p:nvSpPr>
        <p:spPr>
          <a:xfrm>
            <a:off x="3221850" y="4925673"/>
            <a:ext cx="223138" cy="300082"/>
          </a:xfrm>
          <a:prstGeom prst="rect">
            <a:avLst/>
          </a:prstGeom>
        </p:spPr>
        <p:txBody>
          <a:bodyPr wrap="none">
            <a:spAutoFit/>
          </a:bodyPr>
          <a:lstStyle/>
          <a:p>
            <a:r>
              <a:rPr lang="ru-RU" sz="1350" dirty="0"/>
              <a:t> </a:t>
            </a:r>
          </a:p>
        </p:txBody>
      </p:sp>
    </p:spTree>
    <p:extLst>
      <p:ext uri="{BB962C8B-B14F-4D97-AF65-F5344CB8AC3E}">
        <p14:creationId xmlns:p14="http://schemas.microsoft.com/office/powerpoint/2010/main" val="3517310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53788" y="4730189"/>
            <a:ext cx="9036424" cy="1791635"/>
          </a:xfrm>
        </p:spPr>
        <p:txBody>
          <a:bodyPr>
            <a:normAutofit/>
          </a:bodyPr>
          <a:lstStyle/>
          <a:p>
            <a:pPr marL="0" indent="0" algn="just">
              <a:buNone/>
            </a:pPr>
            <a:r>
              <a:rPr lang="ru-RU" sz="2000" b="1" dirty="0" smtClean="0">
                <a:solidFill>
                  <a:srgbClr val="C00000"/>
                </a:solidFill>
              </a:rPr>
              <a:t>Устройства </a:t>
            </a:r>
            <a:r>
              <a:rPr lang="ru-RU" sz="2000" b="1" dirty="0">
                <a:solidFill>
                  <a:srgbClr val="C00000"/>
                </a:solidFill>
              </a:rPr>
              <a:t>ДЦ обеспечивают:</a:t>
            </a:r>
            <a:r>
              <a:rPr lang="ru-RU" sz="2000" dirty="0"/>
              <a:t> управление из одного пункта стрелками и сигналами ряда станций и перегонов; контроль на аппарате управления за положением и занятостью стрелок, блок-участков перегонов, путей на станциях, а также повторение показаний входных и выходных светофоров; автоматическую запись графика исполненного движения поездов; возможность перехода на местное или резервное управление объектами станции. </a:t>
            </a:r>
          </a:p>
        </p:txBody>
      </p:sp>
      <p:pic>
        <p:nvPicPr>
          <p:cNvPr id="4" name="Picture 2" descr="E:\УЦПК\Заготовки\Плакаты заготовка\Плакаты ПТЭ, ИСИ ИДП\ПТЭ фото\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7032" b="24618"/>
          <a:stretch/>
        </p:blipFill>
        <p:spPr bwMode="auto">
          <a:xfrm>
            <a:off x="144453" y="416531"/>
            <a:ext cx="8918865" cy="4159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59188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0" y="4797424"/>
            <a:ext cx="9036424" cy="2060576"/>
          </a:xfrm>
        </p:spPr>
        <p:txBody>
          <a:bodyPr>
            <a:normAutofit/>
          </a:bodyPr>
          <a:lstStyle/>
          <a:p>
            <a:pPr marL="0" indent="0" algn="just">
              <a:buNone/>
            </a:pPr>
            <a:r>
              <a:rPr lang="ru-RU" sz="2000" dirty="0"/>
              <a:t> </a:t>
            </a:r>
            <a:r>
              <a:rPr lang="ru-RU" sz="2000" b="1" dirty="0">
                <a:solidFill>
                  <a:srgbClr val="C00000"/>
                </a:solidFill>
              </a:rPr>
              <a:t>При ДЦ </a:t>
            </a:r>
            <a:r>
              <a:rPr lang="ru-RU" sz="2000" b="1" dirty="0">
                <a:solidFill>
                  <a:srgbClr val="002060"/>
                </a:solidFill>
              </a:rPr>
              <a:t>станции</a:t>
            </a:r>
            <a:r>
              <a:rPr lang="ru-RU" sz="2000" b="1" dirty="0">
                <a:solidFill>
                  <a:srgbClr val="C00000"/>
                </a:solidFill>
              </a:rPr>
              <a:t> </a:t>
            </a:r>
            <a:r>
              <a:rPr lang="ru-RU" sz="2000" b="1" dirty="0"/>
              <a:t>оборудуются</a:t>
            </a:r>
            <a:r>
              <a:rPr lang="ru-RU" sz="2000" b="1" dirty="0">
                <a:solidFill>
                  <a:srgbClr val="C00000"/>
                </a:solidFill>
              </a:rPr>
              <a:t> ЭЦ стрелок и сигналов, а перегоны— устройствами АБ. </a:t>
            </a:r>
            <a:r>
              <a:rPr lang="ru-RU" sz="2000" dirty="0"/>
              <a:t>Управление стрелками и сигналами диспетчер производит по двум линейным проводам с помощью специальных кодовых устройств. Таким образом, приемом поездов на станции и отправлением их со станций управляет диспетчер, а перегонные светофоры управляются устройствами АБ. В основном ДЦ применяется на однопутных участках, но можно ее использовать и на двухпутных участках железных дорог.</a:t>
            </a:r>
          </a:p>
        </p:txBody>
      </p:sp>
      <p:pic>
        <p:nvPicPr>
          <p:cNvPr id="2" name="Рисунок 1"/>
          <p:cNvPicPr>
            <a:picLocks noChangeAspect="1"/>
          </p:cNvPicPr>
          <p:nvPr/>
        </p:nvPicPr>
        <p:blipFill>
          <a:blip r:embed="rId2"/>
          <a:stretch>
            <a:fillRect/>
          </a:stretch>
        </p:blipFill>
        <p:spPr>
          <a:xfrm>
            <a:off x="281125" y="457200"/>
            <a:ext cx="8474174" cy="4249280"/>
          </a:xfrm>
          <a:prstGeom prst="rect">
            <a:avLst/>
          </a:prstGeom>
        </p:spPr>
      </p:pic>
    </p:spTree>
    <p:extLst>
      <p:ext uri="{BB962C8B-B14F-4D97-AF65-F5344CB8AC3E}">
        <p14:creationId xmlns:p14="http://schemas.microsoft.com/office/powerpoint/2010/main" val="21538083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0" y="3476527"/>
            <a:ext cx="9036424" cy="3012141"/>
          </a:xfrm>
        </p:spPr>
        <p:txBody>
          <a:bodyPr>
            <a:noAutofit/>
          </a:bodyPr>
          <a:lstStyle/>
          <a:p>
            <a:pPr marL="0" indent="0" algn="just">
              <a:lnSpc>
                <a:spcPct val="100000"/>
              </a:lnSpc>
              <a:buNone/>
            </a:pPr>
            <a:r>
              <a:rPr lang="ru-RU" sz="2000" dirty="0" smtClean="0"/>
              <a:t>     </a:t>
            </a:r>
            <a:r>
              <a:rPr lang="ru-RU" sz="2000" b="1" dirty="0" smtClean="0">
                <a:solidFill>
                  <a:srgbClr val="C00000"/>
                </a:solidFill>
              </a:rPr>
              <a:t>Устройства ДЦ и </a:t>
            </a:r>
            <a:r>
              <a:rPr lang="ru-RU" sz="2000" b="1" dirty="0">
                <a:solidFill>
                  <a:srgbClr val="C00000"/>
                </a:solidFill>
              </a:rPr>
              <a:t>устройства телеуправления стрелками и светофорами прилегающих </a:t>
            </a:r>
            <a:r>
              <a:rPr lang="ru-RU" sz="2000" b="1" dirty="0" smtClean="0">
                <a:solidFill>
                  <a:srgbClr val="C00000"/>
                </a:solidFill>
              </a:rPr>
              <a:t>станций </a:t>
            </a:r>
            <a:r>
              <a:rPr lang="ru-RU" sz="2000" b="1" dirty="0">
                <a:solidFill>
                  <a:srgbClr val="C00000"/>
                </a:solidFill>
              </a:rPr>
              <a:t>должны обеспечивать:</a:t>
            </a:r>
          </a:p>
          <a:p>
            <a:pPr algn="just">
              <a:lnSpc>
                <a:spcPct val="100000"/>
              </a:lnSpc>
            </a:pPr>
            <a:r>
              <a:rPr lang="ru-RU" sz="2000" dirty="0" smtClean="0"/>
              <a:t>управление </a:t>
            </a:r>
            <a:r>
              <a:rPr lang="ru-RU" sz="2000" dirty="0"/>
              <a:t>из одного пункта устройствами </a:t>
            </a:r>
            <a:r>
              <a:rPr lang="ru-RU" sz="2000" dirty="0" smtClean="0"/>
              <a:t>СЦБ </a:t>
            </a:r>
            <a:r>
              <a:rPr lang="ru-RU" sz="2000" dirty="0"/>
              <a:t>ряда </a:t>
            </a:r>
            <a:r>
              <a:rPr lang="ru-RU" sz="2000" dirty="0" smtClean="0"/>
              <a:t>станций </a:t>
            </a:r>
            <a:r>
              <a:rPr lang="ru-RU" sz="2000" dirty="0"/>
              <a:t>и перегонов, в </a:t>
            </a:r>
            <a:r>
              <a:rPr lang="ru-RU" sz="2000" dirty="0" smtClean="0"/>
              <a:t>т.ч. </a:t>
            </a:r>
            <a:r>
              <a:rPr lang="ru-RU" sz="2000" dirty="0"/>
              <a:t>стрелками и светофорами </a:t>
            </a:r>
            <a:r>
              <a:rPr lang="ru-RU" sz="2000" dirty="0" smtClean="0"/>
              <a:t>ЭЦ, </a:t>
            </a:r>
            <a:r>
              <a:rPr lang="ru-RU" sz="2000" dirty="0"/>
              <a:t>устройствами </a:t>
            </a:r>
            <a:r>
              <a:rPr lang="ru-RU" sz="2000" dirty="0" smtClean="0"/>
              <a:t>АБ, АЛС, </a:t>
            </a:r>
            <a:r>
              <a:rPr lang="ru-RU" sz="2000" dirty="0"/>
              <a:t>применяемой как самостоятельное средство сигнализации и связи, </a:t>
            </a:r>
            <a:r>
              <a:rPr lang="ru-RU" sz="2000" dirty="0" smtClean="0"/>
              <a:t>ПАБ с </a:t>
            </a:r>
            <a:r>
              <a:rPr lang="ru-RU" sz="2000" dirty="0"/>
              <a:t>автоматическим контролем прибытия поезда в полном составе;</a:t>
            </a:r>
          </a:p>
          <a:p>
            <a:pPr algn="just"/>
            <a:r>
              <a:rPr lang="ru-RU" sz="2000" dirty="0" smtClean="0"/>
              <a:t>контроль </a:t>
            </a:r>
            <a:r>
              <a:rPr lang="ru-RU" sz="2000" dirty="0"/>
              <a:t>на аппарате управления положения и занятости стрелок, занятости перегонов, </a:t>
            </a:r>
            <a:r>
              <a:rPr lang="ru-RU" sz="2000" dirty="0" smtClean="0"/>
              <a:t>путей </a:t>
            </a:r>
            <a:r>
              <a:rPr lang="ru-RU" sz="2000" dirty="0"/>
              <a:t>на </a:t>
            </a:r>
            <a:r>
              <a:rPr lang="ru-RU" sz="2000" dirty="0" smtClean="0"/>
              <a:t>станциях </a:t>
            </a:r>
            <a:r>
              <a:rPr lang="ru-RU" sz="2000" dirty="0"/>
              <a:t>и прилегающих к ним блок-участков, а также повторение показаний входных, маршрутных и выходных светофоров</a:t>
            </a:r>
            <a:r>
              <a:rPr lang="ru-RU" sz="2000" dirty="0" smtClean="0"/>
              <a:t>;</a:t>
            </a:r>
            <a:endParaRPr lang="ru-RU" sz="2000" dirty="0"/>
          </a:p>
        </p:txBody>
      </p:sp>
      <p:sp>
        <p:nvSpPr>
          <p:cNvPr id="2" name="Прямоугольник 1"/>
          <p:cNvSpPr/>
          <p:nvPr/>
        </p:nvSpPr>
        <p:spPr>
          <a:xfrm>
            <a:off x="7037599" y="6488668"/>
            <a:ext cx="1925527" cy="338554"/>
          </a:xfrm>
          <a:prstGeom prst="rect">
            <a:avLst/>
          </a:prstGeom>
          <a:ln>
            <a:solidFill>
              <a:schemeClr val="tx1"/>
            </a:solidFill>
          </a:ln>
        </p:spPr>
        <p:txBody>
          <a:bodyPr wrap="none">
            <a:spAutoFit/>
          </a:bodyPr>
          <a:lstStyle/>
          <a:p>
            <a:r>
              <a:rPr lang="ru-RU" sz="1600" dirty="0" smtClean="0"/>
              <a:t>(ПТЭ Прил.№3 п.30)</a:t>
            </a:r>
            <a:endParaRPr lang="ru-RU" sz="1600" dirty="0"/>
          </a:p>
        </p:txBody>
      </p:sp>
      <p:pic>
        <p:nvPicPr>
          <p:cNvPr id="4" name="Рисунок 3"/>
          <p:cNvPicPr>
            <a:picLocks noChangeAspect="1"/>
          </p:cNvPicPr>
          <p:nvPr/>
        </p:nvPicPr>
        <p:blipFill>
          <a:blip r:embed="rId2"/>
          <a:stretch>
            <a:fillRect/>
          </a:stretch>
        </p:blipFill>
        <p:spPr>
          <a:xfrm>
            <a:off x="4572000" y="350646"/>
            <a:ext cx="4142591" cy="3173506"/>
          </a:xfrm>
          <a:prstGeom prst="rect">
            <a:avLst/>
          </a:prstGeom>
        </p:spPr>
      </p:pic>
      <p:pic>
        <p:nvPicPr>
          <p:cNvPr id="7" name="Рисунок 6"/>
          <p:cNvPicPr>
            <a:picLocks noChangeAspect="1"/>
          </p:cNvPicPr>
          <p:nvPr/>
        </p:nvPicPr>
        <p:blipFill>
          <a:blip r:embed="rId3"/>
          <a:stretch>
            <a:fillRect/>
          </a:stretch>
        </p:blipFill>
        <p:spPr>
          <a:xfrm>
            <a:off x="743950" y="350645"/>
            <a:ext cx="3511006" cy="3173506"/>
          </a:xfrm>
          <a:prstGeom prst="rect">
            <a:avLst/>
          </a:prstGeom>
        </p:spPr>
      </p:pic>
    </p:spTree>
    <p:extLst>
      <p:ext uri="{BB962C8B-B14F-4D97-AF65-F5344CB8AC3E}">
        <p14:creationId xmlns:p14="http://schemas.microsoft.com/office/powerpoint/2010/main" val="3478371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rotWithShape="1">
          <a:blip r:embed="rId2"/>
          <a:srcRect l="14278"/>
          <a:stretch/>
        </p:blipFill>
        <p:spPr>
          <a:xfrm>
            <a:off x="90121" y="372654"/>
            <a:ext cx="6720317" cy="3946267"/>
          </a:xfrm>
          <a:prstGeom prst="rect">
            <a:avLst/>
          </a:prstGeom>
        </p:spPr>
      </p:pic>
      <p:sp>
        <p:nvSpPr>
          <p:cNvPr id="9" name="Заголовок 1"/>
          <p:cNvSpPr>
            <a:spLocks noGrp="1"/>
          </p:cNvSpPr>
          <p:nvPr>
            <p:ph type="title"/>
          </p:nvPr>
        </p:nvSpPr>
        <p:spPr>
          <a:xfrm>
            <a:off x="1569492" y="0"/>
            <a:ext cx="6441743" cy="426444"/>
          </a:xfrm>
        </p:spPr>
        <p:txBody>
          <a:bodyPr>
            <a:normAutofit/>
          </a:bodyPr>
          <a:lstStyle/>
          <a:p>
            <a:r>
              <a:rPr lang="ru-RU" sz="2000" b="1" dirty="0">
                <a:solidFill>
                  <a:srgbClr val="C00000"/>
                </a:solidFill>
                <a:latin typeface="+mn-lt"/>
              </a:rPr>
              <a:t>Порядок организации </a:t>
            </a:r>
            <a:r>
              <a:rPr lang="ru-RU" sz="2000" b="1" dirty="0" smtClean="0">
                <a:solidFill>
                  <a:srgbClr val="C00000"/>
                </a:solidFill>
                <a:latin typeface="+mn-lt"/>
              </a:rPr>
              <a:t>работы диспетчера поездного</a:t>
            </a:r>
            <a:endParaRPr lang="ru-RU" sz="2000" b="1" dirty="0">
              <a:solidFill>
                <a:srgbClr val="C00000"/>
              </a:solidFill>
              <a:latin typeface="+mn-lt"/>
            </a:endParaRPr>
          </a:p>
        </p:txBody>
      </p:sp>
      <p:sp>
        <p:nvSpPr>
          <p:cNvPr id="11" name="Объект 5"/>
          <p:cNvSpPr>
            <a:spLocks noGrp="1"/>
          </p:cNvSpPr>
          <p:nvPr>
            <p:ph idx="1"/>
          </p:nvPr>
        </p:nvSpPr>
        <p:spPr>
          <a:xfrm>
            <a:off x="0" y="4190931"/>
            <a:ext cx="9036424" cy="2650577"/>
          </a:xfrm>
        </p:spPr>
        <p:txBody>
          <a:bodyPr>
            <a:noAutofit/>
          </a:bodyPr>
          <a:lstStyle/>
          <a:p>
            <a:pPr marL="0" indent="0" algn="just">
              <a:lnSpc>
                <a:spcPct val="100000"/>
              </a:lnSpc>
              <a:buNone/>
            </a:pPr>
            <a:r>
              <a:rPr lang="ru-RU" sz="2000" b="1" dirty="0">
                <a:solidFill>
                  <a:srgbClr val="C00000"/>
                </a:solidFill>
              </a:rPr>
              <a:t>Устройства ДЦ и устройства телеуправления стрелками и светофорами прилегающих станций должны обеспечивать:</a:t>
            </a:r>
          </a:p>
          <a:p>
            <a:pPr algn="just"/>
            <a:r>
              <a:rPr lang="ru-RU" sz="2000" dirty="0" smtClean="0"/>
              <a:t>возможность </a:t>
            </a:r>
            <a:r>
              <a:rPr lang="ru-RU" sz="2000" dirty="0"/>
              <a:t>передачи </a:t>
            </a:r>
            <a:r>
              <a:rPr lang="ru-RU" sz="2000" dirty="0" smtClean="0"/>
              <a:t>станций </a:t>
            </a:r>
            <a:r>
              <a:rPr lang="ru-RU" sz="2000" dirty="0"/>
              <a:t>на резервное управление стрелками и светофорами по приему, отправлению поездов и производству маневров или передачи стрелок на местное управление для производства маневров;</a:t>
            </a:r>
          </a:p>
          <a:p>
            <a:pPr algn="just"/>
            <a:r>
              <a:rPr lang="ru-RU" sz="2000" dirty="0" smtClean="0"/>
              <a:t>автоматическую </a:t>
            </a:r>
            <a:r>
              <a:rPr lang="ru-RU" sz="2000" dirty="0"/>
              <a:t>запись графика исполненного движения поездов, а также передачу соответствующей информации в автоматизированные системы управления движением поездов</a:t>
            </a:r>
            <a:r>
              <a:rPr lang="ru-RU" sz="2000" dirty="0" smtClean="0"/>
              <a:t>.</a:t>
            </a:r>
            <a:endParaRPr lang="ru-RU" sz="2000" dirty="0"/>
          </a:p>
        </p:txBody>
      </p:sp>
      <p:sp>
        <p:nvSpPr>
          <p:cNvPr id="12" name="Прямоугольник 11"/>
          <p:cNvSpPr/>
          <p:nvPr/>
        </p:nvSpPr>
        <p:spPr>
          <a:xfrm>
            <a:off x="7434878" y="6533731"/>
            <a:ext cx="1709122" cy="307777"/>
          </a:xfrm>
          <a:prstGeom prst="rect">
            <a:avLst/>
          </a:prstGeom>
          <a:ln>
            <a:solidFill>
              <a:schemeClr val="tx1"/>
            </a:solidFill>
          </a:ln>
        </p:spPr>
        <p:txBody>
          <a:bodyPr wrap="none">
            <a:spAutoFit/>
          </a:bodyPr>
          <a:lstStyle/>
          <a:p>
            <a:r>
              <a:rPr lang="ru-RU" sz="1400" dirty="0" smtClean="0"/>
              <a:t>(ПТЭ Прил.№3 п.30)</a:t>
            </a:r>
            <a:endParaRPr lang="ru-RU" sz="1400" dirty="0"/>
          </a:p>
        </p:txBody>
      </p:sp>
      <p:pic>
        <p:nvPicPr>
          <p:cNvPr id="4" name="Рисунок 3"/>
          <p:cNvPicPr>
            <a:picLocks noChangeAspect="1"/>
          </p:cNvPicPr>
          <p:nvPr/>
        </p:nvPicPr>
        <p:blipFill>
          <a:blip r:embed="rId3"/>
          <a:stretch>
            <a:fillRect/>
          </a:stretch>
        </p:blipFill>
        <p:spPr>
          <a:xfrm>
            <a:off x="5244099" y="372654"/>
            <a:ext cx="3815054" cy="3946267"/>
          </a:xfrm>
          <a:prstGeom prst="rect">
            <a:avLst/>
          </a:prstGeom>
        </p:spPr>
      </p:pic>
      <p:pic>
        <p:nvPicPr>
          <p:cNvPr id="7" name="Рисунок 6"/>
          <p:cNvPicPr>
            <a:picLocks noChangeAspect="1"/>
          </p:cNvPicPr>
          <p:nvPr/>
        </p:nvPicPr>
        <p:blipFill>
          <a:blip r:embed="rId4"/>
          <a:stretch>
            <a:fillRect/>
          </a:stretch>
        </p:blipFill>
        <p:spPr>
          <a:xfrm>
            <a:off x="2443278" y="2154581"/>
            <a:ext cx="3164146" cy="2164340"/>
          </a:xfrm>
          <a:prstGeom prst="rect">
            <a:avLst/>
          </a:prstGeom>
        </p:spPr>
      </p:pic>
      <p:pic>
        <p:nvPicPr>
          <p:cNvPr id="5" name="Рисунок 4"/>
          <p:cNvPicPr>
            <a:picLocks noChangeAspect="1"/>
          </p:cNvPicPr>
          <p:nvPr/>
        </p:nvPicPr>
        <p:blipFill>
          <a:blip r:embed="rId5"/>
          <a:stretch>
            <a:fillRect/>
          </a:stretch>
        </p:blipFill>
        <p:spPr>
          <a:xfrm>
            <a:off x="6823885" y="1291592"/>
            <a:ext cx="469433" cy="829128"/>
          </a:xfrm>
          <a:prstGeom prst="rect">
            <a:avLst/>
          </a:prstGeom>
        </p:spPr>
      </p:pic>
    </p:spTree>
    <p:extLst>
      <p:ext uri="{BB962C8B-B14F-4D97-AF65-F5344CB8AC3E}">
        <p14:creationId xmlns:p14="http://schemas.microsoft.com/office/powerpoint/2010/main" val="14082620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499453" y="0"/>
            <a:ext cx="3793770" cy="457200"/>
          </a:xfrm>
        </p:spPr>
        <p:txBody>
          <a:bodyPr>
            <a:normAutofit/>
          </a:bodyPr>
          <a:lstStyle/>
          <a:p>
            <a:r>
              <a:rPr lang="ru-RU" sz="2000" b="1" dirty="0">
                <a:solidFill>
                  <a:srgbClr val="C00000"/>
                </a:solidFill>
                <a:latin typeface="+mn-lt"/>
              </a:rPr>
              <a:t>Диспетчерская централизация</a:t>
            </a:r>
          </a:p>
        </p:txBody>
      </p:sp>
      <p:sp>
        <p:nvSpPr>
          <p:cNvPr id="6" name="Объект 5"/>
          <p:cNvSpPr>
            <a:spLocks noGrp="1"/>
          </p:cNvSpPr>
          <p:nvPr>
            <p:ph idx="1"/>
          </p:nvPr>
        </p:nvSpPr>
        <p:spPr>
          <a:xfrm>
            <a:off x="0" y="3832411"/>
            <a:ext cx="9036424" cy="2689412"/>
          </a:xfrm>
        </p:spPr>
        <p:txBody>
          <a:bodyPr>
            <a:noAutofit/>
          </a:bodyPr>
          <a:lstStyle/>
          <a:p>
            <a:pPr marL="0" indent="0" algn="just">
              <a:buNone/>
            </a:pPr>
            <a:r>
              <a:rPr lang="ru-RU" sz="2000" b="1" dirty="0" smtClean="0">
                <a:solidFill>
                  <a:srgbClr val="C00000"/>
                </a:solidFill>
              </a:rPr>
              <a:t>   Внедряемые </a:t>
            </a:r>
            <a:r>
              <a:rPr lang="ru-RU" sz="2000" b="1" dirty="0">
                <a:solidFill>
                  <a:srgbClr val="C00000"/>
                </a:solidFill>
              </a:rPr>
              <a:t>системы диспетчерской централизации должны обеспечивать:</a:t>
            </a:r>
          </a:p>
          <a:p>
            <a:pPr algn="just"/>
            <a:r>
              <a:rPr lang="ru-RU" sz="2000" dirty="0" smtClean="0"/>
              <a:t>возможность </a:t>
            </a:r>
            <a:r>
              <a:rPr lang="ru-RU" sz="2000" dirty="0"/>
              <a:t>изменения направления движения диспетчером поездным при ложной занятости блок-участков;</a:t>
            </a:r>
          </a:p>
          <a:p>
            <a:pPr algn="just"/>
            <a:r>
              <a:rPr lang="ru-RU" sz="2000" dirty="0" smtClean="0"/>
              <a:t>возможность </a:t>
            </a:r>
            <a:r>
              <a:rPr lang="ru-RU" sz="2000" dirty="0"/>
              <a:t>дачи сигнала путевого прибытия </a:t>
            </a:r>
            <a:r>
              <a:rPr lang="ru-RU" sz="2000" dirty="0" smtClean="0"/>
              <a:t>полуавтоматической блокировки </a:t>
            </a:r>
            <a:r>
              <a:rPr lang="ru-RU" sz="2000" dirty="0"/>
              <a:t>при неисправности устройств автоматического контроля прибытия поезда в полном составе;</a:t>
            </a:r>
          </a:p>
          <a:p>
            <a:pPr algn="just"/>
            <a:r>
              <a:rPr lang="ru-RU" sz="2000" dirty="0" smtClean="0"/>
              <a:t>контроль </a:t>
            </a:r>
            <a:r>
              <a:rPr lang="ru-RU" sz="2000" dirty="0"/>
              <a:t>исправности работы переездной сигнализации и устройств контроля схода железнодорожного подвижного состава.</a:t>
            </a:r>
          </a:p>
        </p:txBody>
      </p:sp>
      <p:sp>
        <p:nvSpPr>
          <p:cNvPr id="4" name="Прямоугольник 3"/>
          <p:cNvSpPr/>
          <p:nvPr/>
        </p:nvSpPr>
        <p:spPr>
          <a:xfrm>
            <a:off x="7037599" y="6488668"/>
            <a:ext cx="1925527" cy="338554"/>
          </a:xfrm>
          <a:prstGeom prst="rect">
            <a:avLst/>
          </a:prstGeom>
          <a:ln>
            <a:solidFill>
              <a:schemeClr val="tx1"/>
            </a:solidFill>
          </a:ln>
        </p:spPr>
        <p:txBody>
          <a:bodyPr wrap="none">
            <a:spAutoFit/>
          </a:bodyPr>
          <a:lstStyle/>
          <a:p>
            <a:r>
              <a:rPr lang="ru-RU" sz="1600" dirty="0" smtClean="0"/>
              <a:t>(ПТЭ Прил.№3 п.30)</a:t>
            </a:r>
            <a:endParaRPr lang="ru-RU" sz="1600" dirty="0"/>
          </a:p>
        </p:txBody>
      </p:sp>
      <p:pic>
        <p:nvPicPr>
          <p:cNvPr id="2" name="Рисунок 1"/>
          <p:cNvPicPr>
            <a:picLocks noChangeAspect="1"/>
          </p:cNvPicPr>
          <p:nvPr/>
        </p:nvPicPr>
        <p:blipFill rotWithShape="1">
          <a:blip r:embed="rId2"/>
          <a:srcRect t="14772" b="19010"/>
          <a:stretch/>
        </p:blipFill>
        <p:spPr>
          <a:xfrm>
            <a:off x="708212" y="457200"/>
            <a:ext cx="7620000" cy="3361765"/>
          </a:xfrm>
          <a:prstGeom prst="rect">
            <a:avLst/>
          </a:prstGeom>
        </p:spPr>
      </p:pic>
    </p:spTree>
    <p:extLst>
      <p:ext uri="{BB962C8B-B14F-4D97-AF65-F5344CB8AC3E}">
        <p14:creationId xmlns:p14="http://schemas.microsoft.com/office/powerpoint/2010/main" val="262870970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2228</TotalTime>
  <Words>3153</Words>
  <Application>Microsoft Office PowerPoint</Application>
  <PresentationFormat>Экран (4:3)</PresentationFormat>
  <Paragraphs>163</Paragraphs>
  <Slides>49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49</vt:i4>
      </vt:variant>
    </vt:vector>
  </HeadingPairs>
  <TitlesOfParts>
    <vt:vector size="53" baseType="lpstr">
      <vt:lpstr>Arial</vt:lpstr>
      <vt:lpstr>Calibri</vt:lpstr>
      <vt:lpstr>Calibri Light</vt:lpstr>
      <vt:lpstr>Тема Office</vt:lpstr>
      <vt:lpstr>ОАО "РЖД"</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Порядок организации работы диспетчера поездного</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Порядок организации работы диспетчера поездного</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Диспетчерская централизация</vt:lpstr>
      <vt:lpstr>Опережающее задание по следующей теме: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Ли Н.Г.</cp:lastModifiedBy>
  <cp:revision>185</cp:revision>
  <dcterms:created xsi:type="dcterms:W3CDTF">2020-04-22T10:21:16Z</dcterms:created>
  <dcterms:modified xsi:type="dcterms:W3CDTF">2025-01-26T06:49:01Z</dcterms:modified>
</cp:coreProperties>
</file>