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1" r:id="rId5"/>
    <p:sldId id="264" r:id="rId6"/>
    <p:sldId id="262" r:id="rId7"/>
    <p:sldId id="259" r:id="rId8"/>
    <p:sldId id="260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>
        <p:scale>
          <a:sx n="83" d="100"/>
          <a:sy n="83" d="100"/>
        </p:scale>
        <p:origin x="-222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4241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661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7286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589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2096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3990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1234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0151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4980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0194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2297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734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6302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657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191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7947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4152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FB4EDE3-E222-4CB1-A720-667D7394AE3A}" type="datetimeFigureOut">
              <a:rPr lang="ru-RU" smtClean="0"/>
              <a:pPr/>
              <a:t>27.02.2025</a:t>
            </a:fld>
            <a:endParaRPr lang="ru-RU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9995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6128" y="1700487"/>
            <a:ext cx="8825658" cy="2677648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Структура управления на железнодорожном транспорте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Тема 3.3 Транспортные системы России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82151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788" y="601578"/>
            <a:ext cx="9942490" cy="1208561"/>
          </a:xfrm>
        </p:spPr>
        <p:txBody>
          <a:bodyPr/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bg1"/>
                </a:solidFill>
              </a:rPr>
              <a:t>Структура управления железнодорожным  транспортом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7516" y="2603500"/>
            <a:ext cx="10443410" cy="34163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Организационная структура управления железнодорожным транспортом предусматривает сочетание территориального, отраслевого и функционального принципов.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Территориальный принцип </a:t>
            </a:r>
            <a:r>
              <a:rPr lang="ru-RU" sz="2000" dirty="0" smtClean="0"/>
              <a:t>основан на руководстве предприятиями и организациями железнодорожного транспорта всех его отраслей, находящихся на определенной территории. В соответствии с этим вся сеть железных дорог разделена на части, называемые «железная дорога», например, Московская железная дорога, </a:t>
            </a:r>
            <a:r>
              <a:rPr lang="ru-RU" sz="2000" dirty="0" err="1" smtClean="0"/>
              <a:t>СевероКавказская</a:t>
            </a:r>
            <a:r>
              <a:rPr lang="ru-RU" sz="2000" dirty="0" smtClean="0"/>
              <a:t> железная дорога и </a:t>
            </a:r>
            <a:r>
              <a:rPr lang="ru-RU" sz="2000" dirty="0" err="1" smtClean="0"/>
              <a:t>т.д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869956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Структура управления железнодорожным  транспортом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870" y="2603500"/>
            <a:ext cx="11028784" cy="3946590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В свою очередь, железная дорога разделена на регионы дороги. </a:t>
            </a:r>
            <a:r>
              <a:rPr lang="ru-RU" sz="2000" b="1" dirty="0" smtClean="0">
                <a:solidFill>
                  <a:srgbClr val="C00000"/>
                </a:solidFill>
              </a:rPr>
              <a:t>Отраслевой принцип</a:t>
            </a:r>
            <a:r>
              <a:rPr lang="ru-RU" sz="2000" b="1" dirty="0" smtClean="0"/>
              <a:t> </a:t>
            </a:r>
            <a:r>
              <a:rPr lang="ru-RU" sz="2000" dirty="0" smtClean="0"/>
              <a:t>предполагает руководство отдельными отраслями, для чего в высшем органе управления — ОАО «РЖД» созданы отраслевые департаменты и управления, а на дорогах — службы, отделы и дирекции. 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Функциональный принцип </a:t>
            </a:r>
            <a:r>
              <a:rPr lang="ru-RU" sz="2000" dirty="0" smtClean="0"/>
              <a:t>означает наличие подразделений, занимающихся отдельными специальными вопросами. Существующая на железнодорожном транспорте России система управления подразделяется на несколько звеньев. Структуру управления основной деятельностью железнодорожного транспорта можно представить следующей цепочкой: Аппарат ОАО «РЖД» — управления железных дорог — линейные производственные предприятия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914645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Структура управления железнодорожным  транспортом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7160" y="2313992"/>
            <a:ext cx="11103428" cy="3855097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В настоящее время вертикаль власти по управлению инфраструктурой представляет собой:</a:t>
            </a:r>
          </a:p>
          <a:p>
            <a:pPr algn="just"/>
            <a:r>
              <a:rPr lang="ru-RU" sz="2400" dirty="0" smtClean="0">
                <a:solidFill>
                  <a:srgbClr val="C00000"/>
                </a:solidFill>
              </a:rPr>
              <a:t>Министерство транспорта </a:t>
            </a:r>
            <a:r>
              <a:rPr lang="ru-RU" sz="2400" dirty="0" smtClean="0"/>
              <a:t>(министр транспорта М. Ю.Соколов)</a:t>
            </a:r>
          </a:p>
          <a:p>
            <a:pPr algn="just"/>
            <a:r>
              <a:rPr lang="ru-RU" sz="2400" dirty="0" smtClean="0"/>
              <a:t> • ОАО «РЖД» (президент О.В.Белозеров) </a:t>
            </a:r>
          </a:p>
          <a:p>
            <a:pPr algn="just"/>
            <a:r>
              <a:rPr lang="ru-RU" sz="2400" dirty="0" smtClean="0"/>
              <a:t>• ЦДИ – центральная дирекция инфраструктуры на уровне сети ( старший вице-президент ОАО «РЖД»  начальник центральной  дирекции инфраструктуры  Геннадий Викторович Верховых) </a:t>
            </a:r>
          </a:p>
          <a:p>
            <a:pPr algn="just"/>
            <a:r>
              <a:rPr lang="ru-RU" sz="2400" dirty="0" smtClean="0"/>
              <a:t>• ДИ ПРИВ – Приволжская дирекция инфраструктуры на уровне дороги (начальник </a:t>
            </a:r>
            <a:r>
              <a:rPr lang="ru-RU" sz="2400" dirty="0" smtClean="0">
                <a:solidFill>
                  <a:srgbClr val="FF0000"/>
                </a:solidFill>
              </a:rPr>
              <a:t>дирекции Александрович Юрьевич Сомов </a:t>
            </a:r>
            <a:r>
              <a:rPr lang="ru-RU" sz="2400" dirty="0" smtClean="0"/>
              <a:t>)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solidFill>
                  <a:schemeClr val="bg1"/>
                </a:solidFill>
              </a:rPr>
              <a:t>Структура управления железнодорожным  транспортом </a:t>
            </a:r>
            <a:endParaRPr lang="ru-RU"/>
          </a:p>
        </p:txBody>
      </p:sp>
      <p:pic>
        <p:nvPicPr>
          <p:cNvPr id="4" name="Объект 3" descr="Изображение выглядит как текст, снимок экрана, Шрифт, число&#10;&#10;Автоматически созданное описание">
            <a:extLst>
              <a:ext uri="{FF2B5EF4-FFF2-40B4-BE49-F238E27FC236}">
                <a16:creationId xmlns:a16="http://schemas.microsoft.com/office/drawing/2014/main" xmlns="" id="{6C3D2D28-D2ED-5BA7-7274-0CDD7E2E17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6348" y="1937409"/>
            <a:ext cx="10496472" cy="429194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Структура управления на железнодорожном транспорте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433" y="2239347"/>
            <a:ext cx="9610530" cy="434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3615" y="891936"/>
            <a:ext cx="8761413" cy="72848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Структура управления железнодорожным  транспортом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5820" y="2297431"/>
            <a:ext cx="11196735" cy="3722370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>
                <a:solidFill>
                  <a:srgbClr val="C00000"/>
                </a:solidFill>
              </a:rPr>
              <a:t>Аппарат ОАО «РЖД» </a:t>
            </a:r>
            <a:r>
              <a:rPr lang="ru-RU" sz="2200" dirty="0" smtClean="0"/>
              <a:t>— центральный орган управления, который руководит: </a:t>
            </a:r>
            <a:endParaRPr lang="ru-RU" sz="2200" dirty="0" smtClean="0"/>
          </a:p>
          <a:p>
            <a:pPr algn="just"/>
            <a:r>
              <a:rPr lang="ru-RU" sz="2200" dirty="0" smtClean="0"/>
              <a:t>- деятельностью </a:t>
            </a:r>
            <a:r>
              <a:rPr lang="ru-RU" sz="2200" dirty="0" smtClean="0"/>
              <a:t>железнодорожного транспорта на всей территории страны, решая важнейшие вопросы управления; </a:t>
            </a:r>
            <a:endParaRPr lang="ru-RU" sz="2200" dirty="0" smtClean="0"/>
          </a:p>
          <a:p>
            <a:pPr algn="just"/>
            <a:r>
              <a:rPr lang="ru-RU" sz="2200" dirty="0" smtClean="0"/>
              <a:t>-</a:t>
            </a:r>
            <a:r>
              <a:rPr lang="ru-RU" sz="2200" dirty="0" smtClean="0"/>
              <a:t>перспективным </a:t>
            </a:r>
            <a:r>
              <a:rPr lang="ru-RU" sz="2200" dirty="0" smtClean="0"/>
              <a:t>развитием всех отраслей железнодорожного транспорта, внедрением в производство достижений науки и техники</a:t>
            </a:r>
            <a:r>
              <a:rPr lang="ru-RU" sz="2200" dirty="0" smtClean="0"/>
              <a:t>;</a:t>
            </a:r>
          </a:p>
          <a:p>
            <a:pPr algn="just"/>
            <a:r>
              <a:rPr lang="ru-RU" sz="2200" dirty="0" smtClean="0"/>
              <a:t> -развитием </a:t>
            </a:r>
            <a:r>
              <a:rPr lang="ru-RU" sz="2200" dirty="0" smtClean="0"/>
              <a:t>пропускной и провозной способности дорог и т.д</a:t>
            </a:r>
            <a:r>
              <a:rPr lang="ru-RU" sz="2200" dirty="0" smtClean="0"/>
              <a:t>.</a:t>
            </a:r>
          </a:p>
          <a:p>
            <a:pPr algn="just"/>
            <a:r>
              <a:rPr lang="ru-RU" sz="2200" dirty="0" smtClean="0"/>
              <a:t> </a:t>
            </a:r>
            <a:r>
              <a:rPr lang="ru-RU" sz="2200" dirty="0" smtClean="0"/>
              <a:t>В состав аппарата ОАО «РЖД» входят отраслевые департаменты и отделы, дочерние зависимые организации – дирекции и управления, научно-исследовательские институты и другие предприятия</a:t>
            </a:r>
            <a:endParaRPr lang="ru-RU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Структура управления железнодорожным  транспортом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2514" y="2603499"/>
            <a:ext cx="10935478" cy="390926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</a:rPr>
              <a:t>Железная дорога </a:t>
            </a:r>
            <a:r>
              <a:rPr lang="ru-RU" dirty="0" smtClean="0"/>
              <a:t>— </a:t>
            </a:r>
            <a:r>
              <a:rPr lang="ru-RU" b="1" dirty="0" smtClean="0"/>
              <a:t>филиал ОАО «РЖД», являющийся основной хозяйственной организацией железнодорожного транспорта. Руководит ею начальник дороги, подчиненный непосредственно президенту ОАО «РЖД». </a:t>
            </a:r>
            <a:r>
              <a:rPr lang="ru-RU" dirty="0" smtClean="0"/>
              <a:t>В управлении дороги на правах коллегиального органа управления работает технико-экономический совет, который состоит из специалистов различных отраслей транспорта, представителей производства. </a:t>
            </a:r>
            <a:r>
              <a:rPr lang="ru-RU" b="1" dirty="0" smtClean="0"/>
              <a:t>Начальник дороги и его заместители, осуществляют руководство службами по отраслям.</a:t>
            </a:r>
            <a:endParaRPr lang="ru-RU" dirty="0" smtClean="0"/>
          </a:p>
          <a:p>
            <a:pPr algn="just"/>
            <a:r>
              <a:rPr lang="ru-RU" b="1" dirty="0" smtClean="0"/>
              <a:t>Службы управления дороги, в свою очередь, руководят работой подразделений по отраслям в пределах своей дороги</a:t>
            </a:r>
            <a:r>
              <a:rPr lang="ru-RU" dirty="0" smtClean="0"/>
              <a:t>. </a:t>
            </a:r>
          </a:p>
          <a:p>
            <a:pPr algn="just"/>
            <a:r>
              <a:rPr lang="ru-RU" b="1" dirty="0" smtClean="0"/>
              <a:t>Все службы управления дороги по производственным и техническим вопросам подчинены соответствующим департаментам и управлениям аппарата ОАО «РЖД».</a:t>
            </a:r>
          </a:p>
          <a:p>
            <a:pPr algn="just"/>
            <a:r>
              <a:rPr lang="ru-RU" b="1" dirty="0" smtClean="0"/>
              <a:t> Линейные производственные предприятия имеют свое оборудование и технические средства для решения всех производственных задач, штат работников (рабочие и специалисты). </a:t>
            </a:r>
            <a:r>
              <a:rPr lang="ru-RU" dirty="0" smtClean="0"/>
              <a:t>Структурная схема управления на железнодорожном транспорте Российской Федерации в настоящее время приведена на следующем слайд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154954" y="3097763"/>
            <a:ext cx="8825659" cy="2922037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algn="ctr"/>
            <a:r>
              <a:rPr lang="ru-RU" sz="8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8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 (конференц-зал)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485</Words>
  <Application>Microsoft Office PowerPoint</Application>
  <PresentationFormat>Произвольный</PresentationFormat>
  <Paragraphs>30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Ион (конференц-зал)</vt:lpstr>
      <vt:lpstr>Структура управления на железнодорожном транспорте</vt:lpstr>
      <vt:lpstr>Структура управления железнодорожным  транспортом </vt:lpstr>
      <vt:lpstr>Структура управления железнодорожным  транспортом </vt:lpstr>
      <vt:lpstr>Структура управления железнодорожным  транспортом </vt:lpstr>
      <vt:lpstr>Структура управления железнодорожным  транспортом </vt:lpstr>
      <vt:lpstr>Структура управления на железнодорожном транспорте</vt:lpstr>
      <vt:lpstr>Структура управления железнодорожным  транспортом </vt:lpstr>
      <vt:lpstr>Структура управления железнодорожным  транспортом </vt:lpstr>
      <vt:lpstr>СПАСИБО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Характеристика и свойства опасных грузов 1 и 7 классов</dc:title>
  <dc:creator>ПК</dc:creator>
  <cp:lastModifiedBy>пользователь</cp:lastModifiedBy>
  <cp:revision>9</cp:revision>
  <dcterms:created xsi:type="dcterms:W3CDTF">2025-02-11T17:32:57Z</dcterms:created>
  <dcterms:modified xsi:type="dcterms:W3CDTF">2025-02-27T05:21:58Z</dcterms:modified>
</cp:coreProperties>
</file>