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5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14AAC4-6DAF-4857-823D-1ABC0900AD7C}" v="682" dt="2024-06-26T09:36:58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07992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572748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226175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371172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63698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576220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00276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53355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875414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69528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41692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небо, на открытом воздухе, Электроснабжение, электриче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C17345DB-8388-E105-B935-0FA9E44C74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t="772" b="14958"/>
          <a:stretch/>
        </p:blipFill>
        <p:spPr>
          <a:xfrm>
            <a:off x="20" y="0"/>
            <a:ext cx="1219198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FF"/>
                </a:solidFill>
              </a:rPr>
              <a:t>Техническое оснащение и основные </a:t>
            </a:r>
            <a:r>
              <a:rPr lang="ru-RU" dirty="0" smtClean="0">
                <a:solidFill>
                  <a:srgbClr val="FFFFFF"/>
                </a:solidFill>
              </a:rPr>
              <a:t>      показатели </a:t>
            </a:r>
            <a:r>
              <a:rPr lang="ru-RU" dirty="0">
                <a:solidFill>
                  <a:srgbClr val="FFFFFF"/>
                </a:solidFill>
              </a:rPr>
              <a:t>работы железных дорог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Тема 3.2 </a:t>
            </a:r>
          </a:p>
          <a:p>
            <a:endParaRPr lang="ru-RU" dirty="0" smtClean="0">
              <a:solidFill>
                <a:srgbClr val="FFFFFF"/>
              </a:solidFill>
            </a:endParaRPr>
          </a:p>
          <a:p>
            <a:r>
              <a:rPr lang="ru-RU" dirty="0" smtClean="0">
                <a:solidFill>
                  <a:srgbClr val="FFFFFF"/>
                </a:solidFill>
              </a:rPr>
              <a:t>Транспортная система России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0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текст, снимок экрана, диаграмма, лин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CA5E362A-6BA2-8F1C-DF73-693AE8A3E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435" y="466772"/>
            <a:ext cx="11249130" cy="57477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566552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C29C59CE-9D5A-4E64-9F64-161998AB2D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598B25-A8A7-FCB3-9B06-7349C98A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809" y="100082"/>
            <a:ext cx="5691294" cy="1151476"/>
          </a:xfrm>
        </p:spPr>
        <p:txBody>
          <a:bodyPr anchor="b">
            <a:normAutofit fontScale="90000"/>
          </a:bodyPr>
          <a:lstStyle/>
          <a:p>
            <a:r>
              <a:rPr lang="ru-RU" sz="5400"/>
              <a:t>Подвижной состав</a:t>
            </a:r>
          </a:p>
        </p:txBody>
      </p:sp>
      <p:pic>
        <p:nvPicPr>
          <p:cNvPr id="5" name="Рисунок 4" descr="Изображение выглядит как железнодорожное полотно, на открытом воздухе, транспорт, поезд&#10;&#10;Автоматически созданное описание">
            <a:extLst>
              <a:ext uri="{FF2B5EF4-FFF2-40B4-BE49-F238E27FC236}">
                <a16:creationId xmlns="" xmlns:a16="http://schemas.microsoft.com/office/drawing/2014/main" id="{A1A06823-57FD-358D-D4FA-08FB746F3E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1937" r="14529"/>
          <a:stretch/>
        </p:blipFill>
        <p:spPr>
          <a:xfrm>
            <a:off x="2" y="2"/>
            <a:ext cx="2873113" cy="2520153"/>
          </a:xfrm>
          <a:custGeom>
            <a:avLst/>
            <a:gdLst/>
            <a:ahLst/>
            <a:cxnLst/>
            <a:rect l="l" t="t" r="r" b="b"/>
            <a:pathLst>
              <a:path w="2873113" h="2520153">
                <a:moveTo>
                  <a:pt x="0" y="0"/>
                </a:moveTo>
                <a:lnTo>
                  <a:pt x="2863050" y="0"/>
                </a:lnTo>
                <a:lnTo>
                  <a:pt x="2860357" y="23417"/>
                </a:lnTo>
                <a:cubicBezTo>
                  <a:pt x="2854714" y="58297"/>
                  <a:pt x="2848787" y="93209"/>
                  <a:pt x="2846577" y="128562"/>
                </a:cubicBezTo>
                <a:cubicBezTo>
                  <a:pt x="2835325" y="313204"/>
                  <a:pt x="2844701" y="497594"/>
                  <a:pt x="2857292" y="681606"/>
                </a:cubicBezTo>
                <a:cubicBezTo>
                  <a:pt x="2874974" y="930009"/>
                  <a:pt x="2873501" y="1179283"/>
                  <a:pt x="2852872" y="1427485"/>
                </a:cubicBezTo>
                <a:cubicBezTo>
                  <a:pt x="2831655" y="1647555"/>
                  <a:pt x="2835660" y="1869138"/>
                  <a:pt x="2864794" y="2088415"/>
                </a:cubicBezTo>
                <a:cubicBezTo>
                  <a:pt x="2882609" y="2212685"/>
                  <a:pt x="2866535" y="2338091"/>
                  <a:pt x="2864794" y="2462992"/>
                </a:cubicBezTo>
                <a:lnTo>
                  <a:pt x="2863832" y="2503401"/>
                </a:lnTo>
                <a:lnTo>
                  <a:pt x="2759379" y="2506812"/>
                </a:lnTo>
                <a:cubicBezTo>
                  <a:pt x="2718815" y="2505399"/>
                  <a:pt x="2678327" y="2501250"/>
                  <a:pt x="2638141" y="2494371"/>
                </a:cubicBezTo>
                <a:cubicBezTo>
                  <a:pt x="2542898" y="2477013"/>
                  <a:pt x="2447655" y="2484775"/>
                  <a:pt x="2352412" y="2491125"/>
                </a:cubicBezTo>
                <a:cubicBezTo>
                  <a:pt x="2090938" y="2508483"/>
                  <a:pt x="1829464" y="2529652"/>
                  <a:pt x="1567101" y="2515539"/>
                </a:cubicBezTo>
                <a:cubicBezTo>
                  <a:pt x="1511098" y="2512576"/>
                  <a:pt x="1456492" y="2499593"/>
                  <a:pt x="1400871" y="2494229"/>
                </a:cubicBezTo>
                <a:cubicBezTo>
                  <a:pt x="1239211" y="2478564"/>
                  <a:pt x="1078187" y="2496912"/>
                  <a:pt x="916909" y="2504391"/>
                </a:cubicBezTo>
                <a:cubicBezTo>
                  <a:pt x="738423" y="2515144"/>
                  <a:pt x="559493" y="2512971"/>
                  <a:pt x="381262" y="2497899"/>
                </a:cubicBezTo>
                <a:cubicBezTo>
                  <a:pt x="284495" y="2488444"/>
                  <a:pt x="187601" y="2485233"/>
                  <a:pt x="90675" y="2486397"/>
                </a:cubicBezTo>
                <a:lnTo>
                  <a:pt x="0" y="2490996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железная дорога, на открытом воздухе, небо, транспор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18C05CF-DE17-7C60-BE12-F42C5176F5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4816" r="5" b="5"/>
          <a:stretch/>
        </p:blipFill>
        <p:spPr>
          <a:xfrm>
            <a:off x="3060436" y="10"/>
            <a:ext cx="2843573" cy="2524624"/>
          </a:xfrm>
          <a:custGeom>
            <a:avLst/>
            <a:gdLst/>
            <a:ahLst/>
            <a:cxnLst/>
            <a:rect l="l" t="t" r="r" b="b"/>
            <a:pathLst>
              <a:path w="2843573" h="2524634">
                <a:moveTo>
                  <a:pt x="26682" y="0"/>
                </a:moveTo>
                <a:lnTo>
                  <a:pt x="2822452" y="0"/>
                </a:lnTo>
                <a:lnTo>
                  <a:pt x="2820993" y="10824"/>
                </a:lnTo>
                <a:cubicBezTo>
                  <a:pt x="2808235" y="122326"/>
                  <a:pt x="2818697" y="233190"/>
                  <a:pt x="2829285" y="343799"/>
                </a:cubicBezTo>
                <a:cubicBezTo>
                  <a:pt x="2840997" y="479092"/>
                  <a:pt x="2837348" y="615270"/>
                  <a:pt x="2818441" y="749749"/>
                </a:cubicBezTo>
                <a:cubicBezTo>
                  <a:pt x="2807788" y="840800"/>
                  <a:pt x="2808044" y="932796"/>
                  <a:pt x="2819207" y="1023783"/>
                </a:cubicBezTo>
                <a:cubicBezTo>
                  <a:pt x="2837578" y="1193205"/>
                  <a:pt x="2863349" y="1363775"/>
                  <a:pt x="2819207" y="1534090"/>
                </a:cubicBezTo>
                <a:cubicBezTo>
                  <a:pt x="2800453" y="1606554"/>
                  <a:pt x="2806449" y="1682589"/>
                  <a:pt x="2816911" y="1756456"/>
                </a:cubicBezTo>
                <a:cubicBezTo>
                  <a:pt x="2833853" y="1883025"/>
                  <a:pt x="2834796" y="2011227"/>
                  <a:pt x="2819717" y="2138038"/>
                </a:cubicBezTo>
                <a:cubicBezTo>
                  <a:pt x="2811335" y="2205118"/>
                  <a:pt x="2811679" y="2273002"/>
                  <a:pt x="2820738" y="2339992"/>
                </a:cubicBezTo>
                <a:cubicBezTo>
                  <a:pt x="2827117" y="2381582"/>
                  <a:pt x="2826415" y="2423364"/>
                  <a:pt x="2825315" y="2465177"/>
                </a:cubicBezTo>
                <a:lnTo>
                  <a:pt x="2825058" y="2479654"/>
                </a:lnTo>
                <a:lnTo>
                  <a:pt x="2679762" y="2483128"/>
                </a:lnTo>
                <a:cubicBezTo>
                  <a:pt x="2618897" y="2485860"/>
                  <a:pt x="2558084" y="2490067"/>
                  <a:pt x="2497351" y="2496347"/>
                </a:cubicBezTo>
                <a:cubicBezTo>
                  <a:pt x="2332771" y="2513422"/>
                  <a:pt x="2168953" y="2506649"/>
                  <a:pt x="2004501" y="2503544"/>
                </a:cubicBezTo>
                <a:cubicBezTo>
                  <a:pt x="1819728" y="2500017"/>
                  <a:pt x="1634831" y="2501710"/>
                  <a:pt x="1450058" y="2501710"/>
                </a:cubicBezTo>
                <a:cubicBezTo>
                  <a:pt x="1369673" y="2501992"/>
                  <a:pt x="1289796" y="2497193"/>
                  <a:pt x="1209792" y="2489009"/>
                </a:cubicBezTo>
                <a:cubicBezTo>
                  <a:pt x="1093723" y="2477295"/>
                  <a:pt x="978288" y="2491407"/>
                  <a:pt x="863997" y="2510177"/>
                </a:cubicBezTo>
                <a:cubicBezTo>
                  <a:pt x="784361" y="2521298"/>
                  <a:pt x="704102" y="2526010"/>
                  <a:pt x="623857" y="2524289"/>
                </a:cubicBezTo>
                <a:cubicBezTo>
                  <a:pt x="427783" y="2524430"/>
                  <a:pt x="232091" y="2514693"/>
                  <a:pt x="36524" y="2497052"/>
                </a:cubicBezTo>
                <a:lnTo>
                  <a:pt x="13350" y="2496674"/>
                </a:lnTo>
                <a:lnTo>
                  <a:pt x="17533" y="2292198"/>
                </a:lnTo>
                <a:cubicBezTo>
                  <a:pt x="19808" y="2209062"/>
                  <a:pt x="21290" y="2125926"/>
                  <a:pt x="17874" y="2042789"/>
                </a:cubicBezTo>
                <a:cubicBezTo>
                  <a:pt x="8899" y="1823109"/>
                  <a:pt x="-1415" y="1603430"/>
                  <a:pt x="13052" y="1383876"/>
                </a:cubicBezTo>
                <a:cubicBezTo>
                  <a:pt x="22963" y="1233390"/>
                  <a:pt x="35957" y="1082147"/>
                  <a:pt x="31938" y="930905"/>
                </a:cubicBezTo>
                <a:cubicBezTo>
                  <a:pt x="27652" y="775629"/>
                  <a:pt x="13587" y="620983"/>
                  <a:pt x="3274" y="466086"/>
                </a:cubicBezTo>
                <a:cubicBezTo>
                  <a:pt x="-4187" y="352451"/>
                  <a:pt x="1117" y="238378"/>
                  <a:pt x="19079" y="125790"/>
                </a:cubicBezTo>
                <a:cubicBezTo>
                  <a:pt x="25442" y="85647"/>
                  <a:pt x="27250" y="45378"/>
                  <a:pt x="26899" y="5094"/>
                </a:cubicBezTo>
                <a:close/>
              </a:path>
            </a:pathLst>
          </a:custGeom>
        </p:spPr>
      </p:pic>
      <p:sp>
        <p:nvSpPr>
          <p:cNvPr id="15" name="sketch line">
            <a:extLst>
              <a:ext uri="{FF2B5EF4-FFF2-40B4-BE49-F238E27FC236}">
                <a16:creationId xmlns="" xmlns:a16="http://schemas.microsoft.com/office/drawing/2014/main" id="{2EA3E16E-E32B-4992-ADBC-EA9C33A6F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501809" y="2579272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железная дорога, на открытом воздухе, трава, поезд&#10;&#10;Автоматически созданное описание">
            <a:extLst>
              <a:ext uri="{FF2B5EF4-FFF2-40B4-BE49-F238E27FC236}">
                <a16:creationId xmlns="" xmlns:a16="http://schemas.microsoft.com/office/drawing/2014/main" id="{8AC273E8-DE0F-71A0-167F-1532DFB0E4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336" r="6419" b="-1"/>
          <a:stretch/>
        </p:blipFill>
        <p:spPr>
          <a:xfrm>
            <a:off x="1" y="2716074"/>
            <a:ext cx="5909625" cy="4141924"/>
          </a:xfrm>
          <a:custGeom>
            <a:avLst/>
            <a:gdLst/>
            <a:ahLst/>
            <a:cxnLst/>
            <a:rect l="l" t="t" r="r" b="b"/>
            <a:pathLst>
              <a:path w="5909625" h="4141924">
                <a:moveTo>
                  <a:pt x="1823444" y="1329"/>
                </a:moveTo>
                <a:cubicBezTo>
                  <a:pt x="1893960" y="3895"/>
                  <a:pt x="1964367" y="10183"/>
                  <a:pt x="2034428" y="20181"/>
                </a:cubicBezTo>
                <a:cubicBezTo>
                  <a:pt x="2139449" y="36834"/>
                  <a:pt x="2245360" y="26532"/>
                  <a:pt x="2350889" y="19476"/>
                </a:cubicBezTo>
                <a:cubicBezTo>
                  <a:pt x="2478642" y="10867"/>
                  <a:pt x="2606268" y="6210"/>
                  <a:pt x="2734275" y="20323"/>
                </a:cubicBezTo>
                <a:cubicBezTo>
                  <a:pt x="2825326" y="30483"/>
                  <a:pt x="2916886" y="21029"/>
                  <a:pt x="3008193" y="15383"/>
                </a:cubicBezTo>
                <a:cubicBezTo>
                  <a:pt x="3103486" y="8045"/>
                  <a:pt x="3199137" y="8045"/>
                  <a:pt x="3294430" y="15383"/>
                </a:cubicBezTo>
                <a:cubicBezTo>
                  <a:pt x="3381546" y="22750"/>
                  <a:pt x="3469080" y="21000"/>
                  <a:pt x="3555904" y="10161"/>
                </a:cubicBezTo>
                <a:cubicBezTo>
                  <a:pt x="3657497" y="-1693"/>
                  <a:pt x="3759089" y="7480"/>
                  <a:pt x="3860682" y="16089"/>
                </a:cubicBezTo>
                <a:cubicBezTo>
                  <a:pt x="4039485" y="31472"/>
                  <a:pt x="4218161" y="24557"/>
                  <a:pt x="4396583" y="13266"/>
                </a:cubicBezTo>
                <a:cubicBezTo>
                  <a:pt x="4519422" y="6041"/>
                  <a:pt x="4642589" y="10007"/>
                  <a:pt x="4764856" y="25121"/>
                </a:cubicBezTo>
                <a:cubicBezTo>
                  <a:pt x="4813493" y="30483"/>
                  <a:pt x="4862258" y="29496"/>
                  <a:pt x="4911023" y="30483"/>
                </a:cubicBezTo>
                <a:cubicBezTo>
                  <a:pt x="4915721" y="30625"/>
                  <a:pt x="4920801" y="29108"/>
                  <a:pt x="4925690" y="28984"/>
                </a:cubicBezTo>
                <a:lnTo>
                  <a:pt x="4927821" y="30065"/>
                </a:lnTo>
                <a:lnTo>
                  <a:pt x="4960258" y="27641"/>
                </a:lnTo>
                <a:lnTo>
                  <a:pt x="4964870" y="27986"/>
                </a:lnTo>
                <a:lnTo>
                  <a:pt x="4964882" y="27978"/>
                </a:lnTo>
                <a:cubicBezTo>
                  <a:pt x="4969755" y="27908"/>
                  <a:pt x="4974899" y="29284"/>
                  <a:pt x="4979471" y="28790"/>
                </a:cubicBezTo>
                <a:cubicBezTo>
                  <a:pt x="5154578" y="12123"/>
                  <a:pt x="5330536" y="9611"/>
                  <a:pt x="5505974" y="21310"/>
                </a:cubicBezTo>
                <a:cubicBezTo>
                  <a:pt x="5586740" y="25614"/>
                  <a:pt x="5667442" y="25544"/>
                  <a:pt x="5748129" y="23092"/>
                </a:cubicBezTo>
                <a:lnTo>
                  <a:pt x="5892006" y="15658"/>
                </a:lnTo>
                <a:lnTo>
                  <a:pt x="5894187" y="91357"/>
                </a:lnTo>
                <a:cubicBezTo>
                  <a:pt x="5891252" y="119679"/>
                  <a:pt x="5887042" y="148001"/>
                  <a:pt x="5881429" y="176068"/>
                </a:cubicBezTo>
                <a:cubicBezTo>
                  <a:pt x="5868671" y="240494"/>
                  <a:pt x="5878112" y="303645"/>
                  <a:pt x="5888063" y="367433"/>
                </a:cubicBezTo>
                <a:cubicBezTo>
                  <a:pt x="5896291" y="414790"/>
                  <a:pt x="5896291" y="463218"/>
                  <a:pt x="5888063" y="510574"/>
                </a:cubicBezTo>
                <a:cubicBezTo>
                  <a:pt x="5868926" y="612636"/>
                  <a:pt x="5879515" y="714697"/>
                  <a:pt x="5889083" y="815610"/>
                </a:cubicBezTo>
                <a:cubicBezTo>
                  <a:pt x="5901841" y="951224"/>
                  <a:pt x="5908220" y="1085690"/>
                  <a:pt x="5876326" y="1220284"/>
                </a:cubicBezTo>
                <a:cubicBezTo>
                  <a:pt x="5856296" y="1304994"/>
                  <a:pt x="5872754" y="1390981"/>
                  <a:pt x="5883342" y="1475437"/>
                </a:cubicBezTo>
                <a:cubicBezTo>
                  <a:pt x="5891354" y="1538243"/>
                  <a:pt x="5892298" y="1601751"/>
                  <a:pt x="5886149" y="1664761"/>
                </a:cubicBezTo>
                <a:cubicBezTo>
                  <a:pt x="5876836" y="1760329"/>
                  <a:pt x="5880140" y="1856713"/>
                  <a:pt x="5895972" y="1951426"/>
                </a:cubicBezTo>
                <a:cubicBezTo>
                  <a:pt x="5905362" y="2004791"/>
                  <a:pt x="5901727" y="2059623"/>
                  <a:pt x="5885384" y="2111279"/>
                </a:cubicBezTo>
                <a:cubicBezTo>
                  <a:pt x="5861527" y="2185401"/>
                  <a:pt x="5875943" y="2261054"/>
                  <a:pt x="5885384" y="2335942"/>
                </a:cubicBezTo>
                <a:cubicBezTo>
                  <a:pt x="5899545" y="2453440"/>
                  <a:pt x="5916513" y="2570683"/>
                  <a:pt x="5906434" y="2689584"/>
                </a:cubicBezTo>
                <a:cubicBezTo>
                  <a:pt x="5904839" y="2722155"/>
                  <a:pt x="5900310" y="2754521"/>
                  <a:pt x="5892910" y="2786288"/>
                </a:cubicBezTo>
                <a:cubicBezTo>
                  <a:pt x="5859473" y="2908978"/>
                  <a:pt x="5857980" y="3038188"/>
                  <a:pt x="5888573" y="3161618"/>
                </a:cubicBezTo>
                <a:cubicBezTo>
                  <a:pt x="5920978" y="3294426"/>
                  <a:pt x="5914089" y="3426468"/>
                  <a:pt x="5880791" y="3558127"/>
                </a:cubicBezTo>
                <a:cubicBezTo>
                  <a:pt x="5844074" y="3697862"/>
                  <a:pt x="5840847" y="3844294"/>
                  <a:pt x="5871350" y="3985509"/>
                </a:cubicBezTo>
                <a:lnTo>
                  <a:pt x="5884107" y="4141924"/>
                </a:lnTo>
                <a:lnTo>
                  <a:pt x="0" y="4141924"/>
                </a:lnTo>
                <a:lnTo>
                  <a:pt x="0" y="18996"/>
                </a:lnTo>
                <a:lnTo>
                  <a:pt x="114789" y="16636"/>
                </a:lnTo>
                <a:cubicBezTo>
                  <a:pt x="229350" y="12949"/>
                  <a:pt x="343737" y="7904"/>
                  <a:pt x="457838" y="9315"/>
                </a:cubicBezTo>
                <a:cubicBezTo>
                  <a:pt x="553081" y="10444"/>
                  <a:pt x="648070" y="31612"/>
                  <a:pt x="743567" y="27661"/>
                </a:cubicBezTo>
                <a:cubicBezTo>
                  <a:pt x="1032979" y="16089"/>
                  <a:pt x="1322518" y="19899"/>
                  <a:pt x="1611803" y="4799"/>
                </a:cubicBezTo>
                <a:cubicBezTo>
                  <a:pt x="1682301" y="-85"/>
                  <a:pt x="1752927" y="-1238"/>
                  <a:pt x="1823444" y="1329"/>
                </a:cubicBez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AC417433-6606-A9B9-B58B-A486FF6C1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505" y="1057810"/>
            <a:ext cx="6276597" cy="526271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Локомотивы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Двигатели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поездов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бывают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электрические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дизельные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тепловозные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локомотивы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оснащены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системами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автоматического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, GPS-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навигацией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другими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высокотехнологичными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системами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b="1" dirty="0">
                <a:latin typeface="Times New Roman"/>
                <a:ea typeface="+mn-lt"/>
                <a:cs typeface="+mn-lt"/>
              </a:rPr>
              <a:t/>
            </a:r>
            <a:br>
              <a:rPr lang="en-US" b="1" dirty="0">
                <a:latin typeface="Times New Roman"/>
                <a:ea typeface="+mn-lt"/>
                <a:cs typeface="+mn-lt"/>
              </a:rPr>
            </a:b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Вагоны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Служат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для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перевозки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грузов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пассажиров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Различают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пассажирские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вагоны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грузовые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вагоны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цистерны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типы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b="1" dirty="0">
                <a:latin typeface="Times New Roman"/>
                <a:ea typeface="+mn-lt"/>
                <a:cs typeface="+mn-lt"/>
              </a:rPr>
              <a:t/>
            </a:r>
            <a:br>
              <a:rPr lang="en-US" b="1" dirty="0">
                <a:latin typeface="Times New Roman"/>
                <a:ea typeface="+mn-lt"/>
                <a:cs typeface="+mn-lt"/>
              </a:rPr>
            </a:b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Поезда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Состоит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из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одного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или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нескольких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локомотивов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вагонов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соединенных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между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err="1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собой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b="1" dirty="0">
                <a:latin typeface="Times New Roman"/>
                <a:ea typeface="+mn-lt"/>
                <a:cs typeface="+mn-lt"/>
              </a:rPr>
              <a:t/>
            </a:r>
            <a:br>
              <a:rPr lang="en-US" b="1" dirty="0">
                <a:latin typeface="Times New Roman"/>
                <a:ea typeface="+mn-lt"/>
                <a:cs typeface="+mn-lt"/>
              </a:rPr>
            </a:br>
            <a:endParaRPr lang="en-US" sz="2400" b="1" dirty="0">
              <a:solidFill>
                <a:srgbClr val="C00000"/>
              </a:solidFill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95573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231BF440-39FA-4087-84CC-2EEC0BBDAF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в помещении, текст, компьютер, компьютерный монитор&#10;&#10;Автоматически созданное описание">
            <a:extLst>
              <a:ext uri="{FF2B5EF4-FFF2-40B4-BE49-F238E27FC236}">
                <a16:creationId xmlns="" xmlns:a16="http://schemas.microsoft.com/office/drawing/2014/main" id="{9792F558-B69C-1D5A-8613-05CB98F196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2" b="11885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Рисунок 4" descr="Изображение выглядит как в помещении, Офисное здание, компьютерный монитор, письменный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CD76F8C6-7A6F-7632-197B-6FB8CD3FEA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4428" b="-1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="" xmlns:a16="http://schemas.microsoft.com/office/drawing/2014/main" id="{F04E4CBA-303B-48BD-8451-C2701CB0EE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="" xmlns:a16="http://schemas.microsoft.com/office/drawing/2014/main" id="{F6CA58B3-AFCC-4A40-9882-50D508087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39B3A7-3E90-EBAB-9CEE-AC6A96FF4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-1854"/>
            <a:ext cx="4899062" cy="967496"/>
          </a:xfrm>
        </p:spPr>
        <p:txBody>
          <a:bodyPr>
            <a:normAutofit/>
          </a:bodyPr>
          <a:lstStyle/>
          <a:p>
            <a:r>
              <a:rPr lang="ru-RU" sz="3400" dirty="0"/>
              <a:t>Системы управления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75C56826-D4E5-42ED-8529-079651CB30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82095FCE-EF05-4443-B97A-85DEE3A5C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3977C1E7-4096-1067-E4AF-4EAB5A706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745656"/>
            <a:ext cx="5384976" cy="54313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сигнализации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безопасность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предупреждая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о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препятствиях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регулируя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скорость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сигнальные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основаны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на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электронных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устройствах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датчиках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компьютерных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программах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b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связь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между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диспетчером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машинистом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другими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сотрудниками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железной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дороги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используют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радиосвязь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спутниковую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связь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технологии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b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движением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эффективное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безопасное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поездов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на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железной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дороге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движением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используют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компьютерные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программы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датчики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высокотехнологичные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устройства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b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автоматического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Включают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в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себя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автоматические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торможения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скоростью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функции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что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делает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поездов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более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безопасным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800" b="1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эффективным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br>
              <a:rPr lang="en-US" sz="1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endParaRPr lang="en-US" sz="1800" dirty="0"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611920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9588DA8-065E-4F6F-8EFD-43104AB2E0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C4285719-470E-454C-AF62-8323075F1F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D9FE4EF-C4D8-49A0-B2FF-81D8DB7D8A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300840D-0A0B-4512-BACA-B439D5B9C5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2B78728-A580-49A7-84F9-6EF6F583AD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38FAA1A1-D861-433F-88FA-1E9D6FD31D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D71EDA1-87BF-4D5D-AB79-F346FD1927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90A734-6447-FD13-EC5B-895F307C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2800">
                <a:solidFill>
                  <a:srgbClr val="FFFFFF"/>
                </a:solidFill>
              </a:rPr>
              <a:t>Основные понятия показателей работы железнодорожного транспорта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71CD77-720F-54D4-6E3D-3E62E49B2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   </a:t>
            </a:r>
            <a:r>
              <a:rPr lang="ru-RU" sz="2400" i="1" dirty="0">
                <a:latin typeface="Times New Roman"/>
                <a:cs typeface="Times New Roman"/>
              </a:rPr>
              <a:t>Перевозочный процесс-это процесс, в котором участвует транспорт одного или нескольких видов. </a:t>
            </a:r>
            <a:endParaRPr lang="ru-RU" dirty="0"/>
          </a:p>
          <a:p>
            <a:pPr marL="0" indent="0">
              <a:buNone/>
            </a:pPr>
            <a:r>
              <a:rPr lang="ru-RU" sz="2000" b="1" dirty="0"/>
              <a:t>Регулярно в массовом порядке выполняются следующие виды операций:</a:t>
            </a:r>
            <a:endParaRPr lang="ru-RU" b="1"/>
          </a:p>
          <a:p>
            <a:r>
              <a:rPr lang="ru-RU" sz="2000" i="1" dirty="0"/>
              <a:t>Выгрузка</a:t>
            </a:r>
          </a:p>
          <a:p>
            <a:r>
              <a:rPr lang="ru-RU" sz="2000" i="1" dirty="0"/>
              <a:t>Погрузка</a:t>
            </a:r>
          </a:p>
          <a:p>
            <a:r>
              <a:rPr lang="ru-RU" sz="2000" i="1" dirty="0"/>
              <a:t>Оформление документов</a:t>
            </a:r>
          </a:p>
          <a:p>
            <a:r>
              <a:rPr lang="ru-RU" sz="2000" i="1" dirty="0"/>
              <a:t>Маневровые передвижения</a:t>
            </a:r>
          </a:p>
          <a:p>
            <a:r>
              <a:rPr lang="ru-RU" sz="2000" i="1" dirty="0"/>
              <a:t>Формирование и расформирование поездов</a:t>
            </a:r>
          </a:p>
          <a:p>
            <a:r>
              <a:rPr lang="ru-RU" sz="2000" i="1" dirty="0"/>
              <a:t>Передвижение поездов по сети железных дорог</a:t>
            </a:r>
          </a:p>
          <a:p>
            <a:r>
              <a:rPr lang="ru-RU" sz="2000" i="1" dirty="0"/>
              <a:t>Массовая подача, прием и обработка информации об указанных операциях</a:t>
            </a:r>
          </a:p>
        </p:txBody>
      </p:sp>
    </p:spTree>
    <p:extLst>
      <p:ext uri="{BB962C8B-B14F-4D97-AF65-F5344CB8AC3E}">
        <p14:creationId xmlns="" xmlns:p14="http://schemas.microsoft.com/office/powerpoint/2010/main" val="40394631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="" xmlns:a16="http://schemas.microsoft.com/office/drawing/2014/main" id="{FB1CD0BC-948B-E62D-9A90-38E95A86D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179" b="18240"/>
          <a:stretch/>
        </p:blipFill>
        <p:spPr>
          <a:xfrm>
            <a:off x="1116921" y="457200"/>
            <a:ext cx="9958158" cy="5943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423021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, снимок экрана, Шрифт,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95F783F-2BC2-5791-D14C-2E2E9386C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b="2539"/>
          <a:stretch/>
        </p:blipFill>
        <p:spPr>
          <a:xfrm>
            <a:off x="2030372" y="457200"/>
            <a:ext cx="8131256" cy="5943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07217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327D73B4-9F5C-4A64-A179-51B9500CB8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F3BB31-A1BE-7563-5B8D-9F7F5E911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325" y="864832"/>
            <a:ext cx="6139323" cy="1323657"/>
          </a:xfrm>
        </p:spPr>
        <p:txBody>
          <a:bodyPr anchor="b">
            <a:normAutofit fontScale="90000"/>
          </a:bodyPr>
          <a:lstStyle/>
          <a:p>
            <a:r>
              <a:rPr lang="ru-RU" sz="5600" dirty="0"/>
              <a:t>Техническое оснащение железных дорог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C1F06963-6374-4B48-844F-071A9BAAAE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транспорт, поезд, железнодорожное полотно, Железная дорога&#10;&#10;Автоматически созданное описание">
            <a:extLst>
              <a:ext uri="{FF2B5EF4-FFF2-40B4-BE49-F238E27FC236}">
                <a16:creationId xmlns="" xmlns:a16="http://schemas.microsoft.com/office/drawing/2014/main" id="{6D33B040-29CB-DCE3-7C38-234C901D30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591" r="20409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5" name="!!plus graphic">
            <a:extLst>
              <a:ext uri="{FF2B5EF4-FFF2-40B4-BE49-F238E27FC236}">
                <a16:creationId xmlns="" xmlns:a16="http://schemas.microsoft.com/office/drawing/2014/main" id="{6CB927A4-E432-4310-9CD5-E89FF50631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="" xmlns:a16="http://schemas.microsoft.com/office/drawing/2014/main" id="{1453BF6C-B012-48B7-B4E8-6D7AC7C27D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1BC8EAA4-B045-DCC0-66D0-1A4C5F516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593253"/>
            <a:ext cx="4703672" cy="38206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Техническое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оснащение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железных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дорог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–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это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сложная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система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которая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обеспечивает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безопасность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эффективность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комфорт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пассажирских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грузовых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перевозок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. </a:t>
            </a:r>
            <a:endParaRPr lang="ru-RU" sz="2400" b="1" dirty="0" smtClean="0">
              <a:solidFill>
                <a:schemeClr val="accent1"/>
              </a:solidFill>
              <a:latin typeface="Times New Roman"/>
              <a:ea typeface="+mn-lt"/>
              <a:cs typeface="+mn-lt"/>
            </a:endParaRPr>
          </a:p>
          <a:p>
            <a:r>
              <a:rPr lang="en-US" sz="2400" b="1" dirty="0" err="1" smtClean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От</a:t>
            </a:r>
            <a:r>
              <a:rPr lang="en-US" sz="2400" b="1" dirty="0" smtClean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современных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локомотивов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до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высокотехнологичных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систем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каждый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элемент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играет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свою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важную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роль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.</a:t>
            </a:r>
            <a:endParaRPr lang="en-US" sz="2400" b="1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sp>
        <p:nvSpPr>
          <p:cNvPr id="19" name="!!dot graphic">
            <a:extLst>
              <a:ext uri="{FF2B5EF4-FFF2-40B4-BE49-F238E27FC236}">
                <a16:creationId xmlns="" xmlns:a16="http://schemas.microsoft.com/office/drawing/2014/main" id="{E3020543-B24B-4EC4-8FFC-8DD88EEA9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="" xmlns:a16="http://schemas.microsoft.com/office/drawing/2014/main" id="{C49DA8F6-BCC1-4447-B54C-57856834B9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2375792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Техническое оснащение железных дорог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Для выполнения перевозочного процесса железные дороги имеют технические средства, состоящие из подвижного состава, железнодорожных сооружений и устройств, к которым относятся:</a:t>
            </a:r>
          </a:p>
          <a:p>
            <a:pPr lvl="0" algn="just"/>
            <a:r>
              <a:rPr lang="ru-RU" dirty="0" smtClean="0"/>
              <a:t>железнодорожный путь с необходимым путевым развитием на раздельных пунктах для приема, скрещения, обгона, расформирования, формирования и отправления поездов и выполнения других операций;</a:t>
            </a:r>
          </a:p>
          <a:p>
            <a:pPr lvl="0" algn="just"/>
            <a:r>
              <a:rPr lang="ru-RU" dirty="0" smtClean="0"/>
              <a:t>сооружения для посадки, высадки и обслуживания пассажиров;</a:t>
            </a:r>
          </a:p>
          <a:p>
            <a:pPr lvl="0" algn="just"/>
            <a:r>
              <a:rPr lang="ru-RU" dirty="0" smtClean="0"/>
              <a:t>устройства для хранения, погрузки и выгрузки грузов;</a:t>
            </a:r>
          </a:p>
          <a:p>
            <a:pPr lvl="0" algn="just"/>
            <a:r>
              <a:rPr lang="ru-RU" dirty="0" smtClean="0"/>
              <a:t>устройства автоматики, телемеханики и связи для обеспечения безопасности движения поездов и ускорения производственных процессов;</a:t>
            </a:r>
          </a:p>
          <a:p>
            <a:pPr lvl="0" algn="just"/>
            <a:r>
              <a:rPr lang="ru-RU" dirty="0" smtClean="0"/>
              <a:t>сооружения для экипировки и ремонта локомотивов и вагонов;</a:t>
            </a:r>
          </a:p>
          <a:p>
            <a:pPr lvl="0" algn="just"/>
            <a:r>
              <a:rPr lang="ru-RU" dirty="0" smtClean="0"/>
              <a:t>устройства электроснабжения, включая тяговые подстанции и контактную сеть на электрифицированных линиях;</a:t>
            </a:r>
          </a:p>
          <a:p>
            <a:pPr lvl="0" algn="just"/>
            <a:r>
              <a:rPr lang="ru-RU" dirty="0" smtClean="0"/>
              <a:t>устройства водоснабжения;</a:t>
            </a:r>
          </a:p>
          <a:p>
            <a:pPr lvl="0" algn="just"/>
            <a:r>
              <a:rPr lang="ru-RU" dirty="0" smtClean="0"/>
              <a:t>устройства материально-технического снабжения.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05AEB2-7101-5210-EA02-834596D9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9978" y="741391"/>
            <a:ext cx="3369234" cy="401421"/>
          </a:xfrm>
        </p:spPr>
        <p:txBody>
          <a:bodyPr anchor="b">
            <a:normAutofit fontScale="90000"/>
          </a:bodyPr>
          <a:lstStyle/>
          <a:p>
            <a:r>
              <a:rPr lang="ru-RU" sz="3200" dirty="0"/>
              <a:t>Инфраструктура</a:t>
            </a:r>
          </a:p>
        </p:txBody>
      </p:sp>
      <p:pic>
        <p:nvPicPr>
          <p:cNvPr id="4" name="Объект 3" descr="Изображение выглядит как железнодорожное полотно, Железная дорога, транспорт, транспортное сред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7598ED66-2D6F-1E76-7CE9-95DDEFEC7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036" r="19769" b="1"/>
          <a:stretch/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21" name="Rectangle 10">
            <a:extLst>
              <a:ext uri="{FF2B5EF4-FFF2-40B4-BE49-F238E27FC236}">
                <a16:creationId xmlns="" xmlns:a16="http://schemas.microsoft.com/office/drawing/2014/main" id="{AE3A741D-C19B-960A-5803-1C58871478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2">
            <a:extLst>
              <a:ext uri="{FF2B5EF4-FFF2-40B4-BE49-F238E27FC236}">
                <a16:creationId xmlns="" xmlns:a16="http://schemas.microsoft.com/office/drawing/2014/main" id="{DC39DE25-0E4E-0AA7-0932-1D78C23727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3" name="Rectangle 14">
            <a:extLst>
              <a:ext uri="{FF2B5EF4-FFF2-40B4-BE49-F238E27FC236}">
                <a16:creationId xmlns="" xmlns:a16="http://schemas.microsoft.com/office/drawing/2014/main" id="{8D6EA299-0840-6DEA-E670-C49AEBC87E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4" name="Content Placeholder 7">
            <a:extLst>
              <a:ext uri="{FF2B5EF4-FFF2-40B4-BE49-F238E27FC236}">
                <a16:creationId xmlns="" xmlns:a16="http://schemas.microsoft.com/office/drawing/2014/main" id="{CF608CAD-63A4-9DE9-A9F2-36F021F36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6326" y="1141998"/>
            <a:ext cx="4639233" cy="488348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Рельсы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Основной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элемент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которому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движется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подвижной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состав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рельсы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изготавливают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из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высокопрочной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стали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устойчивой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к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износу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температурным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перепадам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Шпалы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Служат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опорой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для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рельсов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их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устойчивость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правильное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положение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Шпалы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бывают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деревянные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железобетонные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Балласт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Щебень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или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гравий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укладываемый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под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шпалами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для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дренажа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обеспечения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устойчивости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пути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Мосты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тоннели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Специальные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сооружения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позволяющие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железной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дороге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преодолевать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естественные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препятствия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мосты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тоннели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строятся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с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использованием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передовых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материалов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технологий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электроснабжения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электроэнергией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электровозы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сигнальные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устройства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элементы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1600" b="1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инфраструктуры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endParaRPr lang="en-US" sz="1600" b="1" dirty="0">
              <a:solidFill>
                <a:schemeClr val="accent1">
                  <a:lumMod val="50000"/>
                </a:schemeClr>
              </a:solidFill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577511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 выглядит как на открытом воздухе, небо, железнодорожное полотно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8EE7E627-EE0C-2DD1-5444-38708A37C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1" name="Rectangle 13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8F462C5-D8ED-1775-F69C-D34A35F9F726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Рельсы</a:t>
            </a:r>
          </a:p>
        </p:txBody>
      </p:sp>
      <p:cxnSp>
        <p:nvCxnSpPr>
          <p:cNvPr id="12" name="Straight Connector 15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7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2757312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 выглядит как на открытом воздухе, расположенные в ряд&#10;&#10;Автоматически созданное описание">
            <a:extLst>
              <a:ext uri="{FF2B5EF4-FFF2-40B4-BE49-F238E27FC236}">
                <a16:creationId xmlns="" xmlns:a16="http://schemas.microsoft.com/office/drawing/2014/main" id="{6656547A-2781-E5D7-9DCC-3FB3812BF8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3DEF612-C55C-9798-EE5D-2E813BFF5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Шпалы</a:t>
            </a:r>
          </a:p>
        </p:txBody>
      </p:sp>
      <p:cxnSp>
        <p:nvCxnSpPr>
          <p:cNvPr id="22" name="Straight Connector 17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3808480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C1DD1A8A-57D5-4A81-AD04-532B043C56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снимок экрана, железная дорога, поезд, на открытом воздух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8B64B7A-24FC-0A5F-399D-88DA3272C4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143" r="4301" b="-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007891EC-4501-44ED-A8C8-B11B6DB767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A6CD00-F8C8-829B-68B6-63C5AE7B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Балласт</a:t>
            </a:r>
          </a:p>
        </p:txBody>
      </p:sp>
    </p:spTree>
    <p:extLst>
      <p:ext uri="{BB962C8B-B14F-4D97-AF65-F5344CB8AC3E}">
        <p14:creationId xmlns="" xmlns:p14="http://schemas.microsoft.com/office/powerpoint/2010/main" val="2695966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поезд, на открытом воздухе, железнодорожный тоннель, пу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B7E8C182-7322-A91E-7B55-962D5747F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342" t="9091" r="2095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CD92CA-D2A2-9ABF-EFE8-60BB106B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Тоннель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136443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на открытом воздухе, мост, железнодорожное полотно, поезд&#10;&#10;Автоматически созданное описание">
            <a:extLst>
              <a:ext uri="{FF2B5EF4-FFF2-40B4-BE49-F238E27FC236}">
                <a16:creationId xmlns="" xmlns:a16="http://schemas.microsoft.com/office/drawing/2014/main" id="{ADFCE528-3343-2EE2-316E-3B094CE5D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8254" r="13818" b="83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10A975-4524-C0E3-D87A-8363AF40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>
                <a:solidFill>
                  <a:schemeClr val="bg1"/>
                </a:solidFill>
              </a:rPr>
              <a:t>Железнодорожный мост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426918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256</Words>
  <Application>Microsoft Office PowerPoint</Application>
  <PresentationFormat>Произвольный</PresentationFormat>
  <Paragraphs>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Техническое оснащение и основные       показатели работы железных дорог</vt:lpstr>
      <vt:lpstr>Техническое оснащение железных дорог</vt:lpstr>
      <vt:lpstr>Техническое оснащение железных дорог</vt:lpstr>
      <vt:lpstr>Инфраструктура</vt:lpstr>
      <vt:lpstr>Слайд 5</vt:lpstr>
      <vt:lpstr>Шпалы</vt:lpstr>
      <vt:lpstr>Балласт</vt:lpstr>
      <vt:lpstr>Тоннель </vt:lpstr>
      <vt:lpstr>Железнодорожный мост</vt:lpstr>
      <vt:lpstr>Слайд 10</vt:lpstr>
      <vt:lpstr>Подвижной состав</vt:lpstr>
      <vt:lpstr>Системы управления</vt:lpstr>
      <vt:lpstr>Основные понятия показателей работы железнодорожного транспорта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238</cp:revision>
  <dcterms:created xsi:type="dcterms:W3CDTF">2024-06-26T08:46:54Z</dcterms:created>
  <dcterms:modified xsi:type="dcterms:W3CDTF">2025-02-19T05:46:28Z</dcterms:modified>
</cp:coreProperties>
</file>