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7146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Диспетчерский центр управления перевозками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13 Тема 3.8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функциям, выполняемым ДАДЦУ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Персонал ДАДЦУ, обеспечивая оперативное руководство перевозками с использованием автоматизированной системы оперативно-диспетчерского руководства перевозками, выполняет следующие функции:</a:t>
            </a:r>
          </a:p>
          <a:p>
            <a:pPr algn="just"/>
            <a:r>
              <a:rPr lang="ru-RU" dirty="0" smtClean="0"/>
              <a:t>- прогнозирование поездной и грузовой работы;</a:t>
            </a:r>
          </a:p>
          <a:p>
            <a:pPr algn="just"/>
            <a:r>
              <a:rPr lang="ru-RU" dirty="0" smtClean="0"/>
              <a:t>- планирование поездной и грузовой работы;</a:t>
            </a:r>
          </a:p>
          <a:p>
            <a:pPr algn="just"/>
            <a:r>
              <a:rPr lang="ru-RU" dirty="0" smtClean="0"/>
              <a:t>- оценка положения;</a:t>
            </a:r>
          </a:p>
          <a:p>
            <a:pPr algn="just"/>
            <a:r>
              <a:rPr lang="ru-RU" dirty="0" smtClean="0"/>
              <a:t>- регулирование и управление (включая анализ для принятия регулировочных и управляющих воздействий);</a:t>
            </a:r>
          </a:p>
          <a:p>
            <a:pPr algn="just"/>
            <a:r>
              <a:rPr lang="ru-RU" dirty="0" smtClean="0"/>
              <a:t>-анализ выполненной работы за смену (сутки).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функциям, выполняемым ДАДЦУ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Структурная схема ДАДЦУ Приволжской железной дороги приведена на рисунок 82.</a:t>
            </a:r>
          </a:p>
          <a:p>
            <a:pPr algn="just"/>
            <a:r>
              <a:rPr lang="ru-RU" dirty="0" smtClean="0"/>
              <a:t>Распределение функций и требования к взаимодействию оперативно-диспетчерского персонала ДАДЦУ должны соответствовать приведенным ниже:</a:t>
            </a:r>
          </a:p>
          <a:p>
            <a:pPr algn="just"/>
            <a:r>
              <a:rPr lang="ru-RU" dirty="0" smtClean="0"/>
              <a:t>Главный диспетчер дороги:</a:t>
            </a:r>
          </a:p>
          <a:p>
            <a:pPr algn="just"/>
            <a:r>
              <a:rPr lang="ru-RU" dirty="0" smtClean="0"/>
              <a:t>- руководит разработкой сменно-суточного плана работы дороги и согласовывает его со службами дороги;</a:t>
            </a:r>
          </a:p>
          <a:p>
            <a:pPr algn="just"/>
            <a:r>
              <a:rPr lang="ru-RU" dirty="0" smtClean="0"/>
              <a:t>- организует выполнение сменно-суточного плана, ставит задачи на смену диспетчерскому персоналу ДАДЦУ и контролирует их выполнение;</a:t>
            </a:r>
          </a:p>
          <a:p>
            <a:pPr algn="just"/>
            <a:r>
              <a:rPr lang="ru-RU" dirty="0" smtClean="0"/>
              <a:t>- выполняет анализ работы ДАДЦУ за смену (сутки), анализ работы персонала;</a:t>
            </a:r>
          </a:p>
          <a:p>
            <a:pPr algn="just"/>
            <a:r>
              <a:rPr lang="ru-RU" dirty="0" smtClean="0"/>
              <a:t>- осуществляет прогнозирование и планирование эксплуатационной работы дороги;</a:t>
            </a:r>
          </a:p>
          <a:p>
            <a:pPr algn="just"/>
            <a:r>
              <a:rPr lang="ru-RU" dirty="0" smtClean="0"/>
              <a:t>- организует оперативное руководство диспетчерской сменой.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функциям, выполняемым ДАДЦУ</a:t>
            </a:r>
            <a:endParaRPr lang="ru-RU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28667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Требования безопасности.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Безопасность персонала при монтаже, наладке, эксплуатации и ремонте технических средств должна обеспечиваться строгим соблюдением правил техники безопасности при работе с устройствами электрооборудования.</a:t>
            </a:r>
          </a:p>
          <a:p>
            <a:pPr algn="just"/>
            <a:r>
              <a:rPr lang="ru-RU" dirty="0" smtClean="0"/>
              <a:t>Все устройства, входящие в состав КТС, должны быть подключены к общему контуру заземления.</a:t>
            </a:r>
          </a:p>
          <a:p>
            <a:pPr algn="just"/>
            <a:r>
              <a:rPr lang="ru-RU" dirty="0" smtClean="0"/>
              <a:t>Каналы передачи данных и СВТ должны иметь защиту от электромагнитных помех. Такими средствами должны быть как информационная избыточность, так и программно-аппаратные средства.</a:t>
            </a:r>
          </a:p>
          <a:p>
            <a:pPr algn="just"/>
            <a:r>
              <a:rPr lang="ru-RU" dirty="0" smtClean="0"/>
              <a:t>Устройствами пожарной и охранной сигнализации должны быть оборудованы:</a:t>
            </a:r>
          </a:p>
          <a:p>
            <a:pPr algn="just"/>
            <a:r>
              <a:rPr lang="ru-RU" dirty="0" smtClean="0"/>
              <a:t>-	пожарной - все помещения диспетчерского центра, кроме санузлов;</a:t>
            </a:r>
          </a:p>
          <a:p>
            <a:pPr algn="just"/>
            <a:r>
              <a:rPr lang="ru-RU" dirty="0" smtClean="0"/>
              <a:t>-	охранной - все помещения с компьютерной техникой, не имеющие круглосуточного режима работы.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по эргономике и технической эстетике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Диспетчерский персонал: главный диспетчер дороги, дежурные по районам управления, поездные диспетчеры (ДНЦ) и </a:t>
            </a:r>
            <a:r>
              <a:rPr lang="ru-RU" dirty="0" err="1" smtClean="0"/>
              <a:t>энергодиспетчеры</a:t>
            </a:r>
            <a:r>
              <a:rPr lang="ru-RU" dirty="0" smtClean="0"/>
              <a:t> должны иметь персональные рабочие помещения. Остальной диспетчерский персонал и оперативные работники могут размещаться в рабочих помещениях группами с учетом их функциональной взаимосвязанности. Конкретный план размещения должен быть представлен в </a:t>
            </a:r>
            <a:r>
              <a:rPr lang="ru-RU" dirty="0" err="1" smtClean="0"/>
              <a:t>технорабочем</a:t>
            </a:r>
            <a:r>
              <a:rPr lang="ru-RU" dirty="0" smtClean="0"/>
              <a:t> проекте.</a:t>
            </a:r>
          </a:p>
          <a:p>
            <a:pPr algn="just"/>
            <a:r>
              <a:rPr lang="ru-RU" dirty="0" smtClean="0"/>
              <a:t>Кроме рабочих помещений в ДАДЦУ должны быть предусмотрены учебный класс, комната психологической разгрузки, помещение для приема пищи, а также туалеты (мужской и женский) и раздевалка для верхней одежды.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по эргономике и технической эстетике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Учебный класс предназначен для первоначального обучения диспетчеров работе и для восстановления рабочих навыков после длительных перерывов в работе. Класс оснащается АРМ, содержащими оборудование, аналогичное оборудованию штатных АРМ.</a:t>
            </a:r>
          </a:p>
          <a:p>
            <a:pPr algn="just"/>
            <a:r>
              <a:rPr lang="ru-RU" dirty="0" smtClean="0"/>
              <a:t>Комната психологической разгрузки предназначается для снятия нервных перегрузок диспетчеров во время работы, для приведения в норму психического состояния заступающего на смену и сменившегося после дежурства диспетчера.</a:t>
            </a:r>
          </a:p>
          <a:p>
            <a:pPr algn="just"/>
            <a:r>
              <a:rPr lang="ru-RU" dirty="0" smtClean="0"/>
              <a:t>Комната приема пищи должна быть оборудована соответствующей мебелью, шкафами, холодильниками и устройствами для подогрева пищи.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Организация рабочих мест.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Рабочие места диспетчерского персонала должны быть оборудованы специальной рабочей мебелью.</a:t>
            </a:r>
          </a:p>
          <a:p>
            <a:r>
              <a:rPr lang="ru-RU" dirty="0" smtClean="0"/>
              <a:t>Рабочие столы оборудуются ящиками и тумбами с полками для хранения канцелярских принадлежностей, рабочих документов и т.д. Стол должен быть оборудован устройствами для подключения к сети 220 в переменного тока, должен иметь подводку защитного заземления и необходимые для скрытой прокладки монтажных и соединительных кабелей </a:t>
            </a:r>
            <a:r>
              <a:rPr lang="ru-RU" dirty="0" err="1" smtClean="0"/>
              <a:t>конструктивы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Рабочие поверхности стола должны иметь </a:t>
            </a:r>
            <a:r>
              <a:rPr lang="ru-RU" dirty="0" err="1" smtClean="0"/>
              <a:t>безбликовые</a:t>
            </a:r>
            <a:r>
              <a:rPr lang="ru-RU" dirty="0" smtClean="0"/>
              <a:t> (не отражающие) покрытия.</a:t>
            </a:r>
          </a:p>
          <a:p>
            <a:r>
              <a:rPr lang="ru-RU" dirty="0" smtClean="0"/>
              <a:t>Принтер и клавиатура АРМ должны располагаться в моторной зоне рабочего места и быть подвижными, блок оперативно-технической связи должен располагаться с левой от пользователя стороны на удобном для работы удалении.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</a:t>
            </a:r>
            <a:endParaRPr lang="ru-RU" dirty="0"/>
          </a:p>
        </p:txBody>
      </p:sp>
      <p:pic>
        <p:nvPicPr>
          <p:cNvPr id="31746" name="Picture 2" descr="C:\Users\пользователь\Desktop\фото ДЦУП\WHfAo7y-ae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 </a:t>
            </a:r>
            <a:endParaRPr lang="ru-RU" dirty="0"/>
          </a:p>
        </p:txBody>
      </p:sp>
      <p:pic>
        <p:nvPicPr>
          <p:cNvPr id="32771" name="Picture 3" descr="C:\Users\пользователь\Desktop\фото ДЦУП\6FZB6hckap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Назначение  и  цели создания ДАДЦУ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smtClean="0"/>
              <a:t>Структура ДАДЦУ должна иметь четко выраженные составляющие по вертикали, так и по горизонтали с соответствующими связями те логического и информационного взаимодействия.</a:t>
            </a:r>
          </a:p>
          <a:p>
            <a:pPr algn="just"/>
            <a:r>
              <a:rPr lang="ru-RU" dirty="0" smtClean="0"/>
              <a:t>По вертикали ДАДЦУ должен иметь:</a:t>
            </a:r>
          </a:p>
          <a:p>
            <a:pPr algn="just"/>
            <a:r>
              <a:rPr lang="ru-RU" dirty="0" smtClean="0"/>
              <a:t>- аппарат верхнего уровня управления, осуществляющий руководство основными видами ресурсов и взаимодействие с центрами управления смежных дорог;</a:t>
            </a:r>
          </a:p>
          <a:p>
            <a:pPr algn="just"/>
            <a:r>
              <a:rPr lang="ru-RU" dirty="0" smtClean="0"/>
              <a:t>- оперативно-диспетчерский персонал, выполняющий задачи нижнего уровня управления.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08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Назначение  и  цели создания ДАДЦУ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43050"/>
            <a:ext cx="7239000" cy="500066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smtClean="0"/>
              <a:t>По горизонтали каждая составляющая структуры ДАДЦУ должна держать структурные элементы управления вполне конкретными видами  ресурсов. Структура ДАДЦУ должна соответствовать схеме на рисунок 81.</a:t>
            </a:r>
          </a:p>
          <a:p>
            <a:pPr algn="just"/>
            <a:r>
              <a:rPr lang="ru-RU" dirty="0" smtClean="0"/>
              <a:t>Функционирование ДАДЦУ должно обеспечить непрерывный круглосуточный режим работы.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39000" cy="928694"/>
          </a:xfrm>
        </p:spPr>
        <p:txBody>
          <a:bodyPr/>
          <a:lstStyle/>
          <a:p>
            <a:pPr algn="ctr"/>
            <a:r>
              <a:rPr lang="ru-RU" dirty="0" smtClean="0"/>
              <a:t>Требования ДАДЦУ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736"/>
            <a:ext cx="7143799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75163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численности и квалификации персонала и режиму его работы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7239000" cy="438405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	В соответствии со структурной схемой персонал ДАДЦУ должен включать следующих лиц:</a:t>
            </a:r>
          </a:p>
          <a:p>
            <a:pPr algn="just"/>
            <a:r>
              <a:rPr lang="ru-RU" dirty="0" smtClean="0"/>
              <a:t>- начальника ДАДЦУ;</a:t>
            </a:r>
          </a:p>
          <a:p>
            <a:pPr algn="just"/>
            <a:r>
              <a:rPr lang="ru-RU" dirty="0" smtClean="0"/>
              <a:t>- его заместителей;</a:t>
            </a:r>
          </a:p>
          <a:p>
            <a:pPr algn="just"/>
            <a:r>
              <a:rPr lang="ru-RU" dirty="0" smtClean="0"/>
              <a:t>- старших диспетчеров ДАДЦУ;</a:t>
            </a:r>
          </a:p>
          <a:p>
            <a:pPr algn="just"/>
            <a:r>
              <a:rPr lang="ru-RU" dirty="0" smtClean="0"/>
              <a:t>- заместителей старших диспетчеров ДАДЦУ;</a:t>
            </a:r>
          </a:p>
          <a:p>
            <a:pPr algn="just"/>
            <a:r>
              <a:rPr lang="ru-RU" dirty="0" smtClean="0"/>
              <a:t>- главного диспетчера дороги с оператором;</a:t>
            </a:r>
          </a:p>
          <a:p>
            <a:pPr algn="just"/>
            <a:r>
              <a:rPr lang="ru-RU" dirty="0" smtClean="0"/>
              <a:t>- группу оперативного планирования;</a:t>
            </a:r>
          </a:p>
          <a:p>
            <a:pPr algn="just"/>
            <a:r>
              <a:rPr lang="ru-RU" dirty="0" smtClean="0"/>
              <a:t>- дежурных по районам управления и операторов при них;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9451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численности и квалификации персонала и режиму его работы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7239000" cy="445549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- локомотивных диспетчеров районов управления;</a:t>
            </a:r>
          </a:p>
          <a:p>
            <a:pPr algn="just">
              <a:buNone/>
            </a:pPr>
            <a:r>
              <a:rPr lang="ru-RU" dirty="0" smtClean="0"/>
              <a:t>	- </a:t>
            </a:r>
            <a:r>
              <a:rPr lang="ru-RU" dirty="0" err="1" smtClean="0"/>
              <a:t>диспетчеров-вагонораспределителей</a:t>
            </a:r>
            <a:r>
              <a:rPr lang="ru-RU" dirty="0" smtClean="0"/>
              <a:t> районов управления;</a:t>
            </a:r>
          </a:p>
          <a:p>
            <a:pPr algn="just">
              <a:buNone/>
            </a:pPr>
            <a:r>
              <a:rPr lang="ru-RU" dirty="0" smtClean="0"/>
              <a:t>	- наливного диспетчера;</a:t>
            </a:r>
          </a:p>
          <a:p>
            <a:pPr algn="just">
              <a:buNone/>
            </a:pPr>
            <a:r>
              <a:rPr lang="ru-RU" dirty="0" smtClean="0"/>
              <a:t>	- поездных диспетчеров по числу диспетчерских кругов;</a:t>
            </a:r>
          </a:p>
          <a:p>
            <a:pPr algn="just">
              <a:buNone/>
            </a:pPr>
            <a:r>
              <a:rPr lang="ru-RU" dirty="0" smtClean="0"/>
              <a:t>	- </a:t>
            </a:r>
            <a:r>
              <a:rPr lang="ru-RU" dirty="0" err="1" smtClean="0"/>
              <a:t>энергодиспетчеров</a:t>
            </a:r>
            <a:r>
              <a:rPr lang="ru-RU" dirty="0" smtClean="0"/>
              <a:t>;</a:t>
            </a:r>
          </a:p>
          <a:p>
            <a:pPr algn="just">
              <a:buNone/>
            </a:pPr>
            <a:r>
              <a:rPr lang="ru-RU" dirty="0" smtClean="0"/>
              <a:t>	- администраторов системы;</a:t>
            </a:r>
          </a:p>
          <a:p>
            <a:pPr algn="just">
              <a:buNone/>
            </a:pPr>
            <a:r>
              <a:rPr lang="ru-RU" dirty="0" smtClean="0"/>
              <a:t>	- персонала, обеспечивающего круглосуточное функционирование программно-технического комплекса ДАДЦУ.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численности и квалификации персонала и режиму его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7239000" cy="445549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Оперативно-диспетчерский и инженерно-технический персонал ДАДЦУ должен иметь квалификацию, позволяющую пользоваться персонал компьютером при решении комплекса задач, определяемых его должностными обязанностями и возможностями программно-технических средств АРМ (в рамках инструкции пользователя).</a:t>
            </a:r>
          </a:p>
          <a:p>
            <a:pPr algn="just">
              <a:buNone/>
            </a:pPr>
            <a:r>
              <a:rPr lang="ru-RU" dirty="0" smtClean="0"/>
              <a:t>		Режим работы оперативной смены - сменный. Продолжительность смены - 12 часов.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/>
          <a:lstStyle/>
          <a:p>
            <a:pPr algn="ctr"/>
            <a:r>
              <a:rPr lang="ru-RU" i="1" dirty="0" smtClean="0"/>
              <a:t>Показатели назначения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ДАДЦУ должен быть создан в здании Управления Приволжской ж.д.</a:t>
            </a:r>
          </a:p>
          <a:p>
            <a:pPr algn="just"/>
            <a:r>
              <a:rPr lang="ru-RU" dirty="0" smtClean="0"/>
              <a:t>В ДАДЦУ должны быть переведены рабочие места всех поездных диспетчеров (ДНЦ) дороги и </a:t>
            </a:r>
            <a:r>
              <a:rPr lang="ru-RU" dirty="0" err="1" smtClean="0"/>
              <a:t>энергодиспетчеров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Рабочие места всех работников ДАДЦУ должны быть автоматизированы и в совокупности образовывать локальную вычислительную сеть (ЛВС).</a:t>
            </a:r>
          </a:p>
          <a:p>
            <a:pPr algn="just"/>
            <a:r>
              <a:rPr lang="ru-RU" dirty="0" smtClean="0"/>
              <a:t>В состав ЛВС должны входить также автоматизированные рабочие места (АРМ) руководящего состава дороги, а также работников службы перевозок.</a:t>
            </a:r>
          </a:p>
          <a:p>
            <a:pPr algn="just"/>
            <a:r>
              <a:rPr lang="ru-RU" dirty="0" smtClean="0"/>
              <a:t>Включение в ЛВС АРМ работников других служб возможно при обосновании необходимости использования ими оперативной информации о поездной и грузовой работе дороги.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Показатели назначения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ЛВС системы конструктивно и алгоритмически должна обеспечивать </a:t>
            </a:r>
            <a:r>
              <a:rPr lang="ru-RU" dirty="0" err="1" smtClean="0"/>
              <a:t>ав-томатизированный</a:t>
            </a:r>
            <a:r>
              <a:rPr lang="ru-RU" dirty="0" smtClean="0"/>
              <a:t> информационный обмен, удовлетворяющий следующему требованию - любой работник ДАДЦУ по запросу в любой момент времени должен иметь возможность получения необходимой ему адекватной объективной информации о состоянии интересующего его объекта, находящегося в рамках компетенции данного работника.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267</TotalTime>
  <Words>728</Words>
  <PresentationFormat>Экран (4:3)</PresentationFormat>
  <Paragraphs>78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Изящная</vt:lpstr>
      <vt:lpstr>Диспетчерский центр управления перевозками  .</vt:lpstr>
      <vt:lpstr>Назначение  и  цели создания ДАДЦУ</vt:lpstr>
      <vt:lpstr>Назначение  и  цели создания ДАДЦУ</vt:lpstr>
      <vt:lpstr>Требования ДАДЦУ</vt:lpstr>
      <vt:lpstr>Требования к численности и квалификации персонала и режиму его работы </vt:lpstr>
      <vt:lpstr>Требования к численности и квалификации персонала и режиму его работы </vt:lpstr>
      <vt:lpstr>Требования к численности и квалификации персонала и режиму его работы</vt:lpstr>
      <vt:lpstr>Показатели назначения</vt:lpstr>
      <vt:lpstr>Показатели назначения</vt:lpstr>
      <vt:lpstr>Требования к функциям, выполняемым ДАДЦУ</vt:lpstr>
      <vt:lpstr>Требования к функциям, выполняемым ДАДЦУ</vt:lpstr>
      <vt:lpstr>Требования к функциям, выполняемым ДАДЦУ</vt:lpstr>
      <vt:lpstr>Требования безопасности.</vt:lpstr>
      <vt:lpstr>Требования по эргономике и технической эстетике</vt:lpstr>
      <vt:lpstr>Требования по эргономике и технической эстетике</vt:lpstr>
      <vt:lpstr>Организация рабочих мест. </vt:lpstr>
      <vt:lpstr>Рабочее место поездного диспетчера</vt:lpstr>
      <vt:lpstr>Рабочее место поездного диспетчера </vt:lpstr>
      <vt:lpstr>Слайд 19</vt:lpstr>
      <vt:lpstr>Слайд 20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10</cp:revision>
  <dcterms:created xsi:type="dcterms:W3CDTF">2024-06-26T14:13:30Z</dcterms:created>
  <dcterms:modified xsi:type="dcterms:W3CDTF">2025-02-04T13:08:27Z</dcterms:modified>
</cp:coreProperties>
</file>