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3"/>
  </p:notesMasterIdLst>
  <p:sldIdLst>
    <p:sldId id="257" r:id="rId2"/>
    <p:sldId id="390" r:id="rId3"/>
    <p:sldId id="260" r:id="rId4"/>
    <p:sldId id="261" r:id="rId5"/>
    <p:sldId id="263" r:id="rId6"/>
    <p:sldId id="264" r:id="rId7"/>
    <p:sldId id="265" r:id="rId8"/>
    <p:sldId id="266" r:id="rId9"/>
    <p:sldId id="344" r:id="rId10"/>
    <p:sldId id="345" r:id="rId11"/>
    <p:sldId id="346" r:id="rId12"/>
    <p:sldId id="347" r:id="rId13"/>
    <p:sldId id="354" r:id="rId14"/>
    <p:sldId id="355" r:id="rId15"/>
    <p:sldId id="348" r:id="rId16"/>
    <p:sldId id="349" r:id="rId17"/>
    <p:sldId id="356" r:id="rId18"/>
    <p:sldId id="357" r:id="rId19"/>
    <p:sldId id="358" r:id="rId20"/>
    <p:sldId id="359" r:id="rId21"/>
    <p:sldId id="360" r:id="rId22"/>
    <p:sldId id="361" r:id="rId23"/>
    <p:sldId id="362" r:id="rId24"/>
    <p:sldId id="363" r:id="rId25"/>
    <p:sldId id="381" r:id="rId26"/>
    <p:sldId id="365" r:id="rId27"/>
    <p:sldId id="367" r:id="rId28"/>
    <p:sldId id="370" r:id="rId29"/>
    <p:sldId id="371" r:id="rId30"/>
    <p:sldId id="380" r:id="rId31"/>
    <p:sldId id="352" r:id="rId32"/>
    <p:sldId id="343" r:id="rId33"/>
    <p:sldId id="388" r:id="rId34"/>
    <p:sldId id="391" r:id="rId35"/>
    <p:sldId id="389" r:id="rId36"/>
    <p:sldId id="383" r:id="rId37"/>
    <p:sldId id="402" r:id="rId38"/>
    <p:sldId id="384" r:id="rId39"/>
    <p:sldId id="386" r:id="rId40"/>
    <p:sldId id="270" r:id="rId41"/>
    <p:sldId id="271" r:id="rId42"/>
    <p:sldId id="272" r:id="rId43"/>
    <p:sldId id="273" r:id="rId44"/>
    <p:sldId id="387" r:id="rId45"/>
    <p:sldId id="276" r:id="rId46"/>
    <p:sldId id="277" r:id="rId47"/>
    <p:sldId id="278" r:id="rId48"/>
    <p:sldId id="279" r:id="rId49"/>
    <p:sldId id="280" r:id="rId50"/>
    <p:sldId id="281" r:id="rId51"/>
    <p:sldId id="392" r:id="rId52"/>
  </p:sldIdLst>
  <p:sldSz cx="9144000" cy="6858000" type="screen4x3"/>
  <p:notesSz cx="6797675" cy="98742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06" autoAdjust="0"/>
    <p:restoredTop sz="94660"/>
  </p:normalViewPr>
  <p:slideViewPr>
    <p:cSldViewPr>
      <p:cViewPr varScale="1">
        <p:scale>
          <a:sx n="67" d="100"/>
          <a:sy n="67" d="100"/>
        </p:scale>
        <p:origin x="132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DEC5-FFED-4A1B-B491-8BADF8660AC9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FF4914-30FA-48D4-888B-98C9CB2A58E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43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FF4914-30FA-48D4-888B-98C9CB2A58E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1430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184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89A88CE1-5D5A-46AD-A905-F1022EDD9000}" type="slidenum">
              <a:rPr lang="ru-RU" altLang="ru-RU"/>
              <a:pPr/>
              <a:t>51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366462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8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851C9C-D0CA-433D-9D68-8AD6C44721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CAA188-7F29-4603-9073-FBB0F91175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5126E-9C2D-4CFB-8CD2-319F7FFDBB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9787D1-ED94-422C-AD9C-3B00A0212D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9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1D6D9-2537-45C2-BB07-06A4B3C6AF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5CA21-E77A-491C-9286-49289ED887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0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53ABC-5E27-471D-BF21-6157A460EB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6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6A3FF-1EB3-4728-9993-3E55210F6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9BEC2-05B6-4EEC-928A-E345CCECA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8BC50-558A-4B39-B5BA-C39AB1CDF9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851EA-E60B-41E3-861C-3346F401D6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F4D642-7F54-4F80-9FE1-9FAD0EA7FB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F8A4A-B037-43D6-9F6E-21B868DF5E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63EA7-0118-4CC2-AFDA-E5C91779F3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42E70-0CA2-4A87-9A51-D0ED2DDD1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7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42E70-0CA2-4A87-9A51-D0ED2DDD11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445EB-DF14-4CEF-A10C-021DC88108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8440F3-05FB-45AB-84B3-895DF456BF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8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7018E-8D9B-4827-9FF3-F6C521E65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7A1474-7474-49D7-871F-E46E4D74D1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0A1F1E-C322-428F-A198-985F9946A9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1E7A9C-4DA1-45AB-A422-E01E8047C1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1C92B-B739-40EE-AE3E-738D6FA2F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1C92B-B739-40EE-AE3E-738D6FA2FF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7F888-111F-4370-9509-3D43C5BEE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3183D-C83D-4A13-AC63-11621FA36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B3E864-B8A6-480A-ACC5-213A56F143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1185D-FFC7-4ABF-83CB-A6531509DE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D6B27-1C5C-4566-95D4-C71CE6B0C8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6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F0C79-18FC-4A22-93A0-21329CAE57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7_100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C4D2F-FA5C-4428-BE4A-5D14FF27B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4C472-6A1C-444A-BD53-64F4BF4FC8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84D1BB-DBDD-40C4-9018-8AC175C9C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9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68E5F7-9318-4D90-9811-6CFF09095A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19D02-EC16-4DD3-A855-5CF1C8119D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8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 userDrawn="1"/>
        </p:nvSpPr>
        <p:spPr bwMode="auto">
          <a:xfrm>
            <a:off x="-374650" y="-17463"/>
            <a:ext cx="366712" cy="366713"/>
          </a:xfrm>
          <a:prstGeom prst="rect">
            <a:avLst/>
          </a:prstGeom>
          <a:solidFill>
            <a:srgbClr val="CD202C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8" name="Rectangle 7"/>
          <p:cNvSpPr>
            <a:spLocks noChangeArrowheads="1"/>
          </p:cNvSpPr>
          <p:nvPr userDrawn="1"/>
        </p:nvSpPr>
        <p:spPr bwMode="auto">
          <a:xfrm>
            <a:off x="-374650" y="349250"/>
            <a:ext cx="366712" cy="366713"/>
          </a:xfrm>
          <a:prstGeom prst="rect">
            <a:avLst/>
          </a:prstGeom>
          <a:solidFill>
            <a:srgbClr val="455D70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2" name="Rectangle 8"/>
          <p:cNvSpPr>
            <a:spLocks noChangeArrowheads="1"/>
          </p:cNvSpPr>
          <p:nvPr userDrawn="1"/>
        </p:nvSpPr>
        <p:spPr bwMode="auto">
          <a:xfrm>
            <a:off x="-374650" y="715963"/>
            <a:ext cx="366712" cy="366712"/>
          </a:xfrm>
          <a:prstGeom prst="rect">
            <a:avLst/>
          </a:prstGeom>
          <a:solidFill>
            <a:srgbClr val="68798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3" name="Rectangle 9"/>
          <p:cNvSpPr>
            <a:spLocks noChangeArrowheads="1"/>
          </p:cNvSpPr>
          <p:nvPr userDrawn="1"/>
        </p:nvSpPr>
        <p:spPr bwMode="auto">
          <a:xfrm>
            <a:off x="-374650" y="1081088"/>
            <a:ext cx="366712" cy="366712"/>
          </a:xfrm>
          <a:prstGeom prst="rect">
            <a:avLst/>
          </a:prstGeom>
          <a:solidFill>
            <a:srgbClr val="909CAA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4" name="Rectangle 13"/>
          <p:cNvSpPr>
            <a:spLocks noChangeArrowheads="1"/>
          </p:cNvSpPr>
          <p:nvPr userDrawn="1"/>
        </p:nvSpPr>
        <p:spPr bwMode="auto">
          <a:xfrm>
            <a:off x="-374650" y="1447800"/>
            <a:ext cx="366712" cy="366713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5" name="Rectangle 10"/>
          <p:cNvSpPr>
            <a:spLocks noChangeArrowheads="1"/>
          </p:cNvSpPr>
          <p:nvPr userDrawn="1"/>
        </p:nvSpPr>
        <p:spPr bwMode="auto">
          <a:xfrm>
            <a:off x="-374650" y="1814513"/>
            <a:ext cx="366712" cy="366712"/>
          </a:xfrm>
          <a:prstGeom prst="rect">
            <a:avLst/>
          </a:prstGeom>
          <a:solidFill>
            <a:srgbClr val="A3A86B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6" name="Rectangle 11"/>
          <p:cNvSpPr>
            <a:spLocks noChangeArrowheads="1"/>
          </p:cNvSpPr>
          <p:nvPr userDrawn="1"/>
        </p:nvSpPr>
        <p:spPr bwMode="auto">
          <a:xfrm>
            <a:off x="-374650" y="2181225"/>
            <a:ext cx="366712" cy="366713"/>
          </a:xfrm>
          <a:prstGeom prst="rect">
            <a:avLst/>
          </a:prstGeom>
          <a:solidFill>
            <a:srgbClr val="D3D7BD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7" name="Rectangle 12"/>
          <p:cNvSpPr>
            <a:spLocks noChangeArrowheads="1"/>
          </p:cNvSpPr>
          <p:nvPr userDrawn="1"/>
        </p:nvSpPr>
        <p:spPr bwMode="auto">
          <a:xfrm>
            <a:off x="-374650" y="2546350"/>
            <a:ext cx="366712" cy="366713"/>
          </a:xfrm>
          <a:prstGeom prst="rect">
            <a:avLst/>
          </a:prstGeom>
          <a:solidFill>
            <a:srgbClr val="0066A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8" name="Rectangle 16"/>
          <p:cNvSpPr>
            <a:spLocks noChangeArrowheads="1"/>
          </p:cNvSpPr>
          <p:nvPr userDrawn="1"/>
        </p:nvSpPr>
        <p:spPr bwMode="auto">
          <a:xfrm>
            <a:off x="0" y="0"/>
            <a:ext cx="9144000" cy="1079500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9" name="Rectangle 17"/>
          <p:cNvSpPr>
            <a:spLocks noChangeArrowheads="1"/>
          </p:cNvSpPr>
          <p:nvPr userDrawn="1"/>
        </p:nvSpPr>
        <p:spPr bwMode="auto">
          <a:xfrm>
            <a:off x="0" y="6507163"/>
            <a:ext cx="9144000" cy="350837"/>
          </a:xfrm>
          <a:prstGeom prst="rect">
            <a:avLst/>
          </a:prstGeom>
          <a:solidFill>
            <a:srgbClr val="BFC5CE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grpSp>
        <p:nvGrpSpPr>
          <p:cNvPr id="2" name="Группа 15"/>
          <p:cNvGrpSpPr>
            <a:grpSpLocks/>
          </p:cNvGrpSpPr>
          <p:nvPr userDrawn="1"/>
        </p:nvGrpSpPr>
        <p:grpSpPr bwMode="auto">
          <a:xfrm>
            <a:off x="8362950" y="6594475"/>
            <a:ext cx="406400" cy="179388"/>
            <a:chOff x="5385680" y="6487509"/>
            <a:chExt cx="1039813" cy="461962"/>
          </a:xfrm>
        </p:grpSpPr>
        <p:sp>
          <p:nvSpPr>
            <p:cNvPr id="21" name="Freeform 27"/>
            <p:cNvSpPr>
              <a:spLocks/>
            </p:cNvSpPr>
            <p:nvPr userDrawn="1"/>
          </p:nvSpPr>
          <p:spPr bwMode="auto">
            <a:xfrm>
              <a:off x="6047750" y="6487509"/>
              <a:ext cx="377743" cy="347494"/>
            </a:xfrm>
            <a:custGeom>
              <a:avLst/>
              <a:gdLst>
                <a:gd name="T0" fmla="*/ 693 w 1195"/>
                <a:gd name="T1" fmla="*/ 181 h 1091"/>
                <a:gd name="T2" fmla="*/ 762 w 1195"/>
                <a:gd name="T3" fmla="*/ 188 h 1091"/>
                <a:gd name="T4" fmla="*/ 801 w 1195"/>
                <a:gd name="T5" fmla="*/ 212 h 1091"/>
                <a:gd name="T6" fmla="*/ 823 w 1195"/>
                <a:gd name="T7" fmla="*/ 251 h 1091"/>
                <a:gd name="T8" fmla="*/ 830 w 1195"/>
                <a:gd name="T9" fmla="*/ 318 h 1091"/>
                <a:gd name="T10" fmla="*/ 827 w 1195"/>
                <a:gd name="T11" fmla="*/ 825 h 1091"/>
                <a:gd name="T12" fmla="*/ 809 w 1195"/>
                <a:gd name="T13" fmla="*/ 867 h 1091"/>
                <a:gd name="T14" fmla="*/ 775 w 1195"/>
                <a:gd name="T15" fmla="*/ 896 h 1091"/>
                <a:gd name="T16" fmla="*/ 719 w 1195"/>
                <a:gd name="T17" fmla="*/ 908 h 1091"/>
                <a:gd name="T18" fmla="*/ 460 w 1195"/>
                <a:gd name="T19" fmla="*/ 908 h 1091"/>
                <a:gd name="T20" fmla="*/ 413 w 1195"/>
                <a:gd name="T21" fmla="*/ 904 h 1091"/>
                <a:gd name="T22" fmla="*/ 381 w 1195"/>
                <a:gd name="T23" fmla="*/ 886 h 1091"/>
                <a:gd name="T24" fmla="*/ 367 w 1195"/>
                <a:gd name="T25" fmla="*/ 867 h 1091"/>
                <a:gd name="T26" fmla="*/ 361 w 1195"/>
                <a:gd name="T27" fmla="*/ 844 h 1091"/>
                <a:gd name="T28" fmla="*/ 367 w 1195"/>
                <a:gd name="T29" fmla="*/ 809 h 1091"/>
                <a:gd name="T30" fmla="*/ 390 w 1195"/>
                <a:gd name="T31" fmla="*/ 768 h 1091"/>
                <a:gd name="T32" fmla="*/ 239 w 1195"/>
                <a:gd name="T33" fmla="*/ 364 h 1091"/>
                <a:gd name="T34" fmla="*/ 16 w 1195"/>
                <a:gd name="T35" fmla="*/ 664 h 1091"/>
                <a:gd name="T36" fmla="*/ 1 w 1195"/>
                <a:gd name="T37" fmla="*/ 710 h 1091"/>
                <a:gd name="T38" fmla="*/ 4 w 1195"/>
                <a:gd name="T39" fmla="*/ 759 h 1091"/>
                <a:gd name="T40" fmla="*/ 34 w 1195"/>
                <a:gd name="T41" fmla="*/ 817 h 1091"/>
                <a:gd name="T42" fmla="*/ 137 w 1195"/>
                <a:gd name="T43" fmla="*/ 954 h 1091"/>
                <a:gd name="T44" fmla="*/ 211 w 1195"/>
                <a:gd name="T45" fmla="*/ 1033 h 1091"/>
                <a:gd name="T46" fmla="*/ 277 w 1195"/>
                <a:gd name="T47" fmla="*/ 1070 h 1091"/>
                <a:gd name="T48" fmla="*/ 355 w 1195"/>
                <a:gd name="T49" fmla="*/ 1087 h 1091"/>
                <a:gd name="T50" fmla="*/ 449 w 1195"/>
                <a:gd name="T51" fmla="*/ 1091 h 1091"/>
                <a:gd name="T52" fmla="*/ 728 w 1195"/>
                <a:gd name="T53" fmla="*/ 1091 h 1091"/>
                <a:gd name="T54" fmla="*/ 829 w 1195"/>
                <a:gd name="T55" fmla="*/ 1085 h 1091"/>
                <a:gd name="T56" fmla="*/ 908 w 1195"/>
                <a:gd name="T57" fmla="*/ 1070 h 1091"/>
                <a:gd name="T58" fmla="*/ 987 w 1195"/>
                <a:gd name="T59" fmla="*/ 1043 h 1091"/>
                <a:gd name="T60" fmla="*/ 1060 w 1195"/>
                <a:gd name="T61" fmla="*/ 997 h 1091"/>
                <a:gd name="T62" fmla="*/ 1119 w 1195"/>
                <a:gd name="T63" fmla="*/ 932 h 1091"/>
                <a:gd name="T64" fmla="*/ 1158 w 1195"/>
                <a:gd name="T65" fmla="*/ 861 h 1091"/>
                <a:gd name="T66" fmla="*/ 1180 w 1195"/>
                <a:gd name="T67" fmla="*/ 786 h 1091"/>
                <a:gd name="T68" fmla="*/ 1191 w 1195"/>
                <a:gd name="T69" fmla="*/ 719 h 1091"/>
                <a:gd name="T70" fmla="*/ 1195 w 1195"/>
                <a:gd name="T71" fmla="*/ 636 h 1091"/>
                <a:gd name="T72" fmla="*/ 1194 w 1195"/>
                <a:gd name="T73" fmla="*/ 391 h 1091"/>
                <a:gd name="T74" fmla="*/ 1185 w 1195"/>
                <a:gd name="T75" fmla="*/ 327 h 1091"/>
                <a:gd name="T76" fmla="*/ 1167 w 1195"/>
                <a:gd name="T77" fmla="*/ 255 h 1091"/>
                <a:gd name="T78" fmla="*/ 1134 w 1195"/>
                <a:gd name="T79" fmla="*/ 181 h 1091"/>
                <a:gd name="T80" fmla="*/ 1080 w 1195"/>
                <a:gd name="T81" fmla="*/ 113 h 1091"/>
                <a:gd name="T82" fmla="*/ 1012 w 1195"/>
                <a:gd name="T83" fmla="*/ 61 h 1091"/>
                <a:gd name="T84" fmla="*/ 935 w 1195"/>
                <a:gd name="T85" fmla="*/ 26 h 1091"/>
                <a:gd name="T86" fmla="*/ 856 w 1195"/>
                <a:gd name="T87" fmla="*/ 8 h 1091"/>
                <a:gd name="T88" fmla="*/ 777 w 1195"/>
                <a:gd name="T89" fmla="*/ 1 h 1091"/>
                <a:gd name="T90" fmla="*/ 367 w 1195"/>
                <a:gd name="T91" fmla="*/ 0 h 1091"/>
                <a:gd name="T92" fmla="*/ 305 w 1195"/>
                <a:gd name="T93" fmla="*/ 7 h 1091"/>
                <a:gd name="T94" fmla="*/ 269 w 1195"/>
                <a:gd name="T95" fmla="*/ 29 h 1091"/>
                <a:gd name="T96" fmla="*/ 245 w 1195"/>
                <a:gd name="T97" fmla="*/ 66 h 1091"/>
                <a:gd name="T98" fmla="*/ 239 w 1195"/>
                <a:gd name="T99" fmla="*/ 127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195" h="1091">
                  <a:moveTo>
                    <a:pt x="239" y="127"/>
                  </a:moveTo>
                  <a:lnTo>
                    <a:pt x="239" y="181"/>
                  </a:lnTo>
                  <a:lnTo>
                    <a:pt x="693" y="181"/>
                  </a:lnTo>
                  <a:lnTo>
                    <a:pt x="719" y="181"/>
                  </a:lnTo>
                  <a:lnTo>
                    <a:pt x="747" y="185"/>
                  </a:lnTo>
                  <a:lnTo>
                    <a:pt x="762" y="188"/>
                  </a:lnTo>
                  <a:lnTo>
                    <a:pt x="775" y="194"/>
                  </a:lnTo>
                  <a:lnTo>
                    <a:pt x="789" y="202"/>
                  </a:lnTo>
                  <a:lnTo>
                    <a:pt x="801" y="212"/>
                  </a:lnTo>
                  <a:lnTo>
                    <a:pt x="809" y="224"/>
                  </a:lnTo>
                  <a:lnTo>
                    <a:pt x="817" y="236"/>
                  </a:lnTo>
                  <a:lnTo>
                    <a:pt x="823" y="251"/>
                  </a:lnTo>
                  <a:lnTo>
                    <a:pt x="827" y="264"/>
                  </a:lnTo>
                  <a:lnTo>
                    <a:pt x="830" y="293"/>
                  </a:lnTo>
                  <a:lnTo>
                    <a:pt x="830" y="318"/>
                  </a:lnTo>
                  <a:lnTo>
                    <a:pt x="830" y="773"/>
                  </a:lnTo>
                  <a:lnTo>
                    <a:pt x="830" y="798"/>
                  </a:lnTo>
                  <a:lnTo>
                    <a:pt x="827" y="825"/>
                  </a:lnTo>
                  <a:lnTo>
                    <a:pt x="823" y="840"/>
                  </a:lnTo>
                  <a:lnTo>
                    <a:pt x="817" y="853"/>
                  </a:lnTo>
                  <a:lnTo>
                    <a:pt x="809" y="867"/>
                  </a:lnTo>
                  <a:lnTo>
                    <a:pt x="801" y="878"/>
                  </a:lnTo>
                  <a:lnTo>
                    <a:pt x="789" y="889"/>
                  </a:lnTo>
                  <a:lnTo>
                    <a:pt x="775" y="896"/>
                  </a:lnTo>
                  <a:lnTo>
                    <a:pt x="762" y="902"/>
                  </a:lnTo>
                  <a:lnTo>
                    <a:pt x="747" y="905"/>
                  </a:lnTo>
                  <a:lnTo>
                    <a:pt x="719" y="908"/>
                  </a:lnTo>
                  <a:lnTo>
                    <a:pt x="693" y="910"/>
                  </a:lnTo>
                  <a:lnTo>
                    <a:pt x="475" y="910"/>
                  </a:lnTo>
                  <a:lnTo>
                    <a:pt x="460" y="908"/>
                  </a:lnTo>
                  <a:lnTo>
                    <a:pt x="443" y="908"/>
                  </a:lnTo>
                  <a:lnTo>
                    <a:pt x="428" y="907"/>
                  </a:lnTo>
                  <a:lnTo>
                    <a:pt x="413" y="904"/>
                  </a:lnTo>
                  <a:lnTo>
                    <a:pt x="400" y="899"/>
                  </a:lnTo>
                  <a:lnTo>
                    <a:pt x="387" y="892"/>
                  </a:lnTo>
                  <a:lnTo>
                    <a:pt x="381" y="886"/>
                  </a:lnTo>
                  <a:lnTo>
                    <a:pt x="376" y="881"/>
                  </a:lnTo>
                  <a:lnTo>
                    <a:pt x="372" y="874"/>
                  </a:lnTo>
                  <a:lnTo>
                    <a:pt x="367" y="867"/>
                  </a:lnTo>
                  <a:lnTo>
                    <a:pt x="364" y="859"/>
                  </a:lnTo>
                  <a:lnTo>
                    <a:pt x="363" y="852"/>
                  </a:lnTo>
                  <a:lnTo>
                    <a:pt x="361" y="844"/>
                  </a:lnTo>
                  <a:lnTo>
                    <a:pt x="361" y="837"/>
                  </a:lnTo>
                  <a:lnTo>
                    <a:pt x="363" y="822"/>
                  </a:lnTo>
                  <a:lnTo>
                    <a:pt x="367" y="809"/>
                  </a:lnTo>
                  <a:lnTo>
                    <a:pt x="373" y="795"/>
                  </a:lnTo>
                  <a:lnTo>
                    <a:pt x="381" y="782"/>
                  </a:lnTo>
                  <a:lnTo>
                    <a:pt x="390" y="768"/>
                  </a:lnTo>
                  <a:lnTo>
                    <a:pt x="399" y="758"/>
                  </a:lnTo>
                  <a:lnTo>
                    <a:pt x="693" y="364"/>
                  </a:lnTo>
                  <a:lnTo>
                    <a:pt x="239" y="364"/>
                  </a:lnTo>
                  <a:lnTo>
                    <a:pt x="56" y="606"/>
                  </a:lnTo>
                  <a:lnTo>
                    <a:pt x="35" y="636"/>
                  </a:lnTo>
                  <a:lnTo>
                    <a:pt x="16" y="664"/>
                  </a:lnTo>
                  <a:lnTo>
                    <a:pt x="10" y="679"/>
                  </a:lnTo>
                  <a:lnTo>
                    <a:pt x="4" y="694"/>
                  </a:lnTo>
                  <a:lnTo>
                    <a:pt x="1" y="710"/>
                  </a:lnTo>
                  <a:lnTo>
                    <a:pt x="0" y="727"/>
                  </a:lnTo>
                  <a:lnTo>
                    <a:pt x="1" y="743"/>
                  </a:lnTo>
                  <a:lnTo>
                    <a:pt x="4" y="759"/>
                  </a:lnTo>
                  <a:lnTo>
                    <a:pt x="9" y="774"/>
                  </a:lnTo>
                  <a:lnTo>
                    <a:pt x="16" y="789"/>
                  </a:lnTo>
                  <a:lnTo>
                    <a:pt x="34" y="817"/>
                  </a:lnTo>
                  <a:lnTo>
                    <a:pt x="56" y="849"/>
                  </a:lnTo>
                  <a:lnTo>
                    <a:pt x="102" y="910"/>
                  </a:lnTo>
                  <a:lnTo>
                    <a:pt x="137" y="954"/>
                  </a:lnTo>
                  <a:lnTo>
                    <a:pt x="172" y="996"/>
                  </a:lnTo>
                  <a:lnTo>
                    <a:pt x="192" y="1015"/>
                  </a:lnTo>
                  <a:lnTo>
                    <a:pt x="211" y="1033"/>
                  </a:lnTo>
                  <a:lnTo>
                    <a:pt x="232" y="1048"/>
                  </a:lnTo>
                  <a:lnTo>
                    <a:pt x="254" y="1061"/>
                  </a:lnTo>
                  <a:lnTo>
                    <a:pt x="277" y="1070"/>
                  </a:lnTo>
                  <a:lnTo>
                    <a:pt x="302" y="1078"/>
                  </a:lnTo>
                  <a:lnTo>
                    <a:pt x="327" y="1084"/>
                  </a:lnTo>
                  <a:lnTo>
                    <a:pt x="355" y="1087"/>
                  </a:lnTo>
                  <a:lnTo>
                    <a:pt x="385" y="1090"/>
                  </a:lnTo>
                  <a:lnTo>
                    <a:pt x="416" y="1091"/>
                  </a:lnTo>
                  <a:lnTo>
                    <a:pt x="449" y="1091"/>
                  </a:lnTo>
                  <a:lnTo>
                    <a:pt x="485" y="1091"/>
                  </a:lnTo>
                  <a:lnTo>
                    <a:pt x="683" y="1091"/>
                  </a:lnTo>
                  <a:lnTo>
                    <a:pt x="728" y="1091"/>
                  </a:lnTo>
                  <a:lnTo>
                    <a:pt x="777" y="1090"/>
                  </a:lnTo>
                  <a:lnTo>
                    <a:pt x="802" y="1088"/>
                  </a:lnTo>
                  <a:lnTo>
                    <a:pt x="829" y="1085"/>
                  </a:lnTo>
                  <a:lnTo>
                    <a:pt x="856" y="1081"/>
                  </a:lnTo>
                  <a:lnTo>
                    <a:pt x="882" y="1076"/>
                  </a:lnTo>
                  <a:lnTo>
                    <a:pt x="908" y="1070"/>
                  </a:lnTo>
                  <a:lnTo>
                    <a:pt x="935" y="1063"/>
                  </a:lnTo>
                  <a:lnTo>
                    <a:pt x="961" y="1054"/>
                  </a:lnTo>
                  <a:lnTo>
                    <a:pt x="987" y="1043"/>
                  </a:lnTo>
                  <a:lnTo>
                    <a:pt x="1012" y="1030"/>
                  </a:lnTo>
                  <a:lnTo>
                    <a:pt x="1036" y="1015"/>
                  </a:lnTo>
                  <a:lnTo>
                    <a:pt x="1060" y="997"/>
                  </a:lnTo>
                  <a:lnTo>
                    <a:pt x="1080" y="977"/>
                  </a:lnTo>
                  <a:lnTo>
                    <a:pt x="1101" y="956"/>
                  </a:lnTo>
                  <a:lnTo>
                    <a:pt x="1119" y="932"/>
                  </a:lnTo>
                  <a:lnTo>
                    <a:pt x="1134" y="908"/>
                  </a:lnTo>
                  <a:lnTo>
                    <a:pt x="1147" y="884"/>
                  </a:lnTo>
                  <a:lnTo>
                    <a:pt x="1158" y="861"/>
                  </a:lnTo>
                  <a:lnTo>
                    <a:pt x="1167" y="835"/>
                  </a:lnTo>
                  <a:lnTo>
                    <a:pt x="1174" y="811"/>
                  </a:lnTo>
                  <a:lnTo>
                    <a:pt x="1180" y="786"/>
                  </a:lnTo>
                  <a:lnTo>
                    <a:pt x="1185" y="764"/>
                  </a:lnTo>
                  <a:lnTo>
                    <a:pt x="1189" y="740"/>
                  </a:lnTo>
                  <a:lnTo>
                    <a:pt x="1191" y="719"/>
                  </a:lnTo>
                  <a:lnTo>
                    <a:pt x="1194" y="698"/>
                  </a:lnTo>
                  <a:lnTo>
                    <a:pt x="1195" y="663"/>
                  </a:lnTo>
                  <a:lnTo>
                    <a:pt x="1195" y="636"/>
                  </a:lnTo>
                  <a:lnTo>
                    <a:pt x="1195" y="455"/>
                  </a:lnTo>
                  <a:lnTo>
                    <a:pt x="1195" y="426"/>
                  </a:lnTo>
                  <a:lnTo>
                    <a:pt x="1194" y="391"/>
                  </a:lnTo>
                  <a:lnTo>
                    <a:pt x="1191" y="371"/>
                  </a:lnTo>
                  <a:lnTo>
                    <a:pt x="1189" y="349"/>
                  </a:lnTo>
                  <a:lnTo>
                    <a:pt x="1185" y="327"/>
                  </a:lnTo>
                  <a:lnTo>
                    <a:pt x="1180" y="303"/>
                  </a:lnTo>
                  <a:lnTo>
                    <a:pt x="1174" y="279"/>
                  </a:lnTo>
                  <a:lnTo>
                    <a:pt x="1167" y="255"/>
                  </a:lnTo>
                  <a:lnTo>
                    <a:pt x="1158" y="230"/>
                  </a:lnTo>
                  <a:lnTo>
                    <a:pt x="1147" y="206"/>
                  </a:lnTo>
                  <a:lnTo>
                    <a:pt x="1134" y="181"/>
                  </a:lnTo>
                  <a:lnTo>
                    <a:pt x="1119" y="157"/>
                  </a:lnTo>
                  <a:lnTo>
                    <a:pt x="1101" y="135"/>
                  </a:lnTo>
                  <a:lnTo>
                    <a:pt x="1080" y="113"/>
                  </a:lnTo>
                  <a:lnTo>
                    <a:pt x="1060" y="93"/>
                  </a:lnTo>
                  <a:lnTo>
                    <a:pt x="1036" y="75"/>
                  </a:lnTo>
                  <a:lnTo>
                    <a:pt x="1012" y="61"/>
                  </a:lnTo>
                  <a:lnTo>
                    <a:pt x="987" y="47"/>
                  </a:lnTo>
                  <a:lnTo>
                    <a:pt x="961" y="37"/>
                  </a:lnTo>
                  <a:lnTo>
                    <a:pt x="935" y="26"/>
                  </a:lnTo>
                  <a:lnTo>
                    <a:pt x="908" y="19"/>
                  </a:lnTo>
                  <a:lnTo>
                    <a:pt x="882" y="13"/>
                  </a:lnTo>
                  <a:lnTo>
                    <a:pt x="856" y="8"/>
                  </a:lnTo>
                  <a:lnTo>
                    <a:pt x="829" y="5"/>
                  </a:lnTo>
                  <a:lnTo>
                    <a:pt x="802" y="3"/>
                  </a:lnTo>
                  <a:lnTo>
                    <a:pt x="777" y="1"/>
                  </a:lnTo>
                  <a:lnTo>
                    <a:pt x="728" y="0"/>
                  </a:lnTo>
                  <a:lnTo>
                    <a:pt x="683" y="0"/>
                  </a:lnTo>
                  <a:lnTo>
                    <a:pt x="367" y="0"/>
                  </a:lnTo>
                  <a:lnTo>
                    <a:pt x="344" y="0"/>
                  </a:lnTo>
                  <a:lnTo>
                    <a:pt x="318" y="3"/>
                  </a:lnTo>
                  <a:lnTo>
                    <a:pt x="305" y="7"/>
                  </a:lnTo>
                  <a:lnTo>
                    <a:pt x="293" y="11"/>
                  </a:lnTo>
                  <a:lnTo>
                    <a:pt x="281" y="19"/>
                  </a:lnTo>
                  <a:lnTo>
                    <a:pt x="269" y="29"/>
                  </a:lnTo>
                  <a:lnTo>
                    <a:pt x="259" y="41"/>
                  </a:lnTo>
                  <a:lnTo>
                    <a:pt x="251" y="53"/>
                  </a:lnTo>
                  <a:lnTo>
                    <a:pt x="245" y="66"/>
                  </a:lnTo>
                  <a:lnTo>
                    <a:pt x="242" y="78"/>
                  </a:lnTo>
                  <a:lnTo>
                    <a:pt x="239" y="104"/>
                  </a:lnTo>
                  <a:lnTo>
                    <a:pt x="239" y="127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2" name="Freeform 28"/>
            <p:cNvSpPr>
              <a:spLocks/>
            </p:cNvSpPr>
            <p:nvPr userDrawn="1"/>
          </p:nvSpPr>
          <p:spPr bwMode="auto">
            <a:xfrm>
              <a:off x="5775610" y="6601977"/>
              <a:ext cx="316818" cy="233026"/>
            </a:xfrm>
            <a:custGeom>
              <a:avLst/>
              <a:gdLst>
                <a:gd name="T0" fmla="*/ 546 w 1002"/>
                <a:gd name="T1" fmla="*/ 0 h 727"/>
                <a:gd name="T2" fmla="*/ 1002 w 1002"/>
                <a:gd name="T3" fmla="*/ 0 h 727"/>
                <a:gd name="T4" fmla="*/ 456 w 1002"/>
                <a:gd name="T5" fmla="*/ 727 h 727"/>
                <a:gd name="T6" fmla="*/ 0 w 1002"/>
                <a:gd name="T7" fmla="*/ 727 h 727"/>
                <a:gd name="T8" fmla="*/ 546 w 1002"/>
                <a:gd name="T9" fmla="*/ 0 h 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2" h="727">
                  <a:moveTo>
                    <a:pt x="546" y="0"/>
                  </a:moveTo>
                  <a:lnTo>
                    <a:pt x="1002" y="0"/>
                  </a:lnTo>
                  <a:lnTo>
                    <a:pt x="456" y="727"/>
                  </a:lnTo>
                  <a:lnTo>
                    <a:pt x="0" y="727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  <p:sp>
          <p:nvSpPr>
            <p:cNvPr id="23" name="Freeform 29"/>
            <p:cNvSpPr>
              <a:spLocks/>
            </p:cNvSpPr>
            <p:nvPr userDrawn="1"/>
          </p:nvSpPr>
          <p:spPr bwMode="auto">
            <a:xfrm>
              <a:off x="5385680" y="6601977"/>
              <a:ext cx="434611" cy="347494"/>
            </a:xfrm>
            <a:custGeom>
              <a:avLst/>
              <a:gdLst>
                <a:gd name="T0" fmla="*/ 0 w 1377"/>
                <a:gd name="T1" fmla="*/ 104 h 1091"/>
                <a:gd name="T2" fmla="*/ 7 w 1377"/>
                <a:gd name="T3" fmla="*/ 65 h 1091"/>
                <a:gd name="T4" fmla="*/ 19 w 1377"/>
                <a:gd name="T5" fmla="*/ 42 h 1091"/>
                <a:gd name="T6" fmla="*/ 42 w 1377"/>
                <a:gd name="T7" fmla="*/ 19 h 1091"/>
                <a:gd name="T8" fmla="*/ 67 w 1377"/>
                <a:gd name="T9" fmla="*/ 6 h 1091"/>
                <a:gd name="T10" fmla="*/ 104 w 1377"/>
                <a:gd name="T11" fmla="*/ 0 h 1091"/>
                <a:gd name="T12" fmla="*/ 892 w 1377"/>
                <a:gd name="T13" fmla="*/ 0 h 1091"/>
                <a:gd name="T14" fmla="*/ 960 w 1377"/>
                <a:gd name="T15" fmla="*/ 0 h 1091"/>
                <a:gd name="T16" fmla="*/ 1021 w 1377"/>
                <a:gd name="T17" fmla="*/ 3 h 1091"/>
                <a:gd name="T18" fmla="*/ 1075 w 1377"/>
                <a:gd name="T19" fmla="*/ 12 h 1091"/>
                <a:gd name="T20" fmla="*/ 1122 w 1377"/>
                <a:gd name="T21" fmla="*/ 30 h 1091"/>
                <a:gd name="T22" fmla="*/ 1166 w 1377"/>
                <a:gd name="T23" fmla="*/ 58 h 1091"/>
                <a:gd name="T24" fmla="*/ 1204 w 1377"/>
                <a:gd name="T25" fmla="*/ 94 h 1091"/>
                <a:gd name="T26" fmla="*/ 1274 w 1377"/>
                <a:gd name="T27" fmla="*/ 181 h 1091"/>
                <a:gd name="T28" fmla="*/ 1343 w 1377"/>
                <a:gd name="T29" fmla="*/ 272 h 1091"/>
                <a:gd name="T30" fmla="*/ 1367 w 1377"/>
                <a:gd name="T31" fmla="*/ 317 h 1091"/>
                <a:gd name="T32" fmla="*/ 1375 w 1377"/>
                <a:gd name="T33" fmla="*/ 346 h 1091"/>
                <a:gd name="T34" fmla="*/ 1375 w 1377"/>
                <a:gd name="T35" fmla="*/ 379 h 1091"/>
                <a:gd name="T36" fmla="*/ 1367 w 1377"/>
                <a:gd name="T37" fmla="*/ 410 h 1091"/>
                <a:gd name="T38" fmla="*/ 1341 w 1377"/>
                <a:gd name="T39" fmla="*/ 455 h 1091"/>
                <a:gd name="T40" fmla="*/ 1137 w 1377"/>
                <a:gd name="T41" fmla="*/ 727 h 1091"/>
                <a:gd name="T42" fmla="*/ 978 w 1377"/>
                <a:gd name="T43" fmla="*/ 333 h 1091"/>
                <a:gd name="T44" fmla="*/ 996 w 1377"/>
                <a:gd name="T45" fmla="*/ 309 h 1091"/>
                <a:gd name="T46" fmla="*/ 1009 w 1377"/>
                <a:gd name="T47" fmla="*/ 282 h 1091"/>
                <a:gd name="T48" fmla="*/ 1015 w 1377"/>
                <a:gd name="T49" fmla="*/ 253 h 1091"/>
                <a:gd name="T50" fmla="*/ 1014 w 1377"/>
                <a:gd name="T51" fmla="*/ 238 h 1091"/>
                <a:gd name="T52" fmla="*/ 1009 w 1377"/>
                <a:gd name="T53" fmla="*/ 223 h 1091"/>
                <a:gd name="T54" fmla="*/ 1000 w 1377"/>
                <a:gd name="T55" fmla="*/ 210 h 1091"/>
                <a:gd name="T56" fmla="*/ 990 w 1377"/>
                <a:gd name="T57" fmla="*/ 199 h 1091"/>
                <a:gd name="T58" fmla="*/ 963 w 1377"/>
                <a:gd name="T59" fmla="*/ 186 h 1091"/>
                <a:gd name="T60" fmla="*/ 932 w 1377"/>
                <a:gd name="T61" fmla="*/ 181 h 1091"/>
                <a:gd name="T62" fmla="*/ 902 w 1377"/>
                <a:gd name="T63" fmla="*/ 181 h 1091"/>
                <a:gd name="T64" fmla="*/ 546 w 1377"/>
                <a:gd name="T65" fmla="*/ 1091 h 1091"/>
                <a:gd name="T66" fmla="*/ 181 w 1377"/>
                <a:gd name="T67" fmla="*/ 181 h 1091"/>
                <a:gd name="T68" fmla="*/ 0 w 1377"/>
                <a:gd name="T69" fmla="*/ 128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377" h="1091">
                  <a:moveTo>
                    <a:pt x="0" y="128"/>
                  </a:moveTo>
                  <a:lnTo>
                    <a:pt x="0" y="104"/>
                  </a:lnTo>
                  <a:lnTo>
                    <a:pt x="3" y="79"/>
                  </a:lnTo>
                  <a:lnTo>
                    <a:pt x="7" y="65"/>
                  </a:lnTo>
                  <a:lnTo>
                    <a:pt x="12" y="53"/>
                  </a:lnTo>
                  <a:lnTo>
                    <a:pt x="19" y="42"/>
                  </a:lnTo>
                  <a:lnTo>
                    <a:pt x="30" y="30"/>
                  </a:lnTo>
                  <a:lnTo>
                    <a:pt x="42" y="19"/>
                  </a:lnTo>
                  <a:lnTo>
                    <a:pt x="53" y="12"/>
                  </a:lnTo>
                  <a:lnTo>
                    <a:pt x="67" y="6"/>
                  </a:lnTo>
                  <a:lnTo>
                    <a:pt x="79" y="3"/>
                  </a:lnTo>
                  <a:lnTo>
                    <a:pt x="104" y="0"/>
                  </a:lnTo>
                  <a:lnTo>
                    <a:pt x="128" y="0"/>
                  </a:lnTo>
                  <a:lnTo>
                    <a:pt x="892" y="0"/>
                  </a:lnTo>
                  <a:lnTo>
                    <a:pt x="927" y="0"/>
                  </a:lnTo>
                  <a:lnTo>
                    <a:pt x="960" y="0"/>
                  </a:lnTo>
                  <a:lnTo>
                    <a:pt x="991" y="1"/>
                  </a:lnTo>
                  <a:lnTo>
                    <a:pt x="1021" y="3"/>
                  </a:lnTo>
                  <a:lnTo>
                    <a:pt x="1048" y="6"/>
                  </a:lnTo>
                  <a:lnTo>
                    <a:pt x="1075" y="12"/>
                  </a:lnTo>
                  <a:lnTo>
                    <a:pt x="1099" y="19"/>
                  </a:lnTo>
                  <a:lnTo>
                    <a:pt x="1122" y="30"/>
                  </a:lnTo>
                  <a:lnTo>
                    <a:pt x="1145" y="42"/>
                  </a:lnTo>
                  <a:lnTo>
                    <a:pt x="1166" y="58"/>
                  </a:lnTo>
                  <a:lnTo>
                    <a:pt x="1185" y="74"/>
                  </a:lnTo>
                  <a:lnTo>
                    <a:pt x="1204" y="94"/>
                  </a:lnTo>
                  <a:lnTo>
                    <a:pt x="1240" y="137"/>
                  </a:lnTo>
                  <a:lnTo>
                    <a:pt x="1274" y="181"/>
                  </a:lnTo>
                  <a:lnTo>
                    <a:pt x="1320" y="242"/>
                  </a:lnTo>
                  <a:lnTo>
                    <a:pt x="1343" y="272"/>
                  </a:lnTo>
                  <a:lnTo>
                    <a:pt x="1361" y="302"/>
                  </a:lnTo>
                  <a:lnTo>
                    <a:pt x="1367" y="317"/>
                  </a:lnTo>
                  <a:lnTo>
                    <a:pt x="1372" y="331"/>
                  </a:lnTo>
                  <a:lnTo>
                    <a:pt x="1375" y="346"/>
                  </a:lnTo>
                  <a:lnTo>
                    <a:pt x="1377" y="363"/>
                  </a:lnTo>
                  <a:lnTo>
                    <a:pt x="1375" y="379"/>
                  </a:lnTo>
                  <a:lnTo>
                    <a:pt x="1372" y="395"/>
                  </a:lnTo>
                  <a:lnTo>
                    <a:pt x="1367" y="410"/>
                  </a:lnTo>
                  <a:lnTo>
                    <a:pt x="1359" y="425"/>
                  </a:lnTo>
                  <a:lnTo>
                    <a:pt x="1341" y="455"/>
                  </a:lnTo>
                  <a:lnTo>
                    <a:pt x="1320" y="485"/>
                  </a:lnTo>
                  <a:lnTo>
                    <a:pt x="1137" y="727"/>
                  </a:lnTo>
                  <a:lnTo>
                    <a:pt x="682" y="727"/>
                  </a:lnTo>
                  <a:lnTo>
                    <a:pt x="978" y="333"/>
                  </a:lnTo>
                  <a:lnTo>
                    <a:pt x="987" y="321"/>
                  </a:lnTo>
                  <a:lnTo>
                    <a:pt x="996" y="309"/>
                  </a:lnTo>
                  <a:lnTo>
                    <a:pt x="1003" y="296"/>
                  </a:lnTo>
                  <a:lnTo>
                    <a:pt x="1009" y="282"/>
                  </a:lnTo>
                  <a:lnTo>
                    <a:pt x="1014" y="268"/>
                  </a:lnTo>
                  <a:lnTo>
                    <a:pt x="1015" y="253"/>
                  </a:lnTo>
                  <a:lnTo>
                    <a:pt x="1015" y="245"/>
                  </a:lnTo>
                  <a:lnTo>
                    <a:pt x="1014" y="238"/>
                  </a:lnTo>
                  <a:lnTo>
                    <a:pt x="1012" y="230"/>
                  </a:lnTo>
                  <a:lnTo>
                    <a:pt x="1009" y="223"/>
                  </a:lnTo>
                  <a:lnTo>
                    <a:pt x="1005" y="216"/>
                  </a:lnTo>
                  <a:lnTo>
                    <a:pt x="1000" y="210"/>
                  </a:lnTo>
                  <a:lnTo>
                    <a:pt x="994" y="204"/>
                  </a:lnTo>
                  <a:lnTo>
                    <a:pt x="990" y="199"/>
                  </a:lnTo>
                  <a:lnTo>
                    <a:pt x="976" y="192"/>
                  </a:lnTo>
                  <a:lnTo>
                    <a:pt x="963" y="186"/>
                  </a:lnTo>
                  <a:lnTo>
                    <a:pt x="948" y="183"/>
                  </a:lnTo>
                  <a:lnTo>
                    <a:pt x="932" y="181"/>
                  </a:lnTo>
                  <a:lnTo>
                    <a:pt x="917" y="181"/>
                  </a:lnTo>
                  <a:lnTo>
                    <a:pt x="902" y="181"/>
                  </a:lnTo>
                  <a:lnTo>
                    <a:pt x="546" y="181"/>
                  </a:lnTo>
                  <a:lnTo>
                    <a:pt x="546" y="1091"/>
                  </a:lnTo>
                  <a:lnTo>
                    <a:pt x="181" y="1091"/>
                  </a:lnTo>
                  <a:lnTo>
                    <a:pt x="181" y="181"/>
                  </a:lnTo>
                  <a:lnTo>
                    <a:pt x="0" y="181"/>
                  </a:lnTo>
                  <a:lnTo>
                    <a:pt x="0" y="128"/>
                  </a:lnTo>
                  <a:close/>
                </a:path>
              </a:pathLst>
            </a:custGeom>
            <a:solidFill>
              <a:srgbClr val="E21A1A"/>
            </a:solidFill>
            <a:ln>
              <a:noFill/>
            </a:ln>
            <a:extLst/>
          </p:spPr>
          <p:txBody>
            <a:bodyPr/>
            <a:lstStyle>
              <a:defPPr>
                <a:defRPr lang="ru-RU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endParaRPr lang="ru-RU"/>
            </a:p>
          </p:txBody>
        </p:sp>
      </p:grpSp>
      <p:sp>
        <p:nvSpPr>
          <p:cNvPr id="4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315914" y="1930399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2"/>
          </p:nvPr>
        </p:nvSpPr>
        <p:spPr>
          <a:xfrm>
            <a:off x="315913" y="5663670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40424" y="392033"/>
            <a:ext cx="8458241" cy="1021335"/>
          </a:xfrm>
        </p:spPr>
        <p:txBody>
          <a:bodyPr/>
          <a:lstStyle>
            <a:lvl1pPr>
              <a:defRPr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4629151" y="1930398"/>
            <a:ext cx="4140199" cy="3543302"/>
          </a:xfrm>
        </p:spPr>
        <p:txBody>
          <a:bodyPr rtlCol="0">
            <a:normAutofit/>
          </a:bodyPr>
          <a:lstStyle/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Content Placeholder 2"/>
          <p:cNvSpPr>
            <a:spLocks noGrp="1"/>
          </p:cNvSpPr>
          <p:nvPr>
            <p:ph idx="15"/>
          </p:nvPr>
        </p:nvSpPr>
        <p:spPr>
          <a:xfrm>
            <a:off x="4629150" y="5663669"/>
            <a:ext cx="4140200" cy="487894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rgbClr val="0066A1"/>
                </a:solidFill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8C4E-2772-45A8-B8E9-D55573226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5" name="Footer Placeholder 4"/>
          <p:cNvSpPr>
            <a:spLocks noGrp="1"/>
          </p:cNvSpPr>
          <p:nvPr>
            <p:ph type="ftr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| Тема презентации | xx/xx/xx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1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88F6B-5021-45BA-AF82-9F8B3EE35E3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7539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AAA82-4723-4ED1-8B09-CD39CD0D2C07}" type="datetimeFigureOut">
              <a:rPr lang="ru-RU" smtClean="0"/>
              <a:pPr/>
              <a:t>02.05.2023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22E4C6-8121-4626-83C1-B76AB843FA2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  <p:sldLayoutId id="2147483666" r:id="rId15"/>
    <p:sldLayoutId id="2147483667" r:id="rId16"/>
    <p:sldLayoutId id="2147483668" r:id="rId17"/>
    <p:sldLayoutId id="2147483669" r:id="rId18"/>
    <p:sldLayoutId id="2147483673" r:id="rId19"/>
    <p:sldLayoutId id="2147483674" r:id="rId20"/>
    <p:sldLayoutId id="2147483675" r:id="rId21"/>
    <p:sldLayoutId id="2147483676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  <p:sldLayoutId id="2147483740" r:id="rId29"/>
    <p:sldLayoutId id="2147483741" r:id="rId30"/>
    <p:sldLayoutId id="2147483742" r:id="rId31"/>
    <p:sldLayoutId id="2147483743" r:id="rId32"/>
    <p:sldLayoutId id="2147483744" r:id="rId33"/>
    <p:sldLayoutId id="2147483745" r:id="rId34"/>
    <p:sldLayoutId id="2147483746" r:id="rId35"/>
    <p:sldLayoutId id="2147483747" r:id="rId36"/>
    <p:sldLayoutId id="2147483748" r:id="rId37"/>
    <p:sldLayoutId id="2147483750" r:id="rId38"/>
    <p:sldLayoutId id="2147483753" r:id="rId39"/>
    <p:sldLayoutId id="2147483754" r:id="rId40"/>
    <p:sldLayoutId id="2147483763" r:id="rId41"/>
    <p:sldLayoutId id="2147483764" r:id="rId42"/>
    <p:sldLayoutId id="2147483765" r:id="rId43"/>
    <p:sldLayoutId id="2147483766" r:id="rId44"/>
    <p:sldLayoutId id="2147483768" r:id="rId45"/>
    <p:sldLayoutId id="2147483769" r:id="rId46"/>
    <p:sldLayoutId id="2147483770" r:id="rId47"/>
    <p:sldLayoutId id="2147483771" r:id="rId48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3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4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3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9.wmf"/><Relationship Id="rId5" Type="http://schemas.openxmlformats.org/officeDocument/2006/relationships/image" Target="../media/image17.wmf"/><Relationship Id="rId4" Type="http://schemas.openxmlformats.org/officeDocument/2006/relationships/image" Target="../media/image15.w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19.wmf"/><Relationship Id="rId4" Type="http://schemas.openxmlformats.org/officeDocument/2006/relationships/image" Target="../media/image17.w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26.png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38.xml"/><Relationship Id="rId6" Type="http://schemas.openxmlformats.org/officeDocument/2006/relationships/image" Target="../media/image19.wmf"/><Relationship Id="rId5" Type="http://schemas.openxmlformats.org/officeDocument/2006/relationships/image" Target="../media/image17.wmf"/><Relationship Id="rId4" Type="http://schemas.openxmlformats.org/officeDocument/2006/relationships/image" Target="../media/image15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6.wmf"/><Relationship Id="rId7" Type="http://schemas.openxmlformats.org/officeDocument/2006/relationships/image" Target="../media/image27.png"/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17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3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0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8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5810" name="Picture Placeholder 13" descr="cover_illustration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35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5811" name="Picture 14" descr="C:\Natarius\RZD 2012\Форма хоккеистов\вставка красный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44863"/>
            <a:ext cx="9144000" cy="350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15812" name="Title 5"/>
          <p:cNvSpPr>
            <a:spLocks/>
          </p:cNvSpPr>
          <p:nvPr/>
        </p:nvSpPr>
        <p:spPr bwMode="auto">
          <a:xfrm>
            <a:off x="898525" y="3492500"/>
            <a:ext cx="5514975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ru-RU" sz="2200" dirty="0" smtClean="0">
                <a:solidFill>
                  <a:schemeClr val="bg1"/>
                </a:solidFill>
                <a:latin typeface="Verdana" pitchFamily="34" charset="0"/>
              </a:rPr>
              <a:t>Порядок закрепления </a:t>
            </a:r>
            <a:r>
              <a:rPr lang="ru-RU" sz="2200" dirty="0">
                <a:solidFill>
                  <a:schemeClr val="bg1"/>
                </a:solidFill>
                <a:latin typeface="Verdana" pitchFamily="34" charset="0"/>
              </a:rPr>
              <a:t>подвижного состава на станционных путях.</a:t>
            </a:r>
            <a:endParaRPr lang="en-US" sz="22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7" name="Subtitle 6"/>
          <p:cNvSpPr txBox="1">
            <a:spLocks/>
          </p:cNvSpPr>
          <p:nvPr/>
        </p:nvSpPr>
        <p:spPr bwMode="auto">
          <a:xfrm>
            <a:off x="914400" y="5270500"/>
            <a:ext cx="5514975" cy="925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  <a:p>
            <a:pPr>
              <a:spcBef>
                <a:spcPct val="20000"/>
              </a:spcBef>
              <a:buFont typeface="Arial" charset="0"/>
              <a:buNone/>
              <a:defRPr/>
            </a:pPr>
            <a:endParaRPr lang="en-US" sz="1600" dirty="0">
              <a:latin typeface="+mn-lt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10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1916832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На путях с </a:t>
            </a:r>
            <a:r>
              <a:rPr lang="ru-RU" sz="2400" dirty="0" smtClean="0">
                <a:solidFill>
                  <a:srgbClr val="FF0000"/>
                </a:solidFill>
              </a:rPr>
              <a:t>уклоном более 0,0005 </a:t>
            </a:r>
            <a:r>
              <a:rPr lang="ru-RU" sz="2400" dirty="0" smtClean="0"/>
              <a:t>закрепление производится со стороны уклона по расчетным формулам. </a:t>
            </a:r>
            <a:endParaRPr lang="ru-RU" sz="2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7" t="22397" r="22441" b="51443"/>
          <a:stretch>
            <a:fillRect/>
          </a:stretch>
        </p:blipFill>
        <p:spPr bwMode="auto">
          <a:xfrm>
            <a:off x="212408" y="3306763"/>
            <a:ext cx="8934450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11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Формула 1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		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K=-----(1,5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+1)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     200 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endParaRPr lang="ru-RU" sz="2000" u="sng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где: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  -  необходимое  количество  тормозных  башмаков;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-   количество осей в составе (группе);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 - средняя  величина  уклона пути или отрезка пути в тысячных;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(1,5i+1) - количество тормозных башмаков на каждые 200 осей.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12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980728"/>
            <a:ext cx="8243639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1 применяется:</a:t>
            </a:r>
          </a:p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    при закреплении одиночных вагонов, </a:t>
            </a:r>
          </a:p>
          <a:p>
            <a:pPr marL="448056" indent="-384048" algn="just" fontAlgn="auto"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   составов или  групп, состоящих   из  однородного  по  весу  (брутто)  подвижного  состава: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грузовых груженых или порожних вагонов независимо от  их  рода,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вагонов пассажирского парка, включая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моторвагонный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подвижной  состав;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рефрижераторных вагонов при условии, что в группе (секции)  все  вагоны груженые или все порожние;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сплоток  локомотивов   в   недействующем  состоянии;</a:t>
            </a:r>
          </a:p>
          <a:p>
            <a:pPr marL="448056" indent="-384048" algn="just" fontAlgn="auto">
              <a:spcAft>
                <a:spcPts val="0"/>
              </a:spcAft>
              <a:buAutoNum type="arabicPeriod" startAt="3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 закреплении  смешанных  (разнородных  по  весу)  составов  или  групп, состоящих из груженых и порожних вагонов или  груженых  вагонов  различного  веса  при  условии,  что  тормозные  башмаки  укладываются  под вагоны с нагрузкой на ось не менее 15 т (брутто),  </a:t>
            </a:r>
          </a:p>
          <a:p>
            <a:pPr marL="448056" indent="-384048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а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при  отсутствии таких вагонов - под вагоны с меньшей  нагрузкой на ось, но максимальной для закрепляемой группы.      </a:t>
            </a: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13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8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2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		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n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					  K=-----(4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+1)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			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     200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2000" u="sng" dirty="0">
                <a:latin typeface="Arial" pitchFamily="34" charset="0"/>
                <a:cs typeface="Arial" pitchFamily="34" charset="0"/>
              </a:rPr>
              <a:t>где: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К  -  необходимое  количество  тормозных  башмаков;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n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-   количество осей в составе (группе); 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 - средняя  величина  уклона пути или отрезка пути в тысячных; </a:t>
            </a:r>
          </a:p>
          <a:p>
            <a:pPr marL="448056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(4i+1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- количество тормозных башмаков на каждые 200 осей.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14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448056" indent="-384048" fontAlgn="auto">
              <a:spcAft>
                <a:spcPts val="0"/>
              </a:spcAft>
              <a:defRPr/>
            </a:pP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Формула 2 применяется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при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закреплении смешанных составов или групп, состоящих  из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разнородных 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   весу   вагонов,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 тормозные  башмаки  укладываются :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порожние вагоны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вагоны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нагрузкой менее 15 т на  ось брутто,  не являющиеся самыми тяжелыми вагонами в группе,  </a:t>
            </a:r>
          </a:p>
          <a:p>
            <a:pPr marL="448056" indent="-384048" fontAlgn="auto">
              <a:lnSpc>
                <a:spcPct val="150000"/>
              </a:lnSpc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под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вагоны  с  неизвестной нагрузкой на ось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15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  уклонах более 0,0005 до 0,001 включительно вагоны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закрепляются дополнительно  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одним    тормозным   башмаком  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   со   стороны, противоположной спуску.</a:t>
            </a: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уклон </a:t>
            </a:r>
            <a:r>
              <a:rPr lang="ru-RU" i="1" dirty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более 0,0005 до 0,001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включительно</a:t>
            </a:r>
            <a:endParaRPr lang="ru-RU" i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645379">
            <a:off x="1377950" y="4175125"/>
            <a:ext cx="1330325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530851">
            <a:off x="2647950" y="3954463"/>
            <a:ext cx="1358900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608105">
            <a:off x="4032250" y="3827463"/>
            <a:ext cx="1719263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" name="Group 320"/>
          <p:cNvGrpSpPr>
            <a:grpSpLocks/>
          </p:cNvGrpSpPr>
          <p:nvPr/>
        </p:nvGrpSpPr>
        <p:grpSpPr bwMode="auto">
          <a:xfrm rot="-728551">
            <a:off x="5762625" y="3597275"/>
            <a:ext cx="1158875" cy="531813"/>
            <a:chOff x="3515" y="2886"/>
            <a:chExt cx="680" cy="280"/>
          </a:xfrm>
        </p:grpSpPr>
        <p:sp>
          <p:nvSpPr>
            <p:cNvPr id="1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4" name="Picture 3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553313">
            <a:off x="6921500" y="3400425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 flipV="1">
            <a:off x="1214438" y="3794125"/>
            <a:ext cx="6892925" cy="124142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729040">
            <a:off x="7496175" y="3654425"/>
            <a:ext cx="996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905979" flipH="1">
            <a:off x="1001713" y="4843463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16</a:t>
            </a:fld>
            <a:endParaRPr lang="en-US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1340768"/>
            <a:ext cx="85689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При  закреплении 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моторвагонных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поездов,  локомотивов  в недействующем состоянии,   а   в  исключительных  случаях  другого    подвижного  состава,    могут  быть  использованы  ручные  тормоза    подвижного  состава  из  расчета:</a:t>
            </a:r>
            <a:r>
              <a:rPr lang="ru-RU" sz="24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  тормозных  осей  заменяют  1   тормозной башмак.</a:t>
            </a:r>
          </a:p>
          <a:p>
            <a:pPr algn="just"/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На  горизонтальных  путях  или  путях с уклоном 0,0005 и менее    допускается  приводить  в  действие  ручной  тормоз  одного вагона    (локомотива)  в  любой  части сцепленной группы подвижного состава    взамен тормозных башмаков с обеих ее сторон.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сильном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(более  15  м/с) ветре, направление которого совпадает  с  направлением возможного ухода вагонов, исчисленная норма закрепления  увеличивается укладкой  под  колеса  вагонов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трех дополнительных тормозных башмаков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(на  каждые  200  осей закрепляемой группы)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                      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													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875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8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17</a:t>
            </a:fld>
            <a:endParaRPr lang="en-US" dirty="0" smtClean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35696" r="23032" b="25897"/>
          <a:stretch>
            <a:fillRect/>
          </a:stretch>
        </p:blipFill>
        <p:spPr bwMode="auto">
          <a:xfrm>
            <a:off x="1763688" y="3790950"/>
            <a:ext cx="5148263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При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очень сильном (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штормовом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) ветре исчисленная норма закрепления  увеличивается укладкой  под  колеса  вагонов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семи тормозных башмаков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(на  каждые  200  осей закрепляемой группы).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97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18</a:t>
            </a:fld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35" t="23097" r="23425" b="38495"/>
          <a:stretch>
            <a:fillRect/>
          </a:stretch>
        </p:blipFill>
        <p:spPr bwMode="auto">
          <a:xfrm>
            <a:off x="1914525" y="3212976"/>
            <a:ext cx="5110162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1" y="1282700"/>
            <a:ext cx="8964488" cy="5016500"/>
          </a:xfrm>
          <a:prstGeom prst="rect">
            <a:avLst/>
          </a:prstGeom>
          <a:noFill/>
          <a:ln w="3175">
            <a:solidFill>
              <a:schemeClr val="bg1"/>
            </a:solidFill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На 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станционных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 путях 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с сильно замасленными поверхностями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рельсов нормы закрепления </a:t>
            </a:r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увеличиваются в 1,5 раза.</a:t>
            </a: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600" i="1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	</a:t>
            </a:r>
          </a:p>
          <a:p>
            <a:pPr algn="ctr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algn="ctr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0080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100807" name="Picture 6" descr="11"/>
          <p:cNvPicPr>
            <a:picLocks noChangeAspect="1" noChangeArrowheads="1"/>
          </p:cNvPicPr>
          <p:nvPr/>
        </p:nvPicPr>
        <p:blipFill>
          <a:blip r:embed="rId2" cstate="print"/>
          <a:srcRect l="14722" t="12885" r="27666" b="58295"/>
          <a:stretch>
            <a:fillRect/>
          </a:stretch>
        </p:blipFill>
        <p:spPr bwMode="auto">
          <a:xfrm>
            <a:off x="1965325" y="2906713"/>
            <a:ext cx="4886325" cy="3057525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Норма закрепления увеличивается :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19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-27384"/>
            <a:ext cx="9144000" cy="439615"/>
          </a:xfrm>
          <a:prstGeom prst="rect">
            <a:avLst/>
          </a:prstGeom>
          <a:solidFill>
            <a:srgbClr val="969696">
              <a:alpha val="32941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2031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0" y="6286500"/>
            <a:ext cx="9144000" cy="307731"/>
          </a:xfrm>
          <a:prstGeom prst="rect">
            <a:avLst/>
          </a:prstGeom>
          <a:solidFill>
            <a:srgbClr val="DDDDD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662">
              <a:latin typeface="Arial" panose="020B0604020202020204" pitchFamily="34" charset="0"/>
            </a:endParaRPr>
          </a:p>
        </p:txBody>
      </p:sp>
      <p:pic>
        <p:nvPicPr>
          <p:cNvPr id="4100" name="Picture 4" descr="рж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524" y="6320205"/>
            <a:ext cx="502627" cy="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2"/>
          <p:cNvSpPr txBox="1">
            <a:spLocks/>
          </p:cNvSpPr>
          <p:nvPr/>
        </p:nvSpPr>
        <p:spPr>
          <a:xfrm>
            <a:off x="465992" y="923193"/>
            <a:ext cx="8458200" cy="5420458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marL="316531" indent="-316531" algn="ctr">
              <a:lnSpc>
                <a:spcPct val="120000"/>
              </a:lnSpc>
              <a:defRPr/>
            </a:pPr>
            <a:r>
              <a:rPr lang="ru-RU" sz="3323" b="1" dirty="0">
                <a:latin typeface="+mj-lt"/>
                <a:ea typeface="+mj-ea"/>
                <a:cs typeface="+mj-cs"/>
              </a:rPr>
              <a:t/>
            </a:r>
            <a:br>
              <a:rPr lang="ru-RU" sz="3323" b="1" dirty="0">
                <a:latin typeface="+mj-lt"/>
                <a:ea typeface="+mj-ea"/>
                <a:cs typeface="+mj-cs"/>
              </a:rPr>
            </a:br>
            <a:r>
              <a:rPr lang="ru-RU" sz="3323" b="1" dirty="0">
                <a:latin typeface="+mj-lt"/>
                <a:ea typeface="+mj-ea"/>
                <a:cs typeface="+mj-cs"/>
              </a:rPr>
              <a:t/>
            </a:r>
            <a:br>
              <a:rPr lang="ru-RU" sz="3323" b="1" dirty="0">
                <a:latin typeface="+mj-lt"/>
                <a:ea typeface="+mj-ea"/>
                <a:cs typeface="+mj-cs"/>
              </a:rPr>
            </a:br>
            <a:r>
              <a:rPr lang="ru-RU" sz="4062" b="1" dirty="0">
                <a:latin typeface="+mj-lt"/>
                <a:ea typeface="+mj-ea"/>
                <a:cs typeface="+mj-cs"/>
              </a:rPr>
              <a:t>Закрепление подвижного состава на станционных путях. </a:t>
            </a: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r>
              <a:rPr lang="ru-RU" sz="4523" b="1" dirty="0">
                <a:latin typeface="+mj-lt"/>
                <a:ea typeface="+mj-ea"/>
                <a:cs typeface="+mj-cs"/>
              </a:rPr>
              <a:t/>
            </a:r>
            <a:br>
              <a:rPr lang="ru-RU" sz="4523" b="1" dirty="0">
                <a:latin typeface="+mj-lt"/>
                <a:ea typeface="+mj-ea"/>
                <a:cs typeface="+mj-cs"/>
              </a:rPr>
            </a:br>
            <a:r>
              <a:rPr lang="ru-RU" sz="2492" dirty="0">
                <a:latin typeface="+mj-lt"/>
                <a:ea typeface="+mj-ea"/>
                <a:cs typeface="+mj-cs"/>
              </a:rPr>
              <a:t>ПТЭ, Приложение № 6, пункт 32;</a:t>
            </a:r>
            <a:br>
              <a:rPr lang="ru-RU" sz="2492" dirty="0">
                <a:latin typeface="+mj-lt"/>
                <a:ea typeface="+mj-ea"/>
                <a:cs typeface="+mj-cs"/>
              </a:rPr>
            </a:br>
            <a:r>
              <a:rPr lang="ru-RU" sz="2492" dirty="0">
                <a:latin typeface="+mj-lt"/>
                <a:ea typeface="+mj-ea"/>
                <a:cs typeface="+mj-cs"/>
              </a:rPr>
              <a:t>Приложение № 17 к ИДП</a:t>
            </a:r>
          </a:p>
        </p:txBody>
      </p:sp>
    </p:spTree>
    <p:extLst>
      <p:ext uri="{BB962C8B-B14F-4D97-AF65-F5344CB8AC3E}">
        <p14:creationId xmlns:p14="http://schemas.microsoft.com/office/powerpoint/2010/main" val="3614649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8314190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fontAlgn="auto"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1. По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какой из формуле будет производиться расчет норм </a:t>
            </a:r>
            <a:r>
              <a:rPr lang="ru-RU" sz="2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закрепления 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при следующих исходных данных:</a:t>
            </a:r>
          </a:p>
          <a:p>
            <a:pPr>
              <a:defRPr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осей – 184; </a:t>
            </a:r>
          </a:p>
          <a:p>
            <a:pPr>
              <a:defRPr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уклон – 0,0018; </a:t>
            </a:r>
          </a:p>
          <a:p>
            <a:pPr>
              <a:defRPr/>
            </a:pPr>
            <a:r>
              <a:rPr lang="ru-RU" sz="2000" i="1" dirty="0">
                <a:latin typeface="Arial" pitchFamily="34" charset="0"/>
                <a:cs typeface="Arial" pitchFamily="34" charset="0"/>
              </a:rPr>
              <a:t>подвижной состав: однородный. </a:t>
            </a: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		     уклон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0,0018</a:t>
            </a:r>
          </a:p>
          <a:p>
            <a:pPr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466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94663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833438" y="4171950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46138" y="3152775"/>
            <a:ext cx="7437437" cy="192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062538" y="375285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4666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2160588" y="38465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7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3486150" y="3508375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8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4799013" y="3182938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69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097588" y="28432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4670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7397750" y="2493963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4" y="1282700"/>
            <a:ext cx="837927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2.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212,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0,0011,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разнородный по весу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нагрузкой на ось не менее 15 т (брутто)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	       уклон </a:t>
            </a:r>
            <a:r>
              <a:rPr lang="ru-RU" dirty="0">
                <a:latin typeface="Arial" pitchFamily="34" charset="0"/>
                <a:cs typeface="Arial" pitchFamily="34" charset="0"/>
              </a:rPr>
              <a:t>0,0011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68т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68т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60т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40т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    80т          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80т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568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95687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69925" y="4772025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31850" y="3698875"/>
            <a:ext cx="7437438" cy="192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199063" y="420370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5690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2051050" y="4419600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1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3403600" y="4094163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2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4772025" y="374173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3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6110288" y="3389313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5694" name="Picture 2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840069">
            <a:off x="7462838" y="3038475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8387655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3. По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какой из формул будет производиться расчет норм закрепления при следующих исходных данных: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192,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0,0015,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смешанный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нагрузкой на ось  менее 15 т (брутто),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не являющимися самыми тяжелыми вагонами в группе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	     80т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88т</a:t>
            </a:r>
          </a:p>
          <a:p>
            <a:pPr>
              <a:lnSpc>
                <a:spcPct val="200000"/>
              </a:lnSpc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60т</a:t>
            </a:r>
          </a:p>
          <a:p>
            <a:pPr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        48т</a:t>
            </a: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40т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			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уклон 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0,0015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67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902668">
            <a:off x="5913438" y="4089400"/>
            <a:ext cx="1158875" cy="531813"/>
            <a:chOff x="3515" y="2886"/>
            <a:chExt cx="680" cy="280"/>
          </a:xfrm>
        </p:grpSpPr>
        <p:sp>
          <p:nvSpPr>
            <p:cNvPr id="1096718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96719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96712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1406525" y="510063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6713" name="Picture 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8945">
            <a:off x="2774950" y="4784725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6715" name="Picture 3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6589">
            <a:off x="4052888" y="4481513"/>
            <a:ext cx="1820862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6716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7126288" y="3795713"/>
            <a:ext cx="1122362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84775" y="4789488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831564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4. 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какой из формул будет производиться расчет норм закрепления при следующих исходных данных: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48, </a:t>
            </a:r>
            <a:endParaRPr lang="ru-RU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0,0002, </a:t>
            </a:r>
            <a:endParaRPr lang="ru-RU" i="1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вагоны пассажирского парка.</a:t>
            </a:r>
            <a:r>
              <a:rPr lang="ru-RU" dirty="0">
                <a:latin typeface="Arial" pitchFamily="34" charset="0"/>
                <a:cs typeface="Arial" pitchFamily="34" charset="0"/>
              </a:rPr>
              <a:t>		</a:t>
            </a: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											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уклон </a:t>
            </a:r>
            <a:r>
              <a:rPr lang="ru-RU" sz="1400" i="1" dirty="0" smtClean="0">
                <a:latin typeface="Arial" pitchFamily="34" charset="0"/>
                <a:cs typeface="Arial" pitchFamily="34" charset="0"/>
              </a:rPr>
              <a:t>0,0002</a:t>
            </a:r>
            <a:endParaRPr lang="ru-RU" sz="1400" i="1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67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rot="10800000" flipV="1">
            <a:off x="5184775" y="4789488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1968754" y="5195826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6460926" y="4027426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4973211" y="4412055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8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734108">
            <a:off x="3470983" y="4796684"/>
            <a:ext cx="1517605" cy="39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8315647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5. По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какой из формул будет производиться расчет норм закрепления при следующих исходных данных: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осей –88 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уклон – 0,0022,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смешанный подвижной состав,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тормозные башмаки укладываются под вагоны </a:t>
            </a:r>
          </a:p>
          <a:p>
            <a:pPr>
              <a:defRPr/>
            </a:pPr>
            <a:r>
              <a:rPr lang="ru-RU" i="1" dirty="0">
                <a:latin typeface="Arial" pitchFamily="34" charset="0"/>
                <a:cs typeface="Arial" pitchFamily="34" charset="0"/>
              </a:rPr>
              <a:t>с неизвестной нагрузкой на ось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	</a:t>
            </a:r>
            <a:r>
              <a:rPr lang="ru-RU" sz="1400" i="1" dirty="0">
                <a:latin typeface="Arial" pitchFamily="34" charset="0"/>
                <a:cs typeface="Arial" pitchFamily="34" charset="0"/>
              </a:rPr>
              <a:t>уклон 0,0022	</a:t>
            </a: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														</a:t>
            </a: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marL="448056" indent="-384048" fontAlgn="auto">
              <a:spcAft>
                <a:spcPts val="0"/>
              </a:spcAft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9773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902668">
            <a:off x="5781675" y="3959225"/>
            <a:ext cx="1466850" cy="665163"/>
            <a:chOff x="3515" y="2886"/>
            <a:chExt cx="680" cy="280"/>
          </a:xfrm>
        </p:grpSpPr>
        <p:sp>
          <p:nvSpPr>
            <p:cNvPr id="109774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97744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97736" name="Picture 2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67604">
            <a:off x="2719388" y="4797425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1036638" y="4148138"/>
            <a:ext cx="7397750" cy="19113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7738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856589">
            <a:off x="3971925" y="4467225"/>
            <a:ext cx="1820863" cy="56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97739" name="Picture 20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927670">
            <a:off x="1612900" y="5187950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 rot="10800000" flipV="1">
            <a:off x="5199063" y="4845050"/>
            <a:ext cx="2047875" cy="546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97742" name="Picture 26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798945">
            <a:off x="7267575" y="3625850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400" dirty="0" smtClean="0"/>
              <a:t>Расчет норм закрепления подвижного состава</a:t>
            </a:r>
            <a:endParaRPr lang="ru-RU" sz="2200" dirty="0">
              <a:latin typeface="Verdana" pitchFamily="34" charset="0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5749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В соответствии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требованиями пункта 6 приложения № 17 ИДП закрепление производится таким образом, чтобы носок полоза башмака касался обода колеса.</a:t>
            </a:r>
          </a:p>
          <a:p>
            <a:pPr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  <a:p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575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5751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29167" r="19214" b="18054"/>
          <a:stretch>
            <a:fillRect/>
          </a:stretch>
        </p:blipFill>
        <p:spPr bwMode="auto">
          <a:xfrm>
            <a:off x="2057400" y="2443163"/>
            <a:ext cx="4897438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4725" name="Content Placeholder 1"/>
          <p:cNvSpPr>
            <a:spLocks/>
          </p:cNvSpPr>
          <p:nvPr/>
        </p:nvSpPr>
        <p:spPr bwMode="auto">
          <a:xfrm>
            <a:off x="490538" y="1196752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ctr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Закрепление </a:t>
            </a:r>
            <a:r>
              <a:rPr lang="ru-RU" sz="2000" b="1" dirty="0">
                <a:latin typeface="Arial" pitchFamily="34" charset="0"/>
                <a:cs typeface="Arial" pitchFamily="34" charset="0"/>
              </a:rPr>
              <a:t>вагонов  с накатом вагонных колес на тормозные башмаки производится:</a:t>
            </a:r>
          </a:p>
          <a:p>
            <a:pPr algn="just"/>
            <a:r>
              <a:rPr lang="ru-RU" sz="2000" dirty="0">
                <a:latin typeface="Arial" pitchFamily="34" charset="0"/>
                <a:cs typeface="Arial" pitchFamily="34" charset="0"/>
              </a:rPr>
              <a:t>- для вагонов, прибывших на железнодорожную станцию для длительной (более 24 часов) стоянки,</a:t>
            </a:r>
          </a:p>
          <a:p>
            <a:pPr algn="just">
              <a:buFontTx/>
              <a:buChar char="-"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при временном оставлении грузовых поездов на промежуточных железнодорожных станциях без локомотива или с локомотивом без локомотивной бригады.</a:t>
            </a:r>
          </a:p>
          <a:p>
            <a:pPr algn="just">
              <a:buFontTx/>
              <a:buChar char="-"/>
            </a:pP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472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4728" name="Picture 3" descr="C:\Users\Татьяна\Pictures\bashm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40768" y="3484116"/>
            <a:ext cx="4283075" cy="280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67940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путях с уклонами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тормозные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со стороны спуска.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882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grpSp>
        <p:nvGrpSpPr>
          <p:cNvPr id="2" name="Group 320"/>
          <p:cNvGrpSpPr>
            <a:grpSpLocks/>
          </p:cNvGrpSpPr>
          <p:nvPr/>
        </p:nvGrpSpPr>
        <p:grpSpPr bwMode="auto">
          <a:xfrm rot="-739822">
            <a:off x="5557838" y="3175000"/>
            <a:ext cx="1158875" cy="531813"/>
            <a:chOff x="3515" y="2886"/>
            <a:chExt cx="680" cy="280"/>
          </a:xfrm>
        </p:grpSpPr>
        <p:sp>
          <p:nvSpPr>
            <p:cNvPr id="1058831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58832" name="Picture 32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58824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1216025" y="4103688"/>
            <a:ext cx="13573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5" name="Picture 26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798945">
            <a:off x="2528888" y="3829050"/>
            <a:ext cx="1216025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0" name="Прямая соединительная линия 29"/>
          <p:cNvCxnSpPr/>
          <p:nvPr/>
        </p:nvCxnSpPr>
        <p:spPr>
          <a:xfrm flipV="1">
            <a:off x="846138" y="3152775"/>
            <a:ext cx="7437437" cy="192405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8827" name="Picture 31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856589">
            <a:off x="3752850" y="3525838"/>
            <a:ext cx="1820863" cy="560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58828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689725" y="2895600"/>
            <a:ext cx="1122363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788227" flipH="1">
            <a:off x="915988" y="4757738"/>
            <a:ext cx="9953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Прямая со стрелкой 22"/>
          <p:cNvCxnSpPr/>
          <p:nvPr/>
        </p:nvCxnSpPr>
        <p:spPr>
          <a:xfrm rot="10800000" flipV="1">
            <a:off x="5349875" y="3984625"/>
            <a:ext cx="1323975" cy="341313"/>
          </a:xfrm>
          <a:prstGeom prst="straightConnector1">
            <a:avLst/>
          </a:prstGeom>
          <a:ln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1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27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346116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для закрепления необходимо 2 и более башмака,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 укладываются </a:t>
            </a:r>
            <a:r>
              <a:rPr lang="ru-RU" sz="2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 разные оси вагона.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984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9847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539638">
            <a:off x="2463800" y="2863850"/>
            <a:ext cx="4311650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8227" flipH="1">
            <a:off x="5270500" y="4827588"/>
            <a:ext cx="996950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88227" flipH="1">
            <a:off x="2489200" y="5280025"/>
            <a:ext cx="996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9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60869" name="Content Placeholder 1"/>
          <p:cNvSpPr>
            <a:spLocks/>
          </p:cNvSpPr>
          <p:nvPr/>
        </p:nvSpPr>
        <p:spPr bwMode="auto">
          <a:xfrm>
            <a:off x="504825" y="1282700"/>
            <a:ext cx="7929563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тормозные башмаки укладывают не под крайний вагон со стороны возможного ухода закрепляемой группы,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необходимо проверить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надежность сцепления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с закрепляемым вагоном остального состава.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6087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60871" name="Picture 26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-940026">
            <a:off x="1338263" y="4175125"/>
            <a:ext cx="1328737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2" name="Picture 20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40069">
            <a:off x="2620963" y="3830638"/>
            <a:ext cx="13573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60873" name="Picture 3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856589">
            <a:off x="3990975" y="3568700"/>
            <a:ext cx="1719263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320"/>
          <p:cNvGrpSpPr>
            <a:grpSpLocks/>
          </p:cNvGrpSpPr>
          <p:nvPr/>
        </p:nvGrpSpPr>
        <p:grpSpPr bwMode="auto">
          <a:xfrm rot="-948359">
            <a:off x="5640388" y="3160713"/>
            <a:ext cx="1158875" cy="531812"/>
            <a:chOff x="3515" y="2886"/>
            <a:chExt cx="680" cy="280"/>
          </a:xfrm>
        </p:grpSpPr>
        <p:sp>
          <p:nvSpPr>
            <p:cNvPr id="1060883" name="Oval 321"/>
            <p:cNvSpPr>
              <a:spLocks noChangeArrowheads="1"/>
            </p:cNvSpPr>
            <p:nvPr/>
          </p:nvSpPr>
          <p:spPr bwMode="auto">
            <a:xfrm>
              <a:off x="3515" y="2886"/>
              <a:ext cx="635" cy="91"/>
            </a:xfrm>
            <a:prstGeom prst="ellipse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60884" name="Picture 322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15" y="2931"/>
              <a:ext cx="680" cy="2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60875" name="Picture 20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-927670">
            <a:off x="6840538" y="2868613"/>
            <a:ext cx="1120775" cy="53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Стрелка вниз 15"/>
          <p:cNvSpPr/>
          <p:nvPr/>
        </p:nvSpPr>
        <p:spPr>
          <a:xfrm>
            <a:off x="3725863" y="30432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459038" y="3373438"/>
            <a:ext cx="327025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8" name="Стрелка вниз 17"/>
          <p:cNvSpPr/>
          <p:nvPr/>
        </p:nvSpPr>
        <p:spPr>
          <a:xfrm>
            <a:off x="5407025" y="2622550"/>
            <a:ext cx="327025" cy="677863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6580188" y="2405063"/>
            <a:ext cx="328612" cy="677862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FF0000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1377950" y="3175000"/>
            <a:ext cx="6953250" cy="19431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0627314" flipH="1">
            <a:off x="7456488" y="3205163"/>
            <a:ext cx="766762" cy="211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" descr="C:\Documents and Settings\NVPavlyuchenkova\Рабочий стол\башмагг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20627314" flipH="1">
            <a:off x="6718300" y="3421063"/>
            <a:ext cx="733425" cy="201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itle 2"/>
          <p:cNvSpPr>
            <a:spLocks/>
          </p:cNvSpPr>
          <p:nvPr/>
        </p:nvSpPr>
        <p:spPr bwMode="auto">
          <a:xfrm>
            <a:off x="393700" y="260350"/>
            <a:ext cx="8177213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200" dirty="0">
                <a:latin typeface="Verdana" pitchFamily="34" charset="0"/>
              </a:rPr>
              <a:t>Правила установки тормозных башмаков</a:t>
            </a:r>
          </a:p>
        </p:txBody>
      </p:sp>
      <p:sp>
        <p:nvSpPr>
          <p:cNvPr id="2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29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906" name="Заголовок 8"/>
          <p:cNvSpPr>
            <a:spLocks noGrp="1"/>
          </p:cNvSpPr>
          <p:nvPr>
            <p:ph type="title"/>
          </p:nvPr>
        </p:nvSpPr>
        <p:spPr>
          <a:xfrm>
            <a:off x="357158" y="142852"/>
            <a:ext cx="8458200" cy="1020762"/>
          </a:xfrm>
        </p:spPr>
        <p:txBody>
          <a:bodyPr>
            <a:normAutofit/>
          </a:bodyPr>
          <a:lstStyle/>
          <a:p>
            <a:pPr algn="l"/>
            <a:r>
              <a:rPr lang="ru-RU" sz="2200" dirty="0" smtClean="0"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19909" name="Content Placeholder 1"/>
          <p:cNvSpPr>
            <a:spLocks/>
          </p:cNvSpPr>
          <p:nvPr/>
        </p:nvSpPr>
        <p:spPr bwMode="auto">
          <a:xfrm>
            <a:off x="469900" y="1052736"/>
            <a:ext cx="8223250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/>
              <a:t>	</a:t>
            </a:r>
          </a:p>
          <a:p>
            <a:pPr indent="444500" algn="just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Стоящие на станционных железнодорожных путях, а также на железнодорожных путях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необщего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пользования без локомотива составы поездов, вагоны и специальный подвижной состав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должны быть надежно закреплены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от ухода тормозными башмаками, стационарными устройствами для закрепления вагонов, ручными тормозами или другими средствами закрепления, предусмотренными нормами и правилами. </a:t>
            </a:r>
          </a:p>
          <a:p>
            <a:pPr algn="just">
              <a:lnSpc>
                <a:spcPct val="150000"/>
              </a:lnSpc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( ПТЭ прил.6 п.32)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1991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7008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А)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Б)                                                                  В)</a:t>
            </a:r>
          </a:p>
          <a:p>
            <a:pPr>
              <a:buFontTx/>
              <a:buChar char="-"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7008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70087" name="Рисунок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4725" y="3930650"/>
            <a:ext cx="38020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8" name="Рисунок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01652" y="1179513"/>
            <a:ext cx="3238500" cy="212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70089" name="Рисунок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1650" y="3835400"/>
            <a:ext cx="298926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31</a:t>
            </a:fld>
            <a:endParaRPr lang="en-US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87524" y="1484784"/>
            <a:ext cx="8568952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/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Требования к тормозным башмакам.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</a:rPr>
              <a:t>Где запрещается устанавливать тормозные башмаки? </a:t>
            </a:r>
          </a:p>
          <a:p>
            <a:pPr algn="ctr"/>
            <a:r>
              <a:rPr lang="ru-RU" sz="2400" dirty="0" smtClean="0"/>
              <a:t>(</a:t>
            </a:r>
            <a:r>
              <a:rPr lang="ru-RU" sz="2400" dirty="0"/>
              <a:t>Приложение №11 к ИДП, пункты 50, 51; Приложение № 17 к ИДП, пункт 6 </a:t>
            </a:r>
            <a:r>
              <a:rPr lang="ru-RU" sz="2400" dirty="0" smtClean="0"/>
              <a:t>, распоряжение №2737, 2011г.)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7" name="Content Placeholder 1"/>
          <p:cNvSpPr>
            <a:spLocks/>
          </p:cNvSpPr>
          <p:nvPr/>
        </p:nvSpPr>
        <p:spPr bwMode="auto">
          <a:xfrm>
            <a:off x="107504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1 - носок,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2 - полоз,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3 - заклепка,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4 - опорная колодка, 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5 - ручка,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6 - борт.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Составные части тормозного башмака:</a:t>
            </a:r>
          </a:p>
          <a:p>
            <a:endParaRPr lang="ru-RU" sz="2400" dirty="0"/>
          </a:p>
        </p:txBody>
      </p:sp>
      <p:pic>
        <p:nvPicPr>
          <p:cNvPr id="1027079" name="Рисунок 9" descr="C:\Users\Татьяна\Desktop\13.Методработа\безопасность движения на ж д  транспорте\2010_12_05\тормозные башмаки.jpg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 l="17175" t="13483" r="17645" b="26517"/>
          <a:stretch>
            <a:fillRect/>
          </a:stretch>
        </p:blipFill>
        <p:spPr bwMode="auto">
          <a:xfrm>
            <a:off x="2523014" y="1700808"/>
            <a:ext cx="6513482" cy="4044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2437" name="Content Placeholder 1"/>
          <p:cNvSpPr>
            <a:spLocks/>
          </p:cNvSpPr>
          <p:nvPr/>
        </p:nvSpPr>
        <p:spPr bwMode="auto">
          <a:xfrm>
            <a:off x="107504" y="980728"/>
            <a:ext cx="8585646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	Тормозные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башмаки, используемые для закрепления подвижного состава, должны быть окрашены в яркий цвет и иметь три поперечные полосы на горизонтальной плоскости и обоих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бортах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полоза, а также инвентарный номер на боковой или торцевой поверхности корпуса опорной колодки, которые наносятся белой краской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ru-RU" sz="2000" dirty="0" smtClean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	Храниться 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на специальных площадках, стеллажах и тумбочках на 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междупутьях.</a:t>
            </a:r>
          </a:p>
          <a:p>
            <a:pPr algn="just">
              <a:lnSpc>
                <a:spcPct val="113000"/>
              </a:lnSpc>
              <a:spcBef>
                <a:spcPct val="0"/>
              </a:spcBef>
            </a:pP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	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Тормозные башмаки </a:t>
            </a:r>
            <a:r>
              <a:rPr 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(любой модификации, конфигурации и типа</a:t>
            </a:r>
            <a:r>
              <a:rPr lang="ru-RU" sz="2000" dirty="0"/>
              <a:t>)</a:t>
            </a:r>
            <a:r>
              <a:rPr lang="ru-RU" altLang="ru-RU" sz="20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используемые на инфраструктуре ОАО «РЖД», </a:t>
            </a:r>
            <a:r>
              <a:rPr lang="ru-RU" altLang="ru-RU" sz="2000" b="1" dirty="0">
                <a:latin typeface="Arial" panose="020B0604020202020204" pitchFamily="34" charset="0"/>
                <a:cs typeface="Times New Roman" panose="02020603050405020304" pitchFamily="18" charset="0"/>
              </a:rPr>
              <a:t>являются инвентарем строгого учета</a:t>
            </a:r>
            <a:r>
              <a:rPr lang="ru-RU" altLang="ru-RU" sz="2000" dirty="0">
                <a:latin typeface="Arial" panose="020B0604020202020204" pitchFamily="34" charset="0"/>
                <a:cs typeface="Times New Roman" panose="02020603050405020304" pitchFamily="18" charset="0"/>
              </a:rPr>
              <a:t>. </a:t>
            </a:r>
            <a:endParaRPr lang="ru-RU" altLang="ru-RU" sz="2000" dirty="0">
              <a:latin typeface="Arial" panose="020B0604020202020204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104243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2439" name="Picture 10"/>
          <p:cNvPicPr>
            <a:picLocks noChangeAspect="1" noChangeArrowheads="1"/>
          </p:cNvPicPr>
          <p:nvPr/>
        </p:nvPicPr>
        <p:blipFill>
          <a:blip r:embed="rId2" cstate="print"/>
          <a:srcRect l="25021" t="44330" r="19214" b="36349"/>
          <a:stretch>
            <a:fillRect/>
          </a:stretch>
        </p:blipFill>
        <p:spPr bwMode="auto">
          <a:xfrm>
            <a:off x="1477530" y="4883707"/>
            <a:ext cx="6009551" cy="1556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Требования, предъявляемые к тормозным башмакам: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2437" name="Content Placeholder 1"/>
          <p:cNvSpPr>
            <a:spLocks/>
          </p:cNvSpPr>
          <p:nvPr/>
        </p:nvSpPr>
        <p:spPr bwMode="auto">
          <a:xfrm>
            <a:off x="107504" y="1282700"/>
            <a:ext cx="8585646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sz="2400" dirty="0" smtClean="0">
                <a:latin typeface="Arial" pitchFamily="34" charset="0"/>
                <a:cs typeface="Arial" pitchFamily="34" charset="0"/>
              </a:rPr>
              <a:t>Тормозные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башмаки, используемые для торможения вагонов при расформировании составов не окрашиваются, поперечные полосы не наносятся.</a:t>
            </a:r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  <a:p>
            <a:pPr algn="just"/>
            <a:endParaRPr lang="ru-RU" sz="2000" dirty="0"/>
          </a:p>
        </p:txBody>
      </p:sp>
      <p:sp>
        <p:nvSpPr>
          <p:cNvPr id="104243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2440" name="Picture 8" descr="Z:\хорошо, я согласен\Павлюченкова\фото путей\IMG_3140.JPG"/>
          <p:cNvPicPr>
            <a:picLocks noChangeAspect="1" noChangeArrowheads="1"/>
          </p:cNvPicPr>
          <p:nvPr/>
        </p:nvPicPr>
        <p:blipFill>
          <a:blip r:embed="rId2" cstate="print"/>
          <a:srcRect t="30183" b="25841"/>
          <a:stretch>
            <a:fillRect/>
          </a:stretch>
        </p:blipFill>
        <p:spPr bwMode="auto">
          <a:xfrm>
            <a:off x="1986111" y="3212976"/>
            <a:ext cx="4828432" cy="159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Требования, предъявляемые к тормозным башмакам: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34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25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346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indent="444500"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Каждый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эксплуатируемый тормозной башмак должен иметь маркировку (клеймение), которая наносится специальными клеймами на верхнюю горизонтальную поверхность полоза тормозного башмака на расстоянии не более 70 мм от опорной колодки.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</p:txBody>
      </p:sp>
      <p:sp>
        <p:nvSpPr>
          <p:cNvPr id="104346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3463" name="Picture 10"/>
          <p:cNvPicPr>
            <a:picLocks noChangeAspect="1" noChangeArrowheads="1"/>
          </p:cNvPicPr>
          <p:nvPr/>
        </p:nvPicPr>
        <p:blipFill>
          <a:blip r:embed="rId2" cstate="print"/>
          <a:srcRect l="32677" t="53761" r="30780" b="18353"/>
          <a:stretch>
            <a:fillRect/>
          </a:stretch>
        </p:blipFill>
        <p:spPr bwMode="auto">
          <a:xfrm>
            <a:off x="1763688" y="3010497"/>
            <a:ext cx="5153025" cy="350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4489450" y="2962275"/>
            <a:ext cx="546100" cy="1865313"/>
          </a:xfrm>
          <a:prstGeom prst="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Требования, предъявляемые к тормозным башмакам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149255" y="1119188"/>
            <a:ext cx="6026921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Маркировка</a:t>
            </a:r>
            <a:r>
              <a:rPr lang="ru-RU" dirty="0">
                <a:latin typeface="Arial" pitchFamily="34" charset="0"/>
                <a:cs typeface="Arial" pitchFamily="34" charset="0"/>
              </a:rPr>
              <a:t> (клеймение) тормозных башмаков, используемых на инфраструктуре ОАО «РЖД» должна содержать 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не более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двадцати знаков:</a:t>
            </a:r>
          </a:p>
          <a:p>
            <a:pPr algn="just">
              <a:defRPr/>
            </a:pPr>
            <a:endParaRPr lang="ru-RU" b="1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а) </a:t>
            </a:r>
            <a:r>
              <a:rPr lang="ru-RU" sz="2000" b="1" dirty="0" smtClean="0">
                <a:solidFill>
                  <a:srgbClr val="FF0000"/>
                </a:solidFill>
              </a:rPr>
              <a:t>первые </a:t>
            </a:r>
            <a:r>
              <a:rPr lang="ru-RU" sz="2000" b="1" dirty="0">
                <a:solidFill>
                  <a:srgbClr val="FF0000"/>
                </a:solidFill>
              </a:rPr>
              <a:t>пять цифровых знаков</a:t>
            </a:r>
            <a:r>
              <a:rPr lang="ru-RU" sz="2000" dirty="0"/>
              <a:t> - для железнодорожной </a:t>
            </a:r>
            <a:r>
              <a:rPr lang="ru-RU" sz="2000" dirty="0" smtClean="0"/>
              <a:t>станции указывается </a:t>
            </a:r>
            <a:r>
              <a:rPr lang="ru-RU" sz="2000" dirty="0"/>
              <a:t>код единой сетевой разметки (далее - ЕСР). </a:t>
            </a:r>
            <a:endParaRPr lang="ru-RU" sz="2000" dirty="0" smtClean="0"/>
          </a:p>
          <a:p>
            <a:pPr algn="just">
              <a:defRPr/>
            </a:pPr>
            <a:r>
              <a:rPr lang="ru-RU" sz="2000" dirty="0" smtClean="0"/>
              <a:t>Для территориального </a:t>
            </a:r>
            <a:r>
              <a:rPr lang="ru-RU" sz="2000" dirty="0"/>
              <a:t>структурного подразделения (</a:t>
            </a:r>
            <a:r>
              <a:rPr lang="ru-RU" sz="2000" dirty="0" smtClean="0"/>
              <a:t>территориального подразделения</a:t>
            </a:r>
            <a:r>
              <a:rPr lang="ru-RU" sz="2000" dirty="0"/>
              <a:t>) функционального филиала ОАО "РЖД" </a:t>
            </a:r>
            <a:r>
              <a:rPr lang="ru-RU" sz="2000" dirty="0" smtClean="0"/>
              <a:t>указывается код ЕСР железнодорожной </a:t>
            </a:r>
            <a:r>
              <a:rPr lang="ru-RU" sz="2000" dirty="0"/>
              <a:t>станции, где </a:t>
            </a:r>
            <a:r>
              <a:rPr lang="ru-RU" sz="2000" dirty="0" smtClean="0"/>
              <a:t>территориально расположено</a:t>
            </a:r>
            <a:r>
              <a:rPr lang="ru-RU" sz="2000" dirty="0"/>
              <a:t> </a:t>
            </a:r>
            <a:r>
              <a:rPr lang="ru-RU" sz="2000" dirty="0" smtClean="0"/>
              <a:t>головное </a:t>
            </a:r>
            <a:r>
              <a:rPr lang="ru-RU" sz="2000" dirty="0"/>
              <a:t>предприятие территориального структурного </a:t>
            </a:r>
            <a:r>
              <a:rPr lang="ru-RU" sz="2000" dirty="0" smtClean="0"/>
              <a:t>подразделения (территориального </a:t>
            </a:r>
            <a:r>
              <a:rPr lang="ru-RU" sz="2000" dirty="0"/>
              <a:t>подразделения)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5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36</a:t>
            </a:fld>
            <a:endParaRPr lang="en-US" dirty="0" smtClean="0"/>
          </a:p>
        </p:txBody>
      </p:sp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24496" r="58661" b="20297"/>
          <a:stretch>
            <a:fillRect/>
          </a:stretch>
        </p:blipFill>
        <p:spPr bwMode="auto">
          <a:xfrm>
            <a:off x="6469038" y="1413892"/>
            <a:ext cx="25273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294514" y="1119188"/>
            <a:ext cx="588166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Маркировка (клеймение) тормозных башмаков, используемых на инфраструктуре ОАО «РЖД» должна содержать не более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двадцати знаков:</a:t>
            </a: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б) </a:t>
            </a: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 середине - индекс</a:t>
            </a:r>
            <a:r>
              <a:rPr lang="ru-RU" dirty="0">
                <a:latin typeface="Arial" pitchFamily="34" charset="0"/>
                <a:cs typeface="Arial" pitchFamily="34" charset="0"/>
              </a:rPr>
              <a:t>, который устанавливается функциональным филиалом ОАО "РЖД", формируется из буквенных и цифровых знаков.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latin typeface="Arial" pitchFamily="34" charset="0"/>
                <a:cs typeface="Arial" pitchFamily="34" charset="0"/>
              </a:rPr>
              <a:t>Для территориальных структурных подразделений (территориальных подразделений) функциональных филиалов ОАО "РЖД" или ДЗО (кроме железнодорожных станций) в индексе должен указываться телеграфный адрес территориального структурного подразделения (территориального подразделения)</a:t>
            </a: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85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37</a:t>
            </a:fld>
            <a:endParaRPr lang="en-US" dirty="0" smtClean="0"/>
          </a:p>
        </p:txBody>
      </p:sp>
      <p:pic>
        <p:nvPicPr>
          <p:cNvPr id="8" name="Рисунок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2" t="24496" r="58661" b="20297"/>
          <a:stretch>
            <a:fillRect/>
          </a:stretch>
        </p:blipFill>
        <p:spPr bwMode="auto">
          <a:xfrm>
            <a:off x="6444208" y="1556792"/>
            <a:ext cx="2527300" cy="442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71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270340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последние три цифровых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знака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2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инвентарный номер тормозного башмака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, начиная с единицы.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</a:p>
          <a:p>
            <a:pPr>
              <a:defRPr/>
            </a:pP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i="1" u="sng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Код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станции по ЕСР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Индекс</a:t>
            </a:r>
            <a:r>
              <a:rPr lang="ru-RU" i="1" dirty="0">
                <a:latin typeface="Arial" pitchFamily="34" charset="0"/>
                <a:cs typeface="Arial" pitchFamily="34" charset="0"/>
              </a:rPr>
              <a:t>          </a:t>
            </a:r>
            <a:r>
              <a:rPr lang="ru-RU" i="1" u="sng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№ тормозного башмака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Для подразделений Дирекции тяги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- филиала ОАО "РЖД"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инвентарный номер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тормозного башмака состоит из четырех цифровых знаков, начиная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 единицы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(пример: 0001, ..., 9999).</a:t>
            </a: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4960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Блок-схема: задержка 8"/>
          <p:cNvSpPr/>
          <p:nvPr/>
        </p:nvSpPr>
        <p:spPr>
          <a:xfrm>
            <a:off x="5322888" y="3752850"/>
            <a:ext cx="1260475" cy="1079500"/>
          </a:xfrm>
          <a:prstGeom prst="flowChartDelay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 smtClean="0">
                <a:solidFill>
                  <a:schemeClr val="tx1"/>
                </a:solidFill>
              </a:rPr>
              <a:t>123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248025" y="3752850"/>
            <a:ext cx="1800225" cy="1079500"/>
          </a:xfrm>
          <a:prstGeom prst="flowChartAlternateProcess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123456</a:t>
            </a:r>
          </a:p>
        </p:txBody>
      </p:sp>
      <p:sp>
        <p:nvSpPr>
          <p:cNvPr id="13" name="Блок-схема: сохраненные данные 12"/>
          <p:cNvSpPr/>
          <p:nvPr/>
        </p:nvSpPr>
        <p:spPr>
          <a:xfrm>
            <a:off x="1201738" y="3779838"/>
            <a:ext cx="1798637" cy="1081087"/>
          </a:xfrm>
          <a:prstGeom prst="flowChartOnlineStorage">
            <a:avLst/>
          </a:prstGeom>
        </p:spPr>
        <p:style>
          <a:lnRef idx="1">
            <a:schemeClr val="accent1"/>
          </a:lnRef>
          <a:fillRef idx="1002">
            <a:schemeClr val="lt2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chemeClr val="tx1"/>
                </a:solidFill>
              </a:rPr>
              <a:t>12345</a:t>
            </a:r>
          </a:p>
        </p:txBody>
      </p:sp>
      <p:cxnSp>
        <p:nvCxnSpPr>
          <p:cNvPr id="15" name="Прямая со стрелкой 14"/>
          <p:cNvCxnSpPr>
            <a:endCxn id="13" idx="0"/>
          </p:cNvCxnSpPr>
          <p:nvPr/>
        </p:nvCxnSpPr>
        <p:spPr>
          <a:xfrm rot="16200000" flipH="1">
            <a:off x="1807369" y="3486944"/>
            <a:ext cx="573088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1" idx="0"/>
          </p:cNvCxnSpPr>
          <p:nvPr/>
        </p:nvCxnSpPr>
        <p:spPr>
          <a:xfrm rot="16200000" flipH="1">
            <a:off x="3882232" y="3486944"/>
            <a:ext cx="519112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H="1">
            <a:off x="5561012" y="3487738"/>
            <a:ext cx="492125" cy="1270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Маркировка (клеймение) тормозных башмаков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51653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Запрещается пользоваться тормозными башмаками: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неисправными,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не окрашенными,                                              не маркированными,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с обледенелым или замасленным полозом,</a:t>
            </a: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чужими.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5165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51655" name="Picture 12"/>
          <p:cNvPicPr>
            <a:picLocks noChangeAspect="1" noChangeArrowheads="1"/>
          </p:cNvPicPr>
          <p:nvPr/>
        </p:nvPicPr>
        <p:blipFill>
          <a:blip r:embed="rId2" cstate="print"/>
          <a:srcRect l="10983" t="34930" r="7370" b="21344"/>
          <a:stretch>
            <a:fillRect/>
          </a:stretch>
        </p:blipFill>
        <p:spPr bwMode="auto">
          <a:xfrm>
            <a:off x="2416175" y="1638300"/>
            <a:ext cx="2532063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Башмак тормозной горочный.Путь-СПб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032078" y="3073021"/>
            <a:ext cx="1775193" cy="1758287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cxnSp>
        <p:nvCxnSpPr>
          <p:cNvPr id="10" name="Прямая со стрелкой 9"/>
          <p:cNvCxnSpPr/>
          <p:nvPr/>
        </p:nvCxnSpPr>
        <p:spPr>
          <a:xfrm>
            <a:off x="1555750" y="2224088"/>
            <a:ext cx="1187450" cy="142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377950" y="3767138"/>
            <a:ext cx="2143125" cy="16351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0800000" flipV="1">
            <a:off x="4121150" y="3848100"/>
            <a:ext cx="2647950" cy="2730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51660" name="Picture 7" descr="Z:\хорошо, я согласен\Павлюченкова\фото путей\IMG_3135.JPG"/>
          <p:cNvPicPr>
            <a:picLocks noChangeAspect="1" noChangeArrowheads="1"/>
          </p:cNvPicPr>
          <p:nvPr/>
        </p:nvPicPr>
        <p:blipFill>
          <a:blip r:embed="rId4" cstate="print"/>
          <a:srcRect t="9657" b="12248"/>
          <a:stretch>
            <a:fillRect/>
          </a:stretch>
        </p:blipFill>
        <p:spPr bwMode="auto">
          <a:xfrm>
            <a:off x="5468938" y="4967288"/>
            <a:ext cx="2398712" cy="140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9" name="Прямая со стрелкой 18"/>
          <p:cNvCxnSpPr/>
          <p:nvPr/>
        </p:nvCxnSpPr>
        <p:spPr>
          <a:xfrm>
            <a:off x="3343275" y="5213350"/>
            <a:ext cx="2879725" cy="58737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Требования, предъявляемые к тормозным башмакам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7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39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0933" name="Content Placeholder 1"/>
          <p:cNvSpPr>
            <a:spLocks/>
          </p:cNvSpPr>
          <p:nvPr/>
        </p:nvSpPr>
        <p:spPr bwMode="auto">
          <a:xfrm>
            <a:off x="469900" y="1460500"/>
            <a:ext cx="822325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indent="444500"/>
            <a:r>
              <a:rPr lang="ru-RU" sz="2000" dirty="0" smtClean="0">
                <a:latin typeface="Arial" pitchFamily="34" charset="0"/>
                <a:cs typeface="Arial" pitchFamily="34" charset="0"/>
              </a:rPr>
              <a:t>Упоры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тормозные стационарные (УТС-380) служат для механизированного закрепления составов поездов на пути приёма.</a:t>
            </a:r>
          </a:p>
        </p:txBody>
      </p:sp>
      <p:sp>
        <p:nvSpPr>
          <p:cNvPr id="102093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0935" name="Рисунок 10" descr="P101813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200" y="2524125"/>
            <a:ext cx="375602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0936" name="Picture 2" descr="C:\Documents and Settings\NVPavlyuchenkova\Мои документы\2 РАБОТА\Разработки\Уч-метод пособие УТС\УТС фото\P10181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56150" y="2543175"/>
            <a:ext cx="3814763" cy="286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7317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а)  непосредственно  перед рельсовым стыком (1 м и менее) и на рельсовом стыке (если он не сварен);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731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7319" name="Picture 7"/>
          <p:cNvPicPr>
            <a:picLocks noChangeAspect="1" noChangeArrowheads="1"/>
          </p:cNvPicPr>
          <p:nvPr/>
        </p:nvPicPr>
        <p:blipFill>
          <a:blip r:embed="rId2" cstate="print"/>
          <a:srcRect l="25938" t="28641" r="21809" b="18910"/>
          <a:stretch>
            <a:fillRect/>
          </a:stretch>
        </p:blipFill>
        <p:spPr bwMode="auto">
          <a:xfrm>
            <a:off x="2087563" y="2401888"/>
            <a:ext cx="4395787" cy="3582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38341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б) перед крестовиной стрелочного перевода;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834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8343" name="Picture 6"/>
          <p:cNvPicPr>
            <a:picLocks noChangeAspect="1" noChangeArrowheads="1"/>
          </p:cNvPicPr>
          <p:nvPr/>
        </p:nvPicPr>
        <p:blipFill>
          <a:blip r:embed="rId2" cstate="print"/>
          <a:srcRect l="11581" t="34888" r="11525" b="18054"/>
          <a:stretch>
            <a:fillRect/>
          </a:stretch>
        </p:blipFill>
        <p:spPr bwMode="auto">
          <a:xfrm>
            <a:off x="1471613" y="2006600"/>
            <a:ext cx="5843587" cy="379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41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9365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в)  на рамный рельс стрелочного перевода, к которому прилегает  остряк;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3936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9367" name="Picture 7" descr="Z:\хорошо, я согласен\Павлюченкова\фото путей\IMG_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6275" y="2066925"/>
            <a:ext cx="480060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42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0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г) на наружный рельс кривой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40393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76459" y="1593684"/>
            <a:ext cx="2630061" cy="391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0394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6984" y="2182430"/>
            <a:ext cx="3667721" cy="294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9"/>
          <p:cNvSpPr>
            <a:spLocks noGrp="1"/>
          </p:cNvSpPr>
          <p:nvPr>
            <p:ph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-1800000">
            <a:off x="859808" y="2047166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3100317" y="1912961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2065361" y="1928884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 rot="3000000">
            <a:off x="7478973" y="2333767"/>
            <a:ext cx="279779" cy="1230893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rot="1800000">
            <a:off x="4044289" y="2106304"/>
            <a:ext cx="300251" cy="121042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43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 </a:t>
            </a:r>
          </a:p>
        </p:txBody>
      </p:sp>
      <p:sp>
        <p:nvSpPr>
          <p:cNvPr id="1040391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7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Запрещается</a:t>
            </a:r>
            <a:r>
              <a:rPr kumimoji="0" lang="ru-RU" sz="2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 устанавливать тормозные башмаки: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44</a:t>
            </a:fld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395536" y="1556792"/>
            <a:ext cx="827899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/>
              <a:t>д) между колесными парами тележек вагонов; 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е) если закрепление производится 2-мя и более башмаками, </a:t>
            </a:r>
          </a:p>
          <a:p>
            <a:pPr>
              <a:lnSpc>
                <a:spcPct val="150000"/>
              </a:lnSpc>
            </a:pPr>
            <a:r>
              <a:rPr lang="ru-RU" sz="2400" dirty="0" smtClean="0"/>
              <a:t>нельзя укладывать их под одну и ту же вагонную ось. </a:t>
            </a:r>
          </a:p>
          <a:p>
            <a:pPr>
              <a:lnSpc>
                <a:spcPct val="150000"/>
              </a:lnSpc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buFont typeface="+mj-lt"/>
              <a:buAutoNum type="arabicPeriod"/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лопнувшая головка;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015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0151" name="Picture 2" descr="Z:\хорошо, я согласен\Павлюченкова\фото путей\IMG_3136.JPG"/>
          <p:cNvPicPr>
            <a:picLocks noChangeAspect="1" noChangeArrowheads="1"/>
          </p:cNvPicPr>
          <p:nvPr/>
        </p:nvPicPr>
        <p:blipFill>
          <a:blip r:embed="rId2" cstate="print"/>
          <a:srcRect t="18462" b="15953"/>
          <a:stretch>
            <a:fillRect/>
          </a:stretch>
        </p:blipFill>
        <p:spPr bwMode="auto">
          <a:xfrm>
            <a:off x="2097088" y="2674938"/>
            <a:ext cx="5717460" cy="2811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>
          <a:xfrm>
            <a:off x="5596033" y="2756753"/>
            <a:ext cx="354012" cy="118268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2. покоробленная и изогнутая подошва;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117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1175" name="Picture 2" descr="Z:\хорошо, я согласен\Павлюченкова\фото путей\IMG_31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525" y="2392363"/>
            <a:ext cx="38401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176" name="Picture 3" descr="Z:\хорошо, я согласен\Павлюченкова\фото путей\IMG_31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54538" y="2390775"/>
            <a:ext cx="3838575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>
            <a:off x="3016250" y="2947988"/>
            <a:ext cx="484188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516563" y="2963863"/>
            <a:ext cx="484187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3. лопнувший, надломленный, расплющенный или изогнутый носок полоза;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219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2199" name="Picture 2" descr="Z:\хорошо, я согласен\Павлюченкова\фото путей\IMG_31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4038" y="2173288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200" name="Picture 3" descr="Z:\хорошо, я согласен\Павлюченкова\фото путей\IMG_31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5963" y="2160588"/>
            <a:ext cx="3840162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низ 8"/>
          <p:cNvSpPr/>
          <p:nvPr/>
        </p:nvSpPr>
        <p:spPr>
          <a:xfrm rot="10800000">
            <a:off x="1951038" y="4654550"/>
            <a:ext cx="485775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0800000">
            <a:off x="5103813" y="4545013"/>
            <a:ext cx="485775" cy="977900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47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4.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ослабленное крепление головки с подошвой;</a:t>
            </a:r>
          </a:p>
          <a:p>
            <a:pPr marL="342900" indent="-342900"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322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6" name="Picture 2" descr="Z:\хорошо, я согласен\Павлюченкова\фото путей\IMG_3134.JPG"/>
          <p:cNvPicPr>
            <a:picLocks noChangeAspect="1" noChangeArrowheads="1"/>
          </p:cNvPicPr>
          <p:nvPr/>
        </p:nvPicPr>
        <p:blipFill>
          <a:blip r:embed="rId2" cstate="print"/>
          <a:srcRect t="14416" b="21748"/>
          <a:stretch>
            <a:fillRect/>
          </a:stretch>
        </p:blipFill>
        <p:spPr bwMode="auto">
          <a:xfrm>
            <a:off x="1486580" y="2525487"/>
            <a:ext cx="5759537" cy="2757714"/>
          </a:xfrm>
          <a:prstGeom prst="rect">
            <a:avLst/>
          </a:prstGeom>
          <a:noFill/>
        </p:spPr>
      </p:pic>
      <p:sp>
        <p:nvSpPr>
          <p:cNvPr id="10" name="Стрелка вправо 9"/>
          <p:cNvSpPr/>
          <p:nvPr/>
        </p:nvSpPr>
        <p:spPr>
          <a:xfrm rot="6737230">
            <a:off x="5460431" y="3035867"/>
            <a:ext cx="977900" cy="48418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3068636">
            <a:off x="3638664" y="3315495"/>
            <a:ext cx="977900" cy="484187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48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218" name="Picture 7"/>
          <p:cNvPicPr>
            <a:picLocks noGrp="1" noChangeAspect="1" noChangeArrowheads="1"/>
          </p:cNvPicPr>
          <p:nvPr>
            <p:ph idx="12"/>
          </p:nvPr>
        </p:nvPicPr>
        <p:blipFill>
          <a:blip r:embed="rId2" cstate="print"/>
          <a:srcRect l="1912" t="37572" r="13493" b="23187"/>
          <a:stretch>
            <a:fillRect/>
          </a:stretch>
        </p:blipFill>
        <p:spPr>
          <a:xfrm>
            <a:off x="474663" y="3001963"/>
            <a:ext cx="4324350" cy="2216150"/>
          </a:xfrm>
        </p:spPr>
      </p:pic>
      <p:pic>
        <p:nvPicPr>
          <p:cNvPr id="1033220" name="Picture 10"/>
          <p:cNvPicPr>
            <a:picLocks noGrp="1" noChangeAspect="1" noChangeArrowheads="1"/>
          </p:cNvPicPr>
          <p:nvPr>
            <p:ph idx="15"/>
          </p:nvPr>
        </p:nvPicPr>
        <p:blipFill>
          <a:blip r:embed="rId3" cstate="print"/>
          <a:srcRect l="11571" t="41409" r="7680" b="20621"/>
          <a:stretch>
            <a:fillRect/>
          </a:stretch>
        </p:blipFill>
        <p:spPr>
          <a:xfrm>
            <a:off x="4732338" y="2894013"/>
            <a:ext cx="4037012" cy="2382837"/>
          </a:xfrm>
        </p:spPr>
      </p:pic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5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dirty="0">
                <a:latin typeface="Arial" pitchFamily="34" charset="0"/>
                <a:cs typeface="Arial" pitchFamily="34" charset="0"/>
              </a:rPr>
              <a:t>изогнутая, надломленная рукоятка или нее отсутствие;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322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9" name="Стрелка вправо 8"/>
          <p:cNvSpPr/>
          <p:nvPr/>
        </p:nvSpPr>
        <p:spPr>
          <a:xfrm rot="3068636">
            <a:off x="532607" y="3112294"/>
            <a:ext cx="977900" cy="484187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6737230">
            <a:off x="7985919" y="2745581"/>
            <a:ext cx="977900" cy="484188"/>
          </a:xfrm>
          <a:prstGeom prst="right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49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2981" name="Content Placeholder 1"/>
          <p:cNvSpPr>
            <a:spLocks/>
          </p:cNvSpPr>
          <p:nvPr/>
        </p:nvSpPr>
        <p:spPr bwMode="auto">
          <a:xfrm>
            <a:off x="5091113" y="2143125"/>
            <a:ext cx="36020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r>
              <a:rPr lang="ru-RU" sz="2000" dirty="0">
                <a:latin typeface="Arial" pitchFamily="34" charset="0"/>
                <a:cs typeface="Arial" pitchFamily="34" charset="0"/>
              </a:rPr>
              <a:t>Устройство закрепления вагонов УЗ-220 </a:t>
            </a:r>
          </a:p>
          <a:p>
            <a:r>
              <a:rPr lang="ru-RU" sz="2000" dirty="0">
                <a:latin typeface="Arial" pitchFamily="34" charset="0"/>
                <a:cs typeface="Arial" pitchFamily="34" charset="0"/>
              </a:rPr>
              <a:t>предназначен для закрепления отдельных вагонов и групп вагонов весом до 1000 т на тупиковых путях станций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железнодорожных путях необщего пользования.</a:t>
            </a:r>
          </a:p>
        </p:txBody>
      </p:sp>
      <p:sp>
        <p:nvSpPr>
          <p:cNvPr id="1022982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2983" name="Рисунок 9" descr="47821401_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1588" y="3794125"/>
            <a:ext cx="3652837" cy="268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2984" name="Picture 3" descr="47821601_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675" y="1119188"/>
            <a:ext cx="3195638" cy="2605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5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3428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marL="342900" indent="-342900">
              <a:defRPr/>
            </a:pPr>
            <a:r>
              <a:rPr lang="ru-RU" dirty="0">
                <a:latin typeface="Arial" pitchFamily="34" charset="0"/>
                <a:cs typeface="Arial" pitchFamily="34" charset="0"/>
              </a:rPr>
              <a:t>6. поврежденные или значительно изношенные борта подошвы. </a:t>
            </a:r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  <a:p>
            <a:pPr>
              <a:defRPr/>
            </a:pPr>
            <a:endParaRPr lang="ru-RU" dirty="0"/>
          </a:p>
        </p:txBody>
      </p:sp>
      <p:sp>
        <p:nvSpPr>
          <p:cNvPr id="1034246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34247" name="Picture 2" descr="Z:\хорошо, я согласен\Павлюченкова\фото путей\IMG_3122.JPG"/>
          <p:cNvPicPr>
            <a:picLocks noChangeAspect="1" noChangeArrowheads="1"/>
          </p:cNvPicPr>
          <p:nvPr/>
        </p:nvPicPr>
        <p:blipFill>
          <a:blip r:embed="rId2" cstate="print"/>
          <a:srcRect t="15086" b="15916"/>
          <a:stretch>
            <a:fillRect/>
          </a:stretch>
        </p:blipFill>
        <p:spPr bwMode="auto">
          <a:xfrm>
            <a:off x="2001838" y="2470150"/>
            <a:ext cx="4799012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>
          <a:xfrm rot="10800000">
            <a:off x="4203700" y="4257675"/>
            <a:ext cx="484188" cy="979488"/>
          </a:xfrm>
          <a:prstGeom prst="downArrow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/>
              <a:t>Неисправности тормозного башмака, при которых запрещается его эксплуатация:</a:t>
            </a:r>
            <a:endParaRPr kumimoji="0" lang="ru-RU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50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51693" y="263770"/>
            <a:ext cx="8440615" cy="618392"/>
          </a:xfrm>
          <a:prstGeom prst="rect">
            <a:avLst/>
          </a:prstGeom>
          <a:solidFill>
            <a:srgbClr val="394A58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492">
              <a:solidFill>
                <a:srgbClr val="990000"/>
              </a:solidFill>
              <a:latin typeface="Verdana" panose="020B0604030504040204" pitchFamily="34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351693" y="6286500"/>
            <a:ext cx="8440615" cy="307731"/>
          </a:xfrm>
          <a:prstGeom prst="rect">
            <a:avLst/>
          </a:prstGeom>
          <a:solidFill>
            <a:srgbClr val="394A58">
              <a:alpha val="2000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1662"/>
          </a:p>
        </p:txBody>
      </p:sp>
      <p:pic>
        <p:nvPicPr>
          <p:cNvPr id="17412" name="Picture 4" descr="ржд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843" y="6320205"/>
            <a:ext cx="464526" cy="208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Title 133"/>
          <p:cNvSpPr txBox="1">
            <a:spLocks/>
          </p:cNvSpPr>
          <p:nvPr/>
        </p:nvSpPr>
        <p:spPr bwMode="auto">
          <a:xfrm>
            <a:off x="351693" y="263770"/>
            <a:ext cx="8440615" cy="61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92">
                <a:solidFill>
                  <a:srgbClr val="99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Закрепление вагонов</a:t>
            </a:r>
          </a:p>
        </p:txBody>
      </p:sp>
      <p:sp>
        <p:nvSpPr>
          <p:cNvPr id="17414" name="Номер слайда 138"/>
          <p:cNvSpPr>
            <a:spLocks noGrp="1"/>
          </p:cNvSpPr>
          <p:nvPr>
            <p:ph type="sldNum" sz="quarter" idx="12"/>
          </p:nvPr>
        </p:nvSpPr>
        <p:spPr bwMode="auto">
          <a:xfrm>
            <a:off x="517282" y="6286500"/>
            <a:ext cx="564173" cy="3077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685817" indent="-263776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055103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477145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99186" indent="-211021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21227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43269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65310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87351" indent="-21102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fld id="{BA6B8C49-D609-43AF-974F-36C23BB69B63}" type="slidenum">
              <a:rPr lang="ru-RU" altLang="ru-RU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 algn="l"/>
              <a:t>51</a:t>
            </a:fld>
            <a:r>
              <a:rPr lang="ru-RU" altLang="ru-RU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  <p:pic>
        <p:nvPicPr>
          <p:cNvPr id="17415" name="Picture 2" descr="http://urizdat.ru/images/watermarked/1/detailed/98/e6c9769e-0def-11e2-916c-002191f43519_e6c976a1-0def-11e2-916c-002191f43519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1" t="60625" r="5675" b="4965"/>
          <a:stretch>
            <a:fillRect/>
          </a:stretch>
        </p:blipFill>
        <p:spPr bwMode="auto">
          <a:xfrm>
            <a:off x="351693" y="882162"/>
            <a:ext cx="8440615" cy="540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15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5029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Для закрепления подвижного состава от ухода и для торможения вагонов при расформировании-формировании составов также используют тормозные башмаки. 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>
                <a:latin typeface="Arial" pitchFamily="34" charset="0"/>
                <a:cs typeface="Arial" pitchFamily="34" charset="0"/>
              </a:rPr>
              <a:t>                   Сборные                                            Монолитные</a:t>
            </a:r>
          </a:p>
        </p:txBody>
      </p:sp>
      <p:sp>
        <p:nvSpPr>
          <p:cNvPr id="1025030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228354" name="Picture 2" descr="Башмак тормозной горочный.Путь-СПб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prstClr val="black"/>
              <a:schemeClr val="accent2">
                <a:lumMod val="50000"/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982639" y="2688608"/>
            <a:ext cx="2549112" cy="2524835"/>
          </a:xfrm>
          <a:prstGeom prst="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</p:pic>
      <p:pic>
        <p:nvPicPr>
          <p:cNvPr id="228355" name="Рисунок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9E0E5"/>
              </a:clrFrom>
              <a:clrTo>
                <a:srgbClr val="E9E0E5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 l="29889" t="37819" r="27994" b="26717"/>
          <a:stretch>
            <a:fillRect/>
          </a:stretch>
        </p:blipFill>
        <p:spPr bwMode="auto">
          <a:xfrm>
            <a:off x="4531056" y="2634018"/>
            <a:ext cx="3819525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1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6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6053" name="Content Placeholder 1"/>
          <p:cNvSpPr>
            <a:spLocks/>
          </p:cNvSpPr>
          <p:nvPr/>
        </p:nvSpPr>
        <p:spPr bwMode="auto">
          <a:xfrm>
            <a:off x="490538" y="1282700"/>
            <a:ext cx="8202612" cy="501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/>
            <a:r>
              <a:rPr lang="ru-RU" dirty="0">
                <a:latin typeface="Arial" pitchFamily="34" charset="0"/>
                <a:cs typeface="Arial" pitchFamily="34" charset="0"/>
              </a:rPr>
              <a:t>	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объектах, где предъявляются повышенные требования по пожарной безопасности  применяется башмак тормозной </a:t>
            </a:r>
            <a:r>
              <a:rPr lang="ru-RU" sz="2000" dirty="0" err="1">
                <a:latin typeface="Arial" pitchFamily="34" charset="0"/>
                <a:cs typeface="Arial" pitchFamily="34" charset="0"/>
              </a:rPr>
              <a:t>искробезопасный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 латунный (например пути для производства погрузочно-выгрузочных операций с опасными грузами класса 1-ВМ)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1026054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pic>
        <p:nvPicPr>
          <p:cNvPr id="1026055" name="Picture 2" descr="Башмак искробезопасный тормозной.Путь-СПб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16138" y="3233738"/>
            <a:ext cx="4076700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 txBox="1">
            <a:spLocks/>
          </p:cNvSpPr>
          <p:nvPr/>
        </p:nvSpPr>
        <p:spPr>
          <a:xfrm>
            <a:off x="357158" y="142852"/>
            <a:ext cx="8458200" cy="1020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Устройства, используемые для закрепления подвижного состава</a:t>
            </a:r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7</a:t>
            </a:fld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8</a:t>
            </a:fld>
            <a:endParaRPr lang="en-US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755576" y="1772816"/>
            <a:ext cx="770485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 вагонов и составов устанавливается нормами и правилами (</a:t>
            </a:r>
            <a:r>
              <a:rPr lang="ru-RU" altLang="ru-RU" sz="2400" dirty="0">
                <a:latin typeface="Arial" panose="020B0604020202020204" pitchFamily="34" charset="0"/>
                <a:cs typeface="Times New Roman" panose="02020603050405020304" pitchFamily="18" charset="0"/>
              </a:rPr>
              <a:t>пунктами     30-41 приложения № 11 к </a:t>
            </a:r>
            <a:r>
              <a:rPr lang="ru-RU" altLang="ru-RU" sz="2400" dirty="0" smtClean="0">
                <a:latin typeface="Arial" panose="020B0604020202020204" pitchFamily="34" charset="0"/>
                <a:cs typeface="Times New Roman" panose="02020603050405020304" pitchFamily="18" charset="0"/>
              </a:rPr>
              <a:t>ИДП)</a:t>
            </a:r>
            <a:r>
              <a:rPr lang="ru-RU" sz="24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и указывается в техническо-распорядительном акте железнодорожной станции с учетом местных условий. </a:t>
            </a:r>
            <a:endParaRPr lang="ru-RU" sz="24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Footer Placeholder 3"/>
          <p:cNvSpPr>
            <a:spLocks noGrp="1"/>
          </p:cNvSpPr>
          <p:nvPr>
            <p:ph type="ftr" sz="quarter" idx="17"/>
          </p:nvPr>
        </p:nvSpPr>
        <p:spPr bwMode="auto">
          <a:xfrm>
            <a:off x="547688" y="6496050"/>
            <a:ext cx="4265612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en-US" dirty="0" smtClean="0"/>
              <a:t>| </a:t>
            </a:r>
            <a:r>
              <a:rPr lang="ru-RU" dirty="0" smtClean="0"/>
              <a:t>Закрепление подвижного состава</a:t>
            </a:r>
            <a:r>
              <a:rPr lang="en-US" dirty="0" smtClean="0"/>
              <a:t>|</a:t>
            </a:r>
          </a:p>
        </p:txBody>
      </p:sp>
      <p:sp>
        <p:nvSpPr>
          <p:cNvPr id="1027078" name="Title 2"/>
          <p:cNvSpPr>
            <a:spLocks/>
          </p:cNvSpPr>
          <p:nvPr/>
        </p:nvSpPr>
        <p:spPr bwMode="auto">
          <a:xfrm>
            <a:off x="393700" y="0"/>
            <a:ext cx="8177213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endParaRPr lang="ru-RU" sz="2400"/>
          </a:p>
        </p:txBody>
      </p:sp>
      <p:sp>
        <p:nvSpPr>
          <p:cNvPr id="10" name="Slide Number Placeholder 2"/>
          <p:cNvSpPr>
            <a:spLocks noGrp="1"/>
          </p:cNvSpPr>
          <p:nvPr>
            <p:ph type="sldNum" sz="quarter" idx="16"/>
          </p:nvPr>
        </p:nvSpPr>
        <p:spPr bwMode="auto">
          <a:xfrm>
            <a:off x="500034" y="6492875"/>
            <a:ext cx="900090" cy="365125"/>
          </a:xfrm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E0454AB1-EC08-4B84-9A14-C135DE8ED13C}" type="slidenum">
              <a:rPr lang="en-US" smtClean="0"/>
              <a:pPr>
                <a:defRPr/>
              </a:pPr>
              <a:t>9</a:t>
            </a:fld>
            <a:endParaRPr lang="en-US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323528" y="332656"/>
            <a:ext cx="340830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Порядок закрепления</a:t>
            </a:r>
            <a:endParaRPr lang="ru-RU" sz="2200" dirty="0"/>
          </a:p>
        </p:txBody>
      </p:sp>
      <p:sp>
        <p:nvSpPr>
          <p:cNvPr id="9" name="Content Placeholder 1"/>
          <p:cNvSpPr>
            <a:spLocks/>
          </p:cNvSpPr>
          <p:nvPr/>
        </p:nvSpPr>
        <p:spPr bwMode="auto">
          <a:xfrm>
            <a:off x="469900" y="1268760"/>
            <a:ext cx="7988300" cy="483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008" tIns="32004" rIns="64008" bIns="32004"/>
          <a:lstStyle/>
          <a:p>
            <a:pPr algn="just">
              <a:lnSpc>
                <a:spcPct val="150000"/>
              </a:lnSpc>
              <a:defRPr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На горизонтальных  путях  и  путях с уклонами до 0,0005  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включительно  </a:t>
            </a:r>
            <a:r>
              <a:rPr lang="ru-RU" sz="2000" dirty="0">
                <a:latin typeface="Arial" pitchFamily="34" charset="0"/>
                <a:cs typeface="Arial" pitchFamily="34" charset="0"/>
              </a:rPr>
              <a:t>укладываются </a:t>
            </a:r>
            <a:r>
              <a:rPr lang="ru-RU" sz="20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 одному тормозному башмаку 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 обеих 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сторон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на любое количество вагонов 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301625" y="2996952"/>
            <a:ext cx="8664575" cy="1366838"/>
            <a:chOff x="301625" y="3384550"/>
            <a:chExt cx="8664575" cy="1366838"/>
          </a:xfrm>
        </p:grpSpPr>
        <p:pic>
          <p:nvPicPr>
            <p:cNvPr id="12" name="Рисунок 5" descr="10891"/>
            <p:cNvPicPr>
              <a:picLocks noChangeAspect="1" noChangeArrowheads="1"/>
            </p:cNvPicPr>
            <p:nvPr/>
          </p:nvPicPr>
          <p:blipFill>
            <a:blip r:embed="rId2" cstate="print"/>
            <a:srcRect l="17000" t="38243" r="41333" b="48320"/>
            <a:stretch>
              <a:fillRect/>
            </a:stretch>
          </p:blipFill>
          <p:spPr bwMode="auto">
            <a:xfrm>
              <a:off x="546100" y="3384550"/>
              <a:ext cx="3835400" cy="1365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Рисунок 6" descr="10891"/>
            <p:cNvPicPr>
              <a:picLocks noChangeAspect="1" noChangeArrowheads="1"/>
            </p:cNvPicPr>
            <p:nvPr/>
          </p:nvPicPr>
          <p:blipFill>
            <a:blip r:embed="rId2" cstate="print"/>
            <a:srcRect l="17000" t="38243" r="41333" b="48320"/>
            <a:stretch>
              <a:fillRect/>
            </a:stretch>
          </p:blipFill>
          <p:spPr bwMode="auto">
            <a:xfrm>
              <a:off x="4368800" y="3398838"/>
              <a:ext cx="4487863" cy="1352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 descr="C:\Documents and Settings\NVPavlyuchenkova\Рабочий стол\башмагг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01625" y="4470400"/>
              <a:ext cx="996950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" name="Picture 2" descr="C:\Documents and Settings\NVPavlyuchenkova\Рабочий стол\башмагг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69250" y="4445000"/>
              <a:ext cx="996950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2018</TotalTime>
  <Words>1732</Words>
  <Application>Microsoft Office PowerPoint</Application>
  <PresentationFormat>Экран (4:3)</PresentationFormat>
  <Paragraphs>686</Paragraphs>
  <Slides>51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51</vt:i4>
      </vt:variant>
    </vt:vector>
  </HeadingPairs>
  <TitlesOfParts>
    <vt:vector size="58" baseType="lpstr">
      <vt:lpstr>ＭＳ Ｐゴシック</vt:lpstr>
      <vt:lpstr>Arial</vt:lpstr>
      <vt:lpstr>Calibri</vt:lpstr>
      <vt:lpstr>Times New Roman</vt:lpstr>
      <vt:lpstr>Verdana</vt:lpstr>
      <vt:lpstr>Wingdings 2</vt:lpstr>
      <vt:lpstr>Тема Office</vt:lpstr>
      <vt:lpstr>Презентация PowerPoint</vt:lpstr>
      <vt:lpstr>Презентация PowerPoint</vt:lpstr>
      <vt:lpstr>Устройства, используемые для закрепления подвижного состава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aasabancev</dc:creator>
  <cp:lastModifiedBy>Ли Н.Г.</cp:lastModifiedBy>
  <cp:revision>52</cp:revision>
  <dcterms:created xsi:type="dcterms:W3CDTF">2012-10-18T11:21:12Z</dcterms:created>
  <dcterms:modified xsi:type="dcterms:W3CDTF">2023-05-02T12:56:31Z</dcterms:modified>
</cp:coreProperties>
</file>