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57" r:id="rId4"/>
    <p:sldId id="258" r:id="rId5"/>
    <p:sldId id="269" r:id="rId6"/>
    <p:sldId id="263" r:id="rId7"/>
    <p:sldId id="261" r:id="rId8"/>
    <p:sldId id="264" r:id="rId9"/>
    <p:sldId id="262" r:id="rId10"/>
    <p:sldId id="265" r:id="rId11"/>
    <p:sldId id="266" r:id="rId12"/>
    <p:sldId id="267" r:id="rId13"/>
    <p:sldId id="2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6C2B45C9-AADE-4C07-9AC7-611D1E08A82A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F2F7C2F3-9BAA-4753-9F1C-592C4EA3B9F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903685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B45C9-AADE-4C07-9AC7-611D1E08A82A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C2F3-9BAA-4753-9F1C-592C4EA3B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518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B45C9-AADE-4C07-9AC7-611D1E08A82A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C2F3-9BAA-4753-9F1C-592C4EA3B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002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B45C9-AADE-4C07-9AC7-611D1E08A82A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C2F3-9BAA-4753-9F1C-592C4EA3B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383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B45C9-AADE-4C07-9AC7-611D1E08A82A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C2F3-9BAA-4753-9F1C-592C4EA3B9F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12997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B45C9-AADE-4C07-9AC7-611D1E08A82A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C2F3-9BAA-4753-9F1C-592C4EA3B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553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B45C9-AADE-4C07-9AC7-611D1E08A82A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C2F3-9BAA-4753-9F1C-592C4EA3B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987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B45C9-AADE-4C07-9AC7-611D1E08A82A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C2F3-9BAA-4753-9F1C-592C4EA3B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515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B45C9-AADE-4C07-9AC7-611D1E08A82A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C2F3-9BAA-4753-9F1C-592C4EA3B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450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B45C9-AADE-4C07-9AC7-611D1E08A82A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C2F3-9BAA-4753-9F1C-592C4EA3B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024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B45C9-AADE-4C07-9AC7-611D1E08A82A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C2F3-9BAA-4753-9F1C-592C4EA3B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646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6C2B45C9-AADE-4C07-9AC7-611D1E08A82A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F2F7C2F3-9BAA-4753-9F1C-592C4EA3B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466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6246" y="671762"/>
            <a:ext cx="91701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ТРАНСПОРТА РОССИЙСКОЙ ФЕДЕРАЦИИ</a:t>
            </a:r>
            <a:r>
              <a:rPr lang="en-US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АГЕНТСТВО ЖЕЛЕЗНОДОРОЖНОГО ТРАНСПОРТА</a:t>
            </a:r>
            <a:r>
              <a:rPr lang="en-US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федерального государственного бюджетного образовательного</a:t>
            </a:r>
            <a:r>
              <a:rPr lang="en-US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высшего образования</a:t>
            </a:r>
            <a:r>
              <a:rPr lang="en-US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«Самарский государственный университет путей сообщения» в г. Саратове</a:t>
            </a:r>
            <a:r>
              <a:rPr lang="en-US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СамГУПС в г. Саратове</a:t>
            </a:r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48816" y="2431535"/>
            <a:ext cx="6996852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работы </a:t>
            </a:r>
            <a:endParaRPr lang="ru-RU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таможни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80790" y="4933317"/>
            <a:ext cx="9070848" cy="45720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перевозок и управления на транспорте (по видам) ​ ​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Преподаватель:​ Неревяткина. А.Н.​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44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6599" y="193963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Подразделения таможенного органа и ОКПП (КПП)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отделения пограничного контроля за грузовыми поездами в процессе службы на контрольном посту имеют право вскрывать с целью осуществления таможенного и пограничного контроля опломбированные вагоны (контейнеры).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282" y="1856509"/>
            <a:ext cx="6178695" cy="464127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86460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0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Товарные поезда и перевозимые на них грузы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же как и другие товары и транспортные средства, вывозимые за пределы страны и ввозимые на ее территорию из других государств,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подлежат таможенному контролю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этом локомотивы и подвижной состав оформляются в таможенном отношении как транспортные средства только на пограничных железнодорожных станциях, а перевозимые товары могут оформляться как во внутренних таможнях, так и на границе.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941" y="2747097"/>
            <a:ext cx="6326331" cy="3949438"/>
          </a:xfrm>
          <a:prstGeom prst="snip2DiagRect">
            <a:avLst>
              <a:gd name="adj1" fmla="val 0"/>
              <a:gd name="adj2" fmla="val 24618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67900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Таможенное оформление поездов при импортных и экспортных </a:t>
            </a:r>
            <a:r>
              <a:rPr lang="ru-RU" dirty="0" smtClean="0"/>
              <a:t>операциях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0829" y="2132879"/>
            <a:ext cx="8594725" cy="429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527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3095"/>
          <a:stretch/>
        </p:blipFill>
        <p:spPr>
          <a:xfrm>
            <a:off x="748146" y="110242"/>
            <a:ext cx="4627417" cy="65616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417" y="65798"/>
            <a:ext cx="4912115" cy="679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994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2418" y="517237"/>
            <a:ext cx="10274346" cy="11914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Таможенный кодекс Таможенного союза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—кодифицированный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нормативно-правовой акт, регулирующий отношения по поводу перемещения товаров через таможенную границу Таможенного союза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 в ноябре 2009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действовал до 1 января 2018 года.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18" y="2715717"/>
            <a:ext cx="8491727" cy="3899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2929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546" y="199506"/>
            <a:ext cx="9692640" cy="1325562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международной перевозке железнодорожным транспортом перевозчик сообщает таможенному органу следующие сведения (гл. 23 ТК ТС):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9546" y="1671782"/>
            <a:ext cx="7128164" cy="491836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транспортные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(перевозочные) документы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передаточная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ведомость на железнодорожный подвижной состав;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сопровождающий международные почтовые отправления при их перевозке, определенный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актами Всемирного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почтового союза;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адрес отправителя товаров;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адрес получателя товаров</a:t>
            </a:r>
            <a:r>
              <a:rPr lang="ru-RU" dirty="0" smtClean="0"/>
              <a:t>;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3354" y="1737592"/>
            <a:ext cx="4748646" cy="316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59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80" y="654412"/>
            <a:ext cx="9692640" cy="13255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сведения сообщаются путем представления таможенному органу следующих документов: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8053" y="2207491"/>
            <a:ext cx="5785656" cy="1385454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железнодорожной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накладной;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имеющихся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перевозчика коммерческих документов на перевозимые товары.</a:t>
            </a:r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7500" y="2127756"/>
            <a:ext cx="5703455" cy="42758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515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600" y="806565"/>
            <a:ext cx="9692640" cy="1325562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Таможенный контроль на железнодорожных путях осуществляется пограничными и внутренними таможенными органами. Осуществление контроля происходит на: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1127" y="2319395"/>
            <a:ext cx="6511635" cy="4351337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пограничных железнодорожных станциях;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контрольных постах, расположенных непосредственно у границы;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перегонах между государственной границей и пограничной железнодорожной станцией;</a:t>
            </a:r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4545" y="1963941"/>
            <a:ext cx="4888993" cy="32407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16461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263" y="425777"/>
            <a:ext cx="10273145" cy="193473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Технологический комплекс контроля включает линии контроля служб, принимающих участие в оформлении и контроле. При убытии из страны в указанную схему входят: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4036" y="1842656"/>
            <a:ext cx="10515600" cy="435133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таможенного контроля, почта, телеграф, телефон и отделение банка;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оформления багажа и груза транспортным предприятием, осуществляющим международные перевозки, — в нашем случае обслуживающий персонал пассажирского отдела перевозок пограничной железнодорожной станции;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пограничного контроля;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наличия оружия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металла под одеждой на человеке —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безопасности.</a:t>
            </a:r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2067" y="3584215"/>
            <a:ext cx="3859460" cy="32078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03359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726" y="1320799"/>
            <a:ext cx="4221019" cy="4427033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важных средств, обеспечивающих своевременность оформления железнодорожных поездов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загранследования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является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поддержание должного погранично-таможенного режима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оформлении поездов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загранследования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контрольном посту на границе, на перегоне от контрольного поста до пограничной железнодорожной станции и на пограничной железнодорожной станции во время оформления лиц, товаров и транспортных средств — до окончания их таможенно-пограничного оформления.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9708" y="1034475"/>
            <a:ext cx="7252853" cy="483523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8959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4926" y="76415"/>
            <a:ext cx="8652165" cy="1325563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пост пограничной железнодорожной станции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625" y="1401978"/>
            <a:ext cx="8118765" cy="540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787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8982" y="129310"/>
            <a:ext cx="10515600" cy="1532900"/>
          </a:xfrm>
        </p:spPr>
        <p:txBody>
          <a:bodyPr/>
          <a:lstStyle/>
          <a:p>
            <a:pPr marL="0" indent="0">
              <a:buNone/>
            </a:pPr>
            <a:r>
              <a:rPr lang="ru-RU" i="1" dirty="0" smtClean="0"/>
              <a:t>Основное назначение контрольного пос</a:t>
            </a:r>
            <a:r>
              <a:rPr lang="ru-RU" dirty="0" smtClean="0"/>
              <a:t>та —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осуществление </a:t>
            </a:r>
            <a:r>
              <a:rPr lang="ru-RU" dirty="0" smtClean="0"/>
              <a:t>внешнего наружного осмотра пассажирских поездов и полный внешний, а при необходимости — и внутренний осмотр всех грузовых, как груженных, так и порожних поездов (вагонов), убывающих за границу и прибывающих из-за границы.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0218" y="1588318"/>
            <a:ext cx="7527636" cy="5018424"/>
          </a:xfrm>
          <a:prstGeom prst="snip2DiagRect">
            <a:avLst>
              <a:gd name="adj1" fmla="val 19877"/>
              <a:gd name="adj2" fmla="val 28715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1026849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TM03457515[[fn=Вид]]</Template>
  <TotalTime>373</TotalTime>
  <Words>469</Words>
  <Application>Microsoft Office PowerPoint</Application>
  <PresentationFormat>Широкоэкранный</PresentationFormat>
  <Paragraphs>40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Century Schoolbook</vt:lpstr>
      <vt:lpstr>Times New Roman</vt:lpstr>
      <vt:lpstr>Wingdings 2</vt:lpstr>
      <vt:lpstr>View</vt:lpstr>
      <vt:lpstr>Презентация PowerPoint</vt:lpstr>
      <vt:lpstr>Презентация PowerPoint</vt:lpstr>
      <vt:lpstr>При международной перевозке железнодорожным транспортом перевозчик сообщает таможенному органу следующие сведения (гл. 23 ТК ТС):</vt:lpstr>
      <vt:lpstr>Данные сведения сообщаются путем представления таможенному органу следующих документов:</vt:lpstr>
      <vt:lpstr>Таможенный контроль на железнодорожных путях осуществляется пограничными и внутренними таможенными органами. Осуществление контроля происходит на:</vt:lpstr>
      <vt:lpstr>Технологический комплекс контроля включает линии контроля служб, принимающих участие в оформлении и контроле. При убытии из страны в указанную схему входят: </vt:lpstr>
      <vt:lpstr>Презентация PowerPoint</vt:lpstr>
      <vt:lpstr>Контрольный пост пограничной железнодорожной станции </vt:lpstr>
      <vt:lpstr>Презентация PowerPoint</vt:lpstr>
      <vt:lpstr>Презентация PowerPoint</vt:lpstr>
      <vt:lpstr>Презентация PowerPoint</vt:lpstr>
      <vt:lpstr>Таможенное оформление поездов при импортных и экспортных операциях</vt:lpstr>
      <vt:lpstr>Презентация PowerPoint</vt:lpstr>
    </vt:vector>
  </TitlesOfParts>
  <Company>*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таможенного оформления при перемещении через таможенную границу железнодорожных подвижных составов </dc:title>
  <dc:creator>2019</dc:creator>
  <cp:lastModifiedBy>Учетная запись Майкрософт</cp:lastModifiedBy>
  <cp:revision>13</cp:revision>
  <dcterms:created xsi:type="dcterms:W3CDTF">2019-12-09T19:24:54Z</dcterms:created>
  <dcterms:modified xsi:type="dcterms:W3CDTF">2023-01-08T13:23:23Z</dcterms:modified>
</cp:coreProperties>
</file>