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88" d="100"/>
          <a:sy n="88" d="100"/>
        </p:scale>
        <p:origin x="-1123" y="-82"/>
      </p:cViewPr>
      <p:guideLst>
        <p:guide orient="horz" pos="2160"/>
        <p:guide pos="2880"/>
      </p:guideLst>
    </p:cSldViewPr>
  </p:slideViewPr>
  <p:notesTextViewPr>
    <p:cViewPr>
      <p:scale>
        <a:sx n="1" d="1"/>
        <a:sy n="1" d="1"/>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7" name="Равнобедренный треугольник 6"/>
          <p:cNvSpPr/>
          <p:nvPr/>
        </p:nvSpPr>
        <p:spPr>
          <a:xfrm rot="16200000">
            <a:off x="7554353" y="5254283"/>
            <a:ext cx="1892949" cy="1294228"/>
          </a:xfrm>
          <a:prstGeom prst="triangle">
            <a:avLst>
              <a:gd name="adj" fmla="val 51323"/>
            </a:avLst>
          </a:prstGeom>
          <a:gradFill flip="none" rotWithShape="1">
            <a:gsLst>
              <a:gs pos="0">
                <a:schemeClr val="accent1">
                  <a:shade val="30000"/>
                  <a:satMod val="155000"/>
                  <a:alpha val="100000"/>
                </a:schemeClr>
              </a:gs>
              <a:gs pos="60000">
                <a:schemeClr val="accent1">
                  <a:satMod val="160000"/>
                  <a:alpha val="100000"/>
                </a:schemeClr>
              </a:gs>
              <a:gs pos="100000">
                <a:schemeClr val="accent1">
                  <a:tint val="70000"/>
                  <a:satMod val="200000"/>
                  <a:alpha val="100000"/>
                </a:schemeClr>
              </a:gs>
            </a:gsLst>
            <a:lin ang="15500000" scaled="1"/>
            <a:tileRect/>
          </a:gra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Заголовок 7"/>
          <p:cNvSpPr>
            <a:spLocks noGrp="1"/>
          </p:cNvSpPr>
          <p:nvPr>
            <p:ph type="ctrTitle"/>
          </p:nvPr>
        </p:nvSpPr>
        <p:spPr>
          <a:xfrm>
            <a:off x="540544" y="776288"/>
            <a:ext cx="8062912" cy="1470025"/>
          </a:xfrm>
        </p:spPr>
        <p:txBody>
          <a:bodyPr anchor="b">
            <a:normAutofit/>
          </a:bodyPr>
          <a:lstStyle>
            <a:lvl1pPr algn="r">
              <a:defRPr sz="4400"/>
            </a:lvl1pPr>
          </a:lstStyle>
          <a:p>
            <a:r>
              <a:rPr kumimoji="0" lang="ru-RU" smtClean="0"/>
              <a:t>Образец заголовка</a:t>
            </a:r>
            <a:endParaRPr kumimoji="0" lang="en-US"/>
          </a:p>
        </p:txBody>
      </p:sp>
      <p:sp>
        <p:nvSpPr>
          <p:cNvPr id="9" name="Подзаголовок 8"/>
          <p:cNvSpPr>
            <a:spLocks noGrp="1"/>
          </p:cNvSpPr>
          <p:nvPr>
            <p:ph type="subTitle" idx="1"/>
          </p:nvPr>
        </p:nvSpPr>
        <p:spPr>
          <a:xfrm>
            <a:off x="540544" y="2250280"/>
            <a:ext cx="8062912" cy="1752600"/>
          </a:xfrm>
        </p:spPr>
        <p:txBody>
          <a:bodyPr/>
          <a:lstStyle>
            <a:lvl1pPr marL="0" marR="36576" indent="0" algn="r">
              <a:spcBef>
                <a:spcPts val="0"/>
              </a:spcBef>
              <a:buNone/>
              <a:defRPr>
                <a:ln>
                  <a:solidFill>
                    <a:schemeClr val="bg2"/>
                  </a:solidFill>
                </a:ln>
                <a:solidFill>
                  <a:schemeClr val="tx1">
                    <a:tint val="75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ru-RU" smtClean="0"/>
              <a:t>Образец подзаголовка</a:t>
            </a:r>
            <a:endParaRPr kumimoji="0" lang="en-US"/>
          </a:p>
        </p:txBody>
      </p:sp>
      <p:sp>
        <p:nvSpPr>
          <p:cNvPr id="28" name="Дата 27"/>
          <p:cNvSpPr>
            <a:spLocks noGrp="1"/>
          </p:cNvSpPr>
          <p:nvPr>
            <p:ph type="dt" sz="half" idx="10"/>
          </p:nvPr>
        </p:nvSpPr>
        <p:spPr>
          <a:xfrm>
            <a:off x="1371600" y="6012656"/>
            <a:ext cx="5791200" cy="365125"/>
          </a:xfrm>
        </p:spPr>
        <p:txBody>
          <a:bodyPr tIns="0" bIns="0" anchor="t"/>
          <a:lstStyle>
            <a:lvl1pPr algn="r">
              <a:defRPr sz="1000"/>
            </a:lvl1pPr>
          </a:lstStyle>
          <a:p>
            <a:fld id="{33B14842-098F-4094-967F-1C7510844360}" type="datetimeFigureOut">
              <a:rPr lang="ru-RU" smtClean="0"/>
              <a:pPr/>
              <a:t>13.02.2025</a:t>
            </a:fld>
            <a:endParaRPr lang="ru-RU"/>
          </a:p>
        </p:txBody>
      </p:sp>
      <p:sp>
        <p:nvSpPr>
          <p:cNvPr id="17" name="Нижний колонтитул 16"/>
          <p:cNvSpPr>
            <a:spLocks noGrp="1"/>
          </p:cNvSpPr>
          <p:nvPr>
            <p:ph type="ftr" sz="quarter" idx="11"/>
          </p:nvPr>
        </p:nvSpPr>
        <p:spPr>
          <a:xfrm>
            <a:off x="1371600" y="5650704"/>
            <a:ext cx="5791200" cy="365125"/>
          </a:xfrm>
        </p:spPr>
        <p:txBody>
          <a:bodyPr tIns="0" bIns="0" anchor="b"/>
          <a:lstStyle>
            <a:lvl1pPr algn="r">
              <a:defRPr sz="1100"/>
            </a:lvl1pPr>
          </a:lstStyle>
          <a:p>
            <a:endParaRPr lang="ru-RU"/>
          </a:p>
        </p:txBody>
      </p:sp>
      <p:sp>
        <p:nvSpPr>
          <p:cNvPr id="29" name="Номер слайда 28"/>
          <p:cNvSpPr>
            <a:spLocks noGrp="1"/>
          </p:cNvSpPr>
          <p:nvPr>
            <p:ph type="sldNum" sz="quarter" idx="12"/>
          </p:nvPr>
        </p:nvSpPr>
        <p:spPr>
          <a:xfrm>
            <a:off x="8392247" y="5752307"/>
            <a:ext cx="502920" cy="365125"/>
          </a:xfrm>
        </p:spPr>
        <p:txBody>
          <a:bodyPr anchor="ctr"/>
          <a:lstStyle>
            <a:lvl1pPr algn="ctr">
              <a:defRPr sz="1300">
                <a:solidFill>
                  <a:srgbClr val="FFFFFF"/>
                </a:solidFill>
              </a:defRPr>
            </a:lvl1pPr>
          </a:lstStyle>
          <a:p>
            <a:fld id="{AAC4A3F6-E1E0-45D5-BB34-F617A9AC5473}" type="slidenum">
              <a:rPr lang="ru-RU" smtClean="0"/>
              <a:pPr/>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33B14842-098F-4094-967F-1C7510844360}" type="datetimeFigureOut">
              <a:rPr lang="ru-RU" smtClean="0"/>
              <a:pPr/>
              <a:t>13.02.2025</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AAC4A3F6-E1E0-45D5-BB34-F617A9AC5473}" type="slidenum">
              <a:rPr lang="ru-RU" smtClean="0"/>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781800" y="381000"/>
            <a:ext cx="1905000" cy="5486400"/>
          </a:xfrm>
        </p:spPr>
        <p:txBody>
          <a:bodyPr vert="eaVer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a:xfrm>
            <a:off x="457200" y="381000"/>
            <a:ext cx="6248400" cy="5486400"/>
          </a:xfrm>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33B14842-098F-4094-967F-1C7510844360}" type="datetimeFigureOut">
              <a:rPr lang="ru-RU" smtClean="0"/>
              <a:pPr/>
              <a:t>13.02.2025</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AAC4A3F6-E1E0-45D5-BB34-F617A9AC5473}" type="slidenum">
              <a:rPr lang="ru-RU" smtClean="0"/>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67494"/>
            <a:ext cx="8229600" cy="1399032"/>
          </a:xfrm>
        </p:spPr>
        <p:txBody>
          <a:bodyPr/>
          <a:lstStyle/>
          <a:p>
            <a:r>
              <a:rPr kumimoji="0" lang="ru-RU" smtClean="0"/>
              <a:t>Образец заголовка</a:t>
            </a:r>
            <a:endParaRPr kumimoji="0" lang="en-US"/>
          </a:p>
        </p:txBody>
      </p:sp>
      <p:sp>
        <p:nvSpPr>
          <p:cNvPr id="3" name="Объект 2"/>
          <p:cNvSpPr>
            <a:spLocks noGrp="1"/>
          </p:cNvSpPr>
          <p:nvPr>
            <p:ph idx="1"/>
          </p:nvPr>
        </p:nvSpPr>
        <p:spPr>
          <a:xfrm>
            <a:off x="457200" y="1882808"/>
            <a:ext cx="8229600" cy="4572000"/>
          </a:xfrm>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a:xfrm>
            <a:off x="4791456" y="6480048"/>
            <a:ext cx="2133600" cy="301752"/>
          </a:xfrm>
        </p:spPr>
        <p:txBody>
          <a:bodyPr/>
          <a:lstStyle/>
          <a:p>
            <a:fld id="{33B14842-098F-4094-967F-1C7510844360}" type="datetimeFigureOut">
              <a:rPr lang="ru-RU" smtClean="0"/>
              <a:pPr/>
              <a:t>13.02.2025</a:t>
            </a:fld>
            <a:endParaRPr lang="ru-RU"/>
          </a:p>
        </p:txBody>
      </p:sp>
      <p:sp>
        <p:nvSpPr>
          <p:cNvPr id="5" name="Нижний колонтитул 4"/>
          <p:cNvSpPr>
            <a:spLocks noGrp="1"/>
          </p:cNvSpPr>
          <p:nvPr>
            <p:ph type="ftr" sz="quarter" idx="11"/>
          </p:nvPr>
        </p:nvSpPr>
        <p:spPr>
          <a:xfrm>
            <a:off x="457200" y="6480969"/>
            <a:ext cx="4260056" cy="300831"/>
          </a:xfrm>
        </p:spPr>
        <p:txBody>
          <a:bodyPr/>
          <a:lstStyle/>
          <a:p>
            <a:endParaRPr lang="ru-RU"/>
          </a:p>
        </p:txBody>
      </p:sp>
      <p:sp>
        <p:nvSpPr>
          <p:cNvPr id="6" name="Номер слайда 5"/>
          <p:cNvSpPr>
            <a:spLocks noGrp="1"/>
          </p:cNvSpPr>
          <p:nvPr>
            <p:ph type="sldNum" sz="quarter" idx="12"/>
          </p:nvPr>
        </p:nvSpPr>
        <p:spPr/>
        <p:txBody>
          <a:bodyPr/>
          <a:lstStyle/>
          <a:p>
            <a:fld id="{AAC4A3F6-E1E0-45D5-BB34-F617A9AC5473}" type="slidenum">
              <a:rPr lang="ru-RU" smtClean="0"/>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bg>
      <p:bgRef idx="1002">
        <a:schemeClr val="bg1"/>
      </p:bgRef>
    </p:bg>
    <p:spTree>
      <p:nvGrpSpPr>
        <p:cNvPr id="1" name=""/>
        <p:cNvGrpSpPr/>
        <p:nvPr/>
      </p:nvGrpSpPr>
      <p:grpSpPr>
        <a:xfrm>
          <a:off x="0" y="0"/>
          <a:ext cx="0" cy="0"/>
          <a:chOff x="0" y="0"/>
          <a:chExt cx="0" cy="0"/>
        </a:xfrm>
      </p:grpSpPr>
      <p:sp>
        <p:nvSpPr>
          <p:cNvPr id="9" name="Прямоугольный треугольник 8"/>
          <p:cNvSpPr/>
          <p:nvPr/>
        </p:nvSpPr>
        <p:spPr>
          <a:xfrm flipV="1">
            <a:off x="7034" y="7034"/>
            <a:ext cx="9129932" cy="6836899"/>
          </a:xfrm>
          <a:prstGeom prst="rtTriangle">
            <a:avLst/>
          </a:prstGeom>
          <a:gradFill flip="none" rotWithShape="1">
            <a:gsLst>
              <a:gs pos="0">
                <a:schemeClr val="tx2">
                  <a:alpha val="10000"/>
                </a:schemeClr>
              </a:gs>
              <a:gs pos="70000">
                <a:schemeClr val="tx2">
                  <a:alpha val="8000"/>
                </a:schemeClr>
              </a:gs>
              <a:gs pos="100000">
                <a:schemeClr val="tx2">
                  <a:alpha val="1000"/>
                </a:schemeClr>
              </a:gs>
            </a:gsLst>
            <a:lin ang="8000000" scaled="1"/>
            <a:tileRect/>
          </a:gra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algn="ctr" defTabSz="914400" rtl="0" eaLnBrk="1" latinLnBrk="0" hangingPunct="1"/>
            <a:endParaRPr kumimoji="0" lang="en-US" sz="1800" kern="1200">
              <a:solidFill>
                <a:schemeClr val="lt1"/>
              </a:solidFill>
              <a:latin typeface="+mn-lt"/>
              <a:ea typeface="+mn-ea"/>
              <a:cs typeface="+mn-cs"/>
            </a:endParaRPr>
          </a:p>
        </p:txBody>
      </p:sp>
      <p:sp>
        <p:nvSpPr>
          <p:cNvPr id="8" name="Равнобедренный треугольник 7"/>
          <p:cNvSpPr/>
          <p:nvPr/>
        </p:nvSpPr>
        <p:spPr>
          <a:xfrm rot="5400000" flipV="1">
            <a:off x="7554353" y="309490"/>
            <a:ext cx="1892949" cy="1294228"/>
          </a:xfrm>
          <a:prstGeom prst="triangle">
            <a:avLst>
              <a:gd name="adj" fmla="val 51323"/>
            </a:avLst>
          </a:prstGeom>
          <a:gradFill flip="none" rotWithShape="1">
            <a:gsLst>
              <a:gs pos="0">
                <a:schemeClr val="accent1">
                  <a:shade val="30000"/>
                  <a:satMod val="155000"/>
                  <a:alpha val="100000"/>
                </a:schemeClr>
              </a:gs>
              <a:gs pos="60000">
                <a:schemeClr val="accent1">
                  <a:satMod val="160000"/>
                  <a:alpha val="100000"/>
                </a:schemeClr>
              </a:gs>
              <a:gs pos="100000">
                <a:schemeClr val="accent1">
                  <a:tint val="70000"/>
                  <a:satMod val="200000"/>
                  <a:alpha val="100000"/>
                </a:schemeClr>
              </a:gs>
            </a:gsLst>
            <a:lin ang="15500000" scaled="1"/>
            <a:tileRect/>
          </a:gra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4" name="Дата 3"/>
          <p:cNvSpPr>
            <a:spLocks noGrp="1"/>
          </p:cNvSpPr>
          <p:nvPr>
            <p:ph type="dt" sz="half" idx="10"/>
          </p:nvPr>
        </p:nvSpPr>
        <p:spPr>
          <a:xfrm>
            <a:off x="6955632" y="6477000"/>
            <a:ext cx="2133600" cy="304800"/>
          </a:xfrm>
        </p:spPr>
        <p:txBody>
          <a:bodyPr/>
          <a:lstStyle/>
          <a:p>
            <a:fld id="{33B14842-098F-4094-967F-1C7510844360}" type="datetimeFigureOut">
              <a:rPr lang="ru-RU" smtClean="0"/>
              <a:pPr/>
              <a:t>13.02.2025</a:t>
            </a:fld>
            <a:endParaRPr lang="ru-RU"/>
          </a:p>
        </p:txBody>
      </p:sp>
      <p:sp>
        <p:nvSpPr>
          <p:cNvPr id="5" name="Нижний колонтитул 4"/>
          <p:cNvSpPr>
            <a:spLocks noGrp="1"/>
          </p:cNvSpPr>
          <p:nvPr>
            <p:ph type="ftr" sz="quarter" idx="11"/>
          </p:nvPr>
        </p:nvSpPr>
        <p:spPr>
          <a:xfrm>
            <a:off x="2619376" y="6480969"/>
            <a:ext cx="4260056" cy="300831"/>
          </a:xfrm>
        </p:spPr>
        <p:txBody>
          <a:bodyPr/>
          <a:lstStyle/>
          <a:p>
            <a:endParaRPr lang="ru-RU"/>
          </a:p>
        </p:txBody>
      </p:sp>
      <p:sp>
        <p:nvSpPr>
          <p:cNvPr id="6" name="Номер слайда 5"/>
          <p:cNvSpPr>
            <a:spLocks noGrp="1"/>
          </p:cNvSpPr>
          <p:nvPr>
            <p:ph type="sldNum" sz="quarter" idx="12"/>
          </p:nvPr>
        </p:nvSpPr>
        <p:spPr>
          <a:xfrm>
            <a:off x="8451056" y="809624"/>
            <a:ext cx="502920" cy="300831"/>
          </a:xfrm>
        </p:spPr>
        <p:txBody>
          <a:bodyPr/>
          <a:lstStyle/>
          <a:p>
            <a:fld id="{AAC4A3F6-E1E0-45D5-BB34-F617A9AC5473}" type="slidenum">
              <a:rPr lang="ru-RU" smtClean="0"/>
              <a:pPr/>
              <a:t>‹#›</a:t>
            </a:fld>
            <a:endParaRPr lang="ru-RU"/>
          </a:p>
        </p:txBody>
      </p:sp>
      <p:cxnSp>
        <p:nvCxnSpPr>
          <p:cNvPr id="11" name="Прямая соединительная линия 10"/>
          <p:cNvCxnSpPr/>
          <p:nvPr/>
        </p:nvCxnSpPr>
        <p:spPr>
          <a:xfrm rot="10800000">
            <a:off x="6468794" y="9381"/>
            <a:ext cx="2672861" cy="1900210"/>
          </a:xfrm>
          <a:prstGeom prst="line">
            <a:avLst/>
          </a:prstGeom>
          <a:noFill/>
          <a:ln w="6000" cap="rnd" cmpd="sng" algn="ctr">
            <a:solidFill>
              <a:schemeClr val="bg2">
                <a:tint val="50000"/>
                <a:satMod val="200000"/>
                <a:alpha val="45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0" name="Прямая соединительная линия 9"/>
          <p:cNvCxnSpPr/>
          <p:nvPr/>
        </p:nvCxnSpPr>
        <p:spPr>
          <a:xfrm flipV="1">
            <a:off x="0" y="7034"/>
            <a:ext cx="9136966" cy="6843933"/>
          </a:xfrm>
          <a:prstGeom prst="line">
            <a:avLst/>
          </a:prstGeom>
          <a:noFill/>
          <a:ln w="5000" cap="rnd" cmpd="sng" algn="ctr">
            <a:solidFill>
              <a:schemeClr val="bg2">
                <a:tint val="55000"/>
                <a:satMod val="200000"/>
                <a:alpha val="35000"/>
              </a:schemeClr>
            </a:solidFill>
            <a:prstDash val="solid"/>
          </a:ln>
          <a:effectLst/>
        </p:spPr>
        <p:style>
          <a:lnRef idx="2">
            <a:schemeClr val="accent1"/>
          </a:lnRef>
          <a:fillRef idx="0">
            <a:schemeClr val="accent1"/>
          </a:fillRef>
          <a:effectRef idx="1">
            <a:schemeClr val="accent1"/>
          </a:effectRef>
          <a:fontRef idx="minor">
            <a:schemeClr val="tx1"/>
          </a:fontRef>
        </p:style>
      </p:cxnSp>
      <p:sp>
        <p:nvSpPr>
          <p:cNvPr id="2" name="Заголовок 1"/>
          <p:cNvSpPr>
            <a:spLocks noGrp="1"/>
          </p:cNvSpPr>
          <p:nvPr>
            <p:ph type="title"/>
          </p:nvPr>
        </p:nvSpPr>
        <p:spPr>
          <a:xfrm>
            <a:off x="381000" y="271464"/>
            <a:ext cx="7239000" cy="1362075"/>
          </a:xfrm>
        </p:spPr>
        <p:txBody>
          <a:bodyPr anchor="ctr"/>
          <a:lstStyle>
            <a:lvl1pPr marL="0" algn="l">
              <a:buNone/>
              <a:defRPr sz="3600" b="1" cap="none" baseline="0"/>
            </a:lvl1pPr>
          </a:lstStyle>
          <a:p>
            <a:r>
              <a:rPr kumimoji="0" lang="ru-RU" smtClean="0"/>
              <a:t>Образец заголовка</a:t>
            </a:r>
            <a:endParaRPr kumimoji="0" lang="en-US"/>
          </a:p>
        </p:txBody>
      </p:sp>
      <p:sp>
        <p:nvSpPr>
          <p:cNvPr id="3" name="Текст 2"/>
          <p:cNvSpPr>
            <a:spLocks noGrp="1"/>
          </p:cNvSpPr>
          <p:nvPr>
            <p:ph type="body" idx="1"/>
          </p:nvPr>
        </p:nvSpPr>
        <p:spPr>
          <a:xfrm>
            <a:off x="381000" y="1633536"/>
            <a:ext cx="3886200" cy="2286000"/>
          </a:xfrm>
        </p:spPr>
        <p:txBody>
          <a:bodyPr anchor="t"/>
          <a:lstStyle>
            <a:lvl1pPr marL="54864" indent="0" algn="l">
              <a:buNone/>
              <a:defRPr sz="20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ru-RU" smtClean="0"/>
              <a:t>Образец текста</a:t>
            </a:r>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marL="0" algn="l">
              <a:defRPr/>
            </a:lvl1pPr>
          </a:lstStyle>
          <a:p>
            <a:r>
              <a:rPr kumimoji="0" lang="ru-RU" smtClean="0"/>
              <a:t>Образец заголовка</a:t>
            </a:r>
            <a:endParaRPr kumimoji="0" lang="en-US"/>
          </a:p>
        </p:txBody>
      </p:sp>
      <p:sp>
        <p:nvSpPr>
          <p:cNvPr id="3" name="Объект 2"/>
          <p:cNvSpPr>
            <a:spLocks noGrp="1"/>
          </p:cNvSpPr>
          <p:nvPr>
            <p:ph sz="half" idx="1"/>
          </p:nvPr>
        </p:nvSpPr>
        <p:spPr>
          <a:xfrm>
            <a:off x="457200" y="1722437"/>
            <a:ext cx="4038600" cy="4525963"/>
          </a:xfrm>
        </p:spPr>
        <p:txBody>
          <a:bodyPr/>
          <a:lstStyle>
            <a:lvl1pPr>
              <a:defRPr sz="2600"/>
            </a:lvl1pPr>
            <a:lvl2pPr>
              <a:defRPr sz="2400"/>
            </a:lvl2pPr>
            <a:lvl3pPr>
              <a:defRPr sz="2000"/>
            </a:lvl3pPr>
            <a:lvl4pPr>
              <a:defRPr sz="1800"/>
            </a:lvl4pPr>
            <a:lvl5pPr>
              <a:defRPr sz="18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Объект 3"/>
          <p:cNvSpPr>
            <a:spLocks noGrp="1"/>
          </p:cNvSpPr>
          <p:nvPr>
            <p:ph sz="half" idx="2"/>
          </p:nvPr>
        </p:nvSpPr>
        <p:spPr>
          <a:xfrm>
            <a:off x="4648200" y="1722437"/>
            <a:ext cx="4038600" cy="4525963"/>
          </a:xfrm>
        </p:spPr>
        <p:txBody>
          <a:bodyPr/>
          <a:lstStyle>
            <a:lvl1pPr>
              <a:defRPr sz="2600"/>
            </a:lvl1pPr>
            <a:lvl2pPr>
              <a:defRPr sz="2400"/>
            </a:lvl2pPr>
            <a:lvl3pPr>
              <a:defRPr sz="2000"/>
            </a:lvl3pPr>
            <a:lvl4pPr>
              <a:defRPr sz="1800"/>
            </a:lvl4pPr>
            <a:lvl5pPr>
              <a:defRPr sz="18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a:xfrm>
            <a:off x="4791456" y="6480969"/>
            <a:ext cx="2133600" cy="301752"/>
          </a:xfrm>
        </p:spPr>
        <p:txBody>
          <a:bodyPr/>
          <a:lstStyle/>
          <a:p>
            <a:fld id="{33B14842-098F-4094-967F-1C7510844360}" type="datetimeFigureOut">
              <a:rPr lang="ru-RU" smtClean="0"/>
              <a:pPr/>
              <a:t>13.02.2025</a:t>
            </a:fld>
            <a:endParaRPr lang="ru-RU"/>
          </a:p>
        </p:txBody>
      </p:sp>
      <p:sp>
        <p:nvSpPr>
          <p:cNvPr id="6" name="Нижний колонтитул 5"/>
          <p:cNvSpPr>
            <a:spLocks noGrp="1"/>
          </p:cNvSpPr>
          <p:nvPr>
            <p:ph type="ftr" sz="quarter" idx="11"/>
          </p:nvPr>
        </p:nvSpPr>
        <p:spPr>
          <a:xfrm>
            <a:off x="457200" y="6480969"/>
            <a:ext cx="4260056" cy="301752"/>
          </a:xfrm>
        </p:spPr>
        <p:txBody>
          <a:bodyPr/>
          <a:lstStyle/>
          <a:p>
            <a:endParaRPr lang="ru-RU"/>
          </a:p>
        </p:txBody>
      </p:sp>
      <p:sp>
        <p:nvSpPr>
          <p:cNvPr id="7" name="Номер слайда 6"/>
          <p:cNvSpPr>
            <a:spLocks noGrp="1"/>
          </p:cNvSpPr>
          <p:nvPr>
            <p:ph type="sldNum" sz="quarter" idx="12"/>
          </p:nvPr>
        </p:nvSpPr>
        <p:spPr>
          <a:xfrm>
            <a:off x="7589520" y="6480969"/>
            <a:ext cx="502920" cy="301752"/>
          </a:xfrm>
        </p:spPr>
        <p:txBody>
          <a:bodyPr/>
          <a:lstStyle/>
          <a:p>
            <a:fld id="{AAC4A3F6-E1E0-45D5-BB34-F617A9AC5473}" type="slidenum">
              <a:rPr lang="ru-RU" smtClean="0"/>
              <a:pPr/>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Сравнение">
    <p:bg>
      <p:bgRef idx="1002">
        <a:schemeClr val="bg2"/>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48198" y="290732"/>
            <a:ext cx="1066800" cy="6153912"/>
          </a:xfrm>
        </p:spPr>
        <p:txBody>
          <a:bodyPr vert="vert270" anchor="b"/>
          <a:lstStyle>
            <a:lvl1pPr marL="0" algn="ctr">
              <a:defRPr sz="3300" b="1">
                <a:ln w="6350">
                  <a:solidFill>
                    <a:schemeClr val="tx1"/>
                  </a:solidFill>
                </a:ln>
                <a:solidFill>
                  <a:schemeClr val="tx1"/>
                </a:solidFill>
              </a:defRPr>
            </a:lvl1pPr>
          </a:lstStyle>
          <a:p>
            <a:r>
              <a:rPr kumimoji="0" lang="ru-RU" smtClean="0"/>
              <a:t>Образец заголовка</a:t>
            </a:r>
            <a:endParaRPr kumimoji="0" lang="en-US"/>
          </a:p>
        </p:txBody>
      </p:sp>
      <p:sp>
        <p:nvSpPr>
          <p:cNvPr id="3" name="Текст 2"/>
          <p:cNvSpPr>
            <a:spLocks noGrp="1"/>
          </p:cNvSpPr>
          <p:nvPr>
            <p:ph type="body" idx="1"/>
          </p:nvPr>
        </p:nvSpPr>
        <p:spPr>
          <a:xfrm>
            <a:off x="1365006" y="290732"/>
            <a:ext cx="581024" cy="3017520"/>
          </a:xfrm>
          <a:solidFill>
            <a:schemeClr val="bg1"/>
          </a:solidFill>
          <a:ln w="12700">
            <a:noFill/>
          </a:ln>
        </p:spPr>
        <p:txBody>
          <a:bodyPr vert="vert270" anchor="ctr"/>
          <a:lstStyle>
            <a:lvl1pPr marL="0" indent="0" algn="ctr">
              <a:buNone/>
              <a:defRPr sz="1600" b="0">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ru-RU" smtClean="0"/>
              <a:t>Образец текста</a:t>
            </a:r>
          </a:p>
        </p:txBody>
      </p:sp>
      <p:sp>
        <p:nvSpPr>
          <p:cNvPr id="4" name="Текст 3"/>
          <p:cNvSpPr>
            <a:spLocks noGrp="1"/>
          </p:cNvSpPr>
          <p:nvPr>
            <p:ph type="body" sz="half" idx="3"/>
          </p:nvPr>
        </p:nvSpPr>
        <p:spPr>
          <a:xfrm>
            <a:off x="1365006" y="3427124"/>
            <a:ext cx="581024" cy="3017520"/>
          </a:xfrm>
          <a:solidFill>
            <a:schemeClr val="bg1"/>
          </a:solidFill>
          <a:ln w="12700">
            <a:noFill/>
          </a:ln>
        </p:spPr>
        <p:txBody>
          <a:bodyPr vert="vert270" anchor="ctr"/>
          <a:lstStyle>
            <a:lvl1pPr marL="0" indent="0" algn="ctr">
              <a:buNone/>
              <a:defRPr sz="1600" b="0">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ru-RU" smtClean="0"/>
              <a:t>Образец текста</a:t>
            </a:r>
          </a:p>
        </p:txBody>
      </p:sp>
      <p:sp>
        <p:nvSpPr>
          <p:cNvPr id="5" name="Объект 4"/>
          <p:cNvSpPr>
            <a:spLocks noGrp="1"/>
          </p:cNvSpPr>
          <p:nvPr>
            <p:ph sz="quarter" idx="2"/>
          </p:nvPr>
        </p:nvSpPr>
        <p:spPr>
          <a:xfrm>
            <a:off x="2022230" y="290732"/>
            <a:ext cx="6858000" cy="3017520"/>
          </a:xfrm>
        </p:spPr>
        <p:txBody>
          <a:bodyPr/>
          <a:lstStyle>
            <a:lvl1pPr algn="l">
              <a:defRPr sz="2400"/>
            </a:lvl1pPr>
            <a:lvl2pPr algn="l">
              <a:defRPr sz="2000"/>
            </a:lvl2pPr>
            <a:lvl3pPr algn="l">
              <a:defRPr sz="1800"/>
            </a:lvl3pPr>
            <a:lvl4pPr algn="l">
              <a:defRPr sz="1600"/>
            </a:lvl4pPr>
            <a:lvl5pPr algn="l">
              <a:defRPr sz="16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6" name="Объект 5"/>
          <p:cNvSpPr>
            <a:spLocks noGrp="1"/>
          </p:cNvSpPr>
          <p:nvPr>
            <p:ph sz="quarter" idx="4"/>
          </p:nvPr>
        </p:nvSpPr>
        <p:spPr>
          <a:xfrm>
            <a:off x="2022230" y="3427124"/>
            <a:ext cx="6858000" cy="3017520"/>
          </a:xfrm>
        </p:spPr>
        <p:txBody>
          <a:bodyPr/>
          <a:lstStyle>
            <a:lvl1pPr>
              <a:defRPr sz="2400"/>
            </a:lvl1pPr>
            <a:lvl2pPr>
              <a:defRPr sz="2000"/>
            </a:lvl2pPr>
            <a:lvl3pPr>
              <a:defRPr sz="1800"/>
            </a:lvl3pPr>
            <a:lvl4pPr>
              <a:defRPr sz="1600"/>
            </a:lvl4pPr>
            <a:lvl5pPr>
              <a:defRPr sz="16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7" name="Дата 6"/>
          <p:cNvSpPr>
            <a:spLocks noGrp="1"/>
          </p:cNvSpPr>
          <p:nvPr>
            <p:ph type="dt" sz="half" idx="10"/>
          </p:nvPr>
        </p:nvSpPr>
        <p:spPr>
          <a:xfrm>
            <a:off x="4791456" y="6480969"/>
            <a:ext cx="2130552" cy="301752"/>
          </a:xfrm>
        </p:spPr>
        <p:txBody>
          <a:bodyPr/>
          <a:lstStyle/>
          <a:p>
            <a:fld id="{33B14842-098F-4094-967F-1C7510844360}" type="datetimeFigureOut">
              <a:rPr lang="ru-RU" smtClean="0"/>
              <a:pPr/>
              <a:t>13.02.2025</a:t>
            </a:fld>
            <a:endParaRPr lang="ru-RU"/>
          </a:p>
        </p:txBody>
      </p:sp>
      <p:sp>
        <p:nvSpPr>
          <p:cNvPr id="8" name="Нижний колонтитул 7"/>
          <p:cNvSpPr>
            <a:spLocks noGrp="1"/>
          </p:cNvSpPr>
          <p:nvPr>
            <p:ph type="ftr" sz="quarter" idx="11"/>
          </p:nvPr>
        </p:nvSpPr>
        <p:spPr>
          <a:xfrm>
            <a:off x="457200" y="6480969"/>
            <a:ext cx="4261104" cy="301752"/>
          </a:xfrm>
        </p:spPr>
        <p:txBody>
          <a:bodyPr/>
          <a:lstStyle/>
          <a:p>
            <a:endParaRPr lang="ru-RU"/>
          </a:p>
        </p:txBody>
      </p:sp>
      <p:sp>
        <p:nvSpPr>
          <p:cNvPr id="9" name="Номер слайда 8"/>
          <p:cNvSpPr>
            <a:spLocks noGrp="1"/>
          </p:cNvSpPr>
          <p:nvPr>
            <p:ph type="sldNum" sz="quarter" idx="12"/>
          </p:nvPr>
        </p:nvSpPr>
        <p:spPr>
          <a:xfrm>
            <a:off x="7589520" y="6483096"/>
            <a:ext cx="502920" cy="301752"/>
          </a:xfrm>
        </p:spPr>
        <p:txBody>
          <a:bodyPr/>
          <a:lstStyle>
            <a:lvl1pPr algn="ctr">
              <a:defRPr/>
            </a:lvl1pPr>
          </a:lstStyle>
          <a:p>
            <a:fld id="{AAC4A3F6-E1E0-45D5-BB34-F617A9AC5473}" type="slidenum">
              <a:rPr lang="ru-RU" smtClean="0"/>
              <a:pPr/>
              <a:t>‹#›</a:t>
            </a:fld>
            <a:endParaRPr lang="ru-RU"/>
          </a:p>
        </p:txBody>
      </p:sp>
    </p:spTree>
  </p:cSld>
  <p:clrMapOvr>
    <a:overrideClrMapping bg1="dk1" tx1="lt1" bg2="dk2" tx2="lt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b="0"/>
            </a:lvl1pPr>
          </a:lstStyle>
          <a:p>
            <a:r>
              <a:rPr kumimoji="0" lang="ru-RU" smtClean="0"/>
              <a:t>Образец заголовка</a:t>
            </a:r>
            <a:endParaRPr kumimoji="0" lang="en-US"/>
          </a:p>
        </p:txBody>
      </p:sp>
      <p:sp>
        <p:nvSpPr>
          <p:cNvPr id="3" name="Дата 2"/>
          <p:cNvSpPr>
            <a:spLocks noGrp="1"/>
          </p:cNvSpPr>
          <p:nvPr>
            <p:ph type="dt" sz="half" idx="10"/>
          </p:nvPr>
        </p:nvSpPr>
        <p:spPr/>
        <p:txBody>
          <a:bodyPr/>
          <a:lstStyle/>
          <a:p>
            <a:fld id="{33B14842-098F-4094-967F-1C7510844360}" type="datetimeFigureOut">
              <a:rPr lang="ru-RU" smtClean="0"/>
              <a:pPr/>
              <a:t>13.02.2025</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AAC4A3F6-E1E0-45D5-BB34-F617A9AC5473}" type="slidenum">
              <a:rPr lang="ru-RU" smtClean="0"/>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a:xfrm>
            <a:off x="4791456" y="6480969"/>
            <a:ext cx="2133600" cy="301752"/>
          </a:xfrm>
        </p:spPr>
        <p:txBody>
          <a:bodyPr/>
          <a:lstStyle/>
          <a:p>
            <a:fld id="{33B14842-098F-4094-967F-1C7510844360}" type="datetimeFigureOut">
              <a:rPr lang="ru-RU" smtClean="0"/>
              <a:pPr/>
              <a:t>13.02.2025</a:t>
            </a:fld>
            <a:endParaRPr lang="ru-RU"/>
          </a:p>
        </p:txBody>
      </p:sp>
      <p:sp>
        <p:nvSpPr>
          <p:cNvPr id="3" name="Нижний колонтитул 2"/>
          <p:cNvSpPr>
            <a:spLocks noGrp="1"/>
          </p:cNvSpPr>
          <p:nvPr>
            <p:ph type="ftr" sz="quarter" idx="11"/>
          </p:nvPr>
        </p:nvSpPr>
        <p:spPr>
          <a:xfrm>
            <a:off x="457200" y="6481890"/>
            <a:ext cx="4260056" cy="300831"/>
          </a:xfrm>
        </p:spPr>
        <p:txBody>
          <a:bodyPr/>
          <a:lstStyle/>
          <a:p>
            <a:endParaRPr lang="ru-RU"/>
          </a:p>
        </p:txBody>
      </p:sp>
      <p:sp>
        <p:nvSpPr>
          <p:cNvPr id="4" name="Номер слайда 3"/>
          <p:cNvSpPr>
            <a:spLocks noGrp="1"/>
          </p:cNvSpPr>
          <p:nvPr>
            <p:ph type="sldNum" sz="quarter" idx="12"/>
          </p:nvPr>
        </p:nvSpPr>
        <p:spPr>
          <a:xfrm>
            <a:off x="7589520" y="6480969"/>
            <a:ext cx="502920" cy="301752"/>
          </a:xfrm>
        </p:spPr>
        <p:txBody>
          <a:bodyPr/>
          <a:lstStyle/>
          <a:p>
            <a:fld id="{AAC4A3F6-E1E0-45D5-BB34-F617A9AC5473}" type="slidenum">
              <a:rPr lang="ru-RU" smtClean="0"/>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Объект с подписью">
    <p:bg>
      <p:bgRef idx="1002">
        <a:schemeClr val="bg2"/>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19456" y="367664"/>
            <a:ext cx="914400" cy="5943600"/>
          </a:xfrm>
        </p:spPr>
        <p:txBody>
          <a:bodyPr vert="vert270" anchor="b"/>
          <a:lstStyle>
            <a:lvl1pPr marL="0" marR="18288" algn="r">
              <a:spcBef>
                <a:spcPts val="0"/>
              </a:spcBef>
              <a:buNone/>
              <a:defRPr sz="2900" b="0" cap="all" baseline="0"/>
            </a:lvl1pPr>
          </a:lstStyle>
          <a:p>
            <a:r>
              <a:rPr kumimoji="0" lang="ru-RU" smtClean="0"/>
              <a:t>Образец заголовка</a:t>
            </a:r>
            <a:endParaRPr kumimoji="0" lang="en-US"/>
          </a:p>
        </p:txBody>
      </p:sp>
      <p:sp>
        <p:nvSpPr>
          <p:cNvPr id="3" name="Текст 2"/>
          <p:cNvSpPr>
            <a:spLocks noGrp="1"/>
          </p:cNvSpPr>
          <p:nvPr>
            <p:ph type="body" idx="2"/>
          </p:nvPr>
        </p:nvSpPr>
        <p:spPr>
          <a:xfrm>
            <a:off x="1135856" y="367664"/>
            <a:ext cx="2438400" cy="5943600"/>
          </a:xfrm>
        </p:spPr>
        <p:txBody>
          <a:bodyPr anchor="t"/>
          <a:lstStyle>
            <a:lvl1pPr marL="0" indent="0">
              <a:spcBef>
                <a:spcPts val="0"/>
              </a:spcBef>
              <a:buNone/>
              <a:defRPr sz="1400"/>
            </a:lvl1pPr>
            <a:lvl2pPr>
              <a:buNone/>
              <a:defRPr sz="1200"/>
            </a:lvl2pPr>
            <a:lvl3pPr>
              <a:buNone/>
              <a:defRPr sz="1000"/>
            </a:lvl3pPr>
            <a:lvl4pPr>
              <a:buNone/>
              <a:defRPr sz="900"/>
            </a:lvl4pPr>
            <a:lvl5pPr>
              <a:buNone/>
              <a:defRPr sz="900"/>
            </a:lvl5pPr>
          </a:lstStyle>
          <a:p>
            <a:pPr lvl="0" eaLnBrk="1" latinLnBrk="0" hangingPunct="1"/>
            <a:r>
              <a:rPr kumimoji="0" lang="ru-RU" smtClean="0"/>
              <a:t>Образец текста</a:t>
            </a:r>
          </a:p>
        </p:txBody>
      </p:sp>
      <p:sp>
        <p:nvSpPr>
          <p:cNvPr id="4" name="Объект 3"/>
          <p:cNvSpPr>
            <a:spLocks noGrp="1"/>
          </p:cNvSpPr>
          <p:nvPr>
            <p:ph sz="half" idx="1"/>
          </p:nvPr>
        </p:nvSpPr>
        <p:spPr>
          <a:xfrm>
            <a:off x="3651250" y="320040"/>
            <a:ext cx="5276088" cy="5989320"/>
          </a:xfrm>
        </p:spPr>
        <p:txBody>
          <a:bodyPr/>
          <a:lstStyle>
            <a:lvl1pPr>
              <a:spcBef>
                <a:spcPts val="0"/>
              </a:spcBef>
              <a:defRPr sz="3000"/>
            </a:lvl1pPr>
            <a:lvl2pPr>
              <a:defRPr sz="2600"/>
            </a:lvl2pPr>
            <a:lvl3pPr>
              <a:defRPr sz="2400"/>
            </a:lvl3pPr>
            <a:lvl4pPr>
              <a:defRPr sz="2000"/>
            </a:lvl4pPr>
            <a:lvl5pPr>
              <a:defRPr sz="20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a:xfrm>
            <a:off x="6278976" y="6556248"/>
            <a:ext cx="2133600" cy="301752"/>
          </a:xfrm>
        </p:spPr>
        <p:txBody>
          <a:bodyPr/>
          <a:lstStyle>
            <a:lvl1pPr>
              <a:defRPr sz="900"/>
            </a:lvl1pPr>
          </a:lstStyle>
          <a:p>
            <a:fld id="{33B14842-098F-4094-967F-1C7510844360}" type="datetimeFigureOut">
              <a:rPr lang="ru-RU" smtClean="0"/>
              <a:pPr/>
              <a:t>13.02.2025</a:t>
            </a:fld>
            <a:endParaRPr lang="ru-RU"/>
          </a:p>
        </p:txBody>
      </p:sp>
      <p:sp>
        <p:nvSpPr>
          <p:cNvPr id="6" name="Нижний колонтитул 5"/>
          <p:cNvSpPr>
            <a:spLocks noGrp="1"/>
          </p:cNvSpPr>
          <p:nvPr>
            <p:ph type="ftr" sz="quarter" idx="11"/>
          </p:nvPr>
        </p:nvSpPr>
        <p:spPr>
          <a:xfrm>
            <a:off x="1135856" y="6556248"/>
            <a:ext cx="5143120" cy="301752"/>
          </a:xfrm>
        </p:spPr>
        <p:txBody>
          <a:bodyPr/>
          <a:lstStyle>
            <a:lvl1pPr>
              <a:defRPr sz="900"/>
            </a:lvl1pPr>
          </a:lstStyle>
          <a:p>
            <a:endParaRPr lang="ru-RU"/>
          </a:p>
        </p:txBody>
      </p:sp>
      <p:sp>
        <p:nvSpPr>
          <p:cNvPr id="7" name="Номер слайда 6"/>
          <p:cNvSpPr>
            <a:spLocks noGrp="1"/>
          </p:cNvSpPr>
          <p:nvPr>
            <p:ph type="sldNum" sz="quarter" idx="12"/>
          </p:nvPr>
        </p:nvSpPr>
        <p:spPr>
          <a:xfrm>
            <a:off x="8410576" y="6556248"/>
            <a:ext cx="502920" cy="301752"/>
          </a:xfrm>
        </p:spPr>
        <p:txBody>
          <a:bodyPr/>
          <a:lstStyle>
            <a:lvl1pPr>
              <a:defRPr sz="900"/>
            </a:lvl1pPr>
          </a:lstStyle>
          <a:p>
            <a:fld id="{AAC4A3F6-E1E0-45D5-BB34-F617A9AC5473}" type="slidenum">
              <a:rPr lang="ru-RU" smtClean="0"/>
              <a:pPr/>
              <a:t>‹#›</a:t>
            </a:fld>
            <a:endParaRPr lang="ru-RU"/>
          </a:p>
        </p:txBody>
      </p:sp>
    </p:spTree>
  </p:cSld>
  <p:clrMapOvr>
    <a:overrideClrMapping bg1="dk1" tx1="lt1" bg2="dk2" tx2="lt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bg>
      <p:bgRef idx="1002">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19456" y="150896"/>
            <a:ext cx="914400" cy="6400800"/>
          </a:xfrm>
        </p:spPr>
        <p:txBody>
          <a:bodyPr vert="vert270" anchor="b"/>
          <a:lstStyle>
            <a:lvl1pPr marL="0" algn="l">
              <a:buNone/>
              <a:defRPr sz="3000" b="0" cap="all" baseline="0"/>
            </a:lvl1pPr>
          </a:lstStyle>
          <a:p>
            <a:r>
              <a:rPr kumimoji="0" lang="ru-RU" smtClean="0"/>
              <a:t>Образец заголовка</a:t>
            </a:r>
            <a:endParaRPr kumimoji="0" lang="en-US"/>
          </a:p>
        </p:txBody>
      </p:sp>
      <p:sp>
        <p:nvSpPr>
          <p:cNvPr id="3" name="Рисунок 2"/>
          <p:cNvSpPr>
            <a:spLocks noGrp="1"/>
          </p:cNvSpPr>
          <p:nvPr>
            <p:ph type="pic" idx="1"/>
          </p:nvPr>
        </p:nvSpPr>
        <p:spPr>
          <a:xfrm>
            <a:off x="1138237" y="373966"/>
            <a:ext cx="7333488" cy="5486400"/>
          </a:xfrm>
          <a:solidFill>
            <a:schemeClr val="bg2">
              <a:shade val="50000"/>
            </a:schemeClr>
          </a:solidFill>
        </p:spPr>
        <p:txBody>
          <a:bodyPr/>
          <a:lstStyle>
            <a:lvl1pPr marL="0" indent="0">
              <a:buNone/>
              <a:defRPr sz="3200"/>
            </a:lvl1pPr>
          </a:lstStyle>
          <a:p>
            <a:r>
              <a:rPr kumimoji="0" lang="ru-RU" smtClean="0"/>
              <a:t>Вставка рисунка</a:t>
            </a:r>
            <a:endParaRPr kumimoji="0" lang="en-US" dirty="0"/>
          </a:p>
        </p:txBody>
      </p:sp>
      <p:sp>
        <p:nvSpPr>
          <p:cNvPr id="4" name="Текст 3"/>
          <p:cNvSpPr>
            <a:spLocks noGrp="1"/>
          </p:cNvSpPr>
          <p:nvPr>
            <p:ph type="body" sz="half" idx="2"/>
          </p:nvPr>
        </p:nvSpPr>
        <p:spPr>
          <a:xfrm>
            <a:off x="1143000" y="5867400"/>
            <a:ext cx="7333488" cy="685800"/>
          </a:xfrm>
          <a:solidFill>
            <a:schemeClr val="accent1">
              <a:alpha val="15000"/>
            </a:schemeClr>
          </a:solidFill>
          <a:ln>
            <a:solidFill>
              <a:schemeClr val="accent1"/>
            </a:solidFill>
            <a:miter lim="800000"/>
          </a:ln>
        </p:spPr>
        <p:txBody>
          <a:bodyPr/>
          <a:lstStyle>
            <a:lvl1pPr marL="0" indent="0">
              <a:spcBef>
                <a:spcPts val="0"/>
              </a:spcBef>
              <a:buNone/>
              <a:defRPr sz="1400"/>
            </a:lvl1pPr>
            <a:lvl2pPr>
              <a:defRPr sz="1200"/>
            </a:lvl2pPr>
            <a:lvl3pPr>
              <a:defRPr sz="1000"/>
            </a:lvl3pPr>
            <a:lvl4pPr>
              <a:defRPr sz="900"/>
            </a:lvl4pPr>
            <a:lvl5pPr>
              <a:defRPr sz="900"/>
            </a:lvl5pPr>
          </a:lstStyle>
          <a:p>
            <a:pPr lvl="0" eaLnBrk="1" latinLnBrk="0" hangingPunct="1"/>
            <a:r>
              <a:rPr kumimoji="0" lang="ru-RU" smtClean="0"/>
              <a:t>Образец текста</a:t>
            </a:r>
          </a:p>
        </p:txBody>
      </p:sp>
      <p:sp>
        <p:nvSpPr>
          <p:cNvPr id="5" name="Дата 4"/>
          <p:cNvSpPr>
            <a:spLocks noGrp="1"/>
          </p:cNvSpPr>
          <p:nvPr>
            <p:ph type="dt" sz="half" idx="10"/>
          </p:nvPr>
        </p:nvSpPr>
        <p:spPr>
          <a:xfrm>
            <a:off x="6108192" y="6556248"/>
            <a:ext cx="2103120" cy="301752"/>
          </a:xfrm>
        </p:spPr>
        <p:txBody>
          <a:bodyPr/>
          <a:lstStyle>
            <a:lvl1pPr>
              <a:defRPr sz="900"/>
            </a:lvl1pPr>
          </a:lstStyle>
          <a:p>
            <a:fld id="{33B14842-098F-4094-967F-1C7510844360}" type="datetimeFigureOut">
              <a:rPr lang="ru-RU" smtClean="0"/>
              <a:pPr/>
              <a:t>13.02.2025</a:t>
            </a:fld>
            <a:endParaRPr lang="ru-RU"/>
          </a:p>
        </p:txBody>
      </p:sp>
      <p:sp>
        <p:nvSpPr>
          <p:cNvPr id="6" name="Нижний колонтитул 5"/>
          <p:cNvSpPr>
            <a:spLocks noGrp="1"/>
          </p:cNvSpPr>
          <p:nvPr>
            <p:ph type="ftr" sz="quarter" idx="11"/>
          </p:nvPr>
        </p:nvSpPr>
        <p:spPr>
          <a:xfrm>
            <a:off x="1170432" y="6557169"/>
            <a:ext cx="4948072" cy="301752"/>
          </a:xfrm>
        </p:spPr>
        <p:txBody>
          <a:bodyPr/>
          <a:lstStyle>
            <a:lvl1pPr>
              <a:defRPr sz="900"/>
            </a:lvl1pPr>
          </a:lstStyle>
          <a:p>
            <a:endParaRPr lang="ru-RU"/>
          </a:p>
        </p:txBody>
      </p:sp>
      <p:sp>
        <p:nvSpPr>
          <p:cNvPr id="7" name="Номер слайда 6"/>
          <p:cNvSpPr>
            <a:spLocks noGrp="1"/>
          </p:cNvSpPr>
          <p:nvPr>
            <p:ph type="sldNum" sz="quarter" idx="12"/>
          </p:nvPr>
        </p:nvSpPr>
        <p:spPr>
          <a:xfrm>
            <a:off x="8217192" y="6556248"/>
            <a:ext cx="365760" cy="301752"/>
          </a:xfrm>
        </p:spPr>
        <p:txBody>
          <a:bodyPr/>
          <a:lstStyle>
            <a:lvl1pPr algn="ctr">
              <a:defRPr sz="900"/>
            </a:lvl1pPr>
          </a:lstStyle>
          <a:p>
            <a:fld id="{AAC4A3F6-E1E0-45D5-BB34-F617A9AC5473}" type="slidenum">
              <a:rPr lang="ru-RU" smtClean="0"/>
              <a:pPr/>
              <a:t>‹#›</a:t>
            </a:fld>
            <a:endParaRPr lang="ru-RU"/>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sp>
        <p:nvSpPr>
          <p:cNvPr id="11" name="Прямоугольный треугольник 10"/>
          <p:cNvSpPr/>
          <p:nvPr/>
        </p:nvSpPr>
        <p:spPr>
          <a:xfrm>
            <a:off x="7034" y="14068"/>
            <a:ext cx="9129932" cy="6836899"/>
          </a:xfrm>
          <a:prstGeom prst="rtTriangle">
            <a:avLst/>
          </a:prstGeom>
          <a:gradFill flip="none" rotWithShape="1">
            <a:gsLst>
              <a:gs pos="0">
                <a:schemeClr val="tx2">
                  <a:alpha val="10000"/>
                </a:schemeClr>
              </a:gs>
              <a:gs pos="70000">
                <a:schemeClr val="tx2">
                  <a:alpha val="8000"/>
                </a:schemeClr>
              </a:gs>
              <a:gs pos="100000">
                <a:schemeClr val="tx2">
                  <a:alpha val="1000"/>
                </a:schemeClr>
              </a:gs>
            </a:gsLst>
            <a:lin ang="8000000" scaled="1"/>
            <a:tileRect/>
          </a:gra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cxnSp>
        <p:nvCxnSpPr>
          <p:cNvPr id="8" name="Прямая соединительная линия 7"/>
          <p:cNvCxnSpPr/>
          <p:nvPr/>
        </p:nvCxnSpPr>
        <p:spPr>
          <a:xfrm>
            <a:off x="0" y="7034"/>
            <a:ext cx="9136966" cy="6843933"/>
          </a:xfrm>
          <a:prstGeom prst="line">
            <a:avLst/>
          </a:prstGeom>
          <a:noFill/>
          <a:ln w="5000" cap="rnd" cmpd="sng" algn="ctr">
            <a:solidFill>
              <a:schemeClr val="bg2">
                <a:tint val="55000"/>
                <a:satMod val="200000"/>
                <a:alpha val="35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9" name="Прямая соединительная линия 8"/>
          <p:cNvCxnSpPr/>
          <p:nvPr/>
        </p:nvCxnSpPr>
        <p:spPr>
          <a:xfrm rot="10800000" flipV="1">
            <a:off x="6468794" y="4948410"/>
            <a:ext cx="2672861" cy="1900210"/>
          </a:xfrm>
          <a:prstGeom prst="line">
            <a:avLst/>
          </a:prstGeom>
          <a:noFill/>
          <a:ln w="6000" cap="rnd" cmpd="sng" algn="ctr">
            <a:solidFill>
              <a:schemeClr val="bg2">
                <a:tint val="50000"/>
                <a:satMod val="200000"/>
                <a:alpha val="45000"/>
              </a:schemeClr>
            </a:solidFill>
            <a:prstDash val="solid"/>
          </a:ln>
          <a:effectLst/>
        </p:spPr>
        <p:style>
          <a:lnRef idx="2">
            <a:schemeClr val="accent1"/>
          </a:lnRef>
          <a:fillRef idx="0">
            <a:schemeClr val="accent1"/>
          </a:fillRef>
          <a:effectRef idx="1">
            <a:schemeClr val="accent1"/>
          </a:effectRef>
          <a:fontRef idx="minor">
            <a:schemeClr val="tx1"/>
          </a:fontRef>
        </p:style>
      </p:cxnSp>
      <p:sp>
        <p:nvSpPr>
          <p:cNvPr id="22" name="Заголовок 21"/>
          <p:cNvSpPr>
            <a:spLocks noGrp="1"/>
          </p:cNvSpPr>
          <p:nvPr>
            <p:ph type="title"/>
          </p:nvPr>
        </p:nvSpPr>
        <p:spPr>
          <a:xfrm>
            <a:off x="457200" y="267494"/>
            <a:ext cx="8229600" cy="1399032"/>
          </a:xfrm>
          <a:prstGeom prst="rect">
            <a:avLst/>
          </a:prstGeom>
        </p:spPr>
        <p:txBody>
          <a:bodyPr vert="horz" anchor="ctr">
            <a:normAutofit/>
          </a:bodyPr>
          <a:lstStyle/>
          <a:p>
            <a:r>
              <a:rPr kumimoji="0" lang="ru-RU" smtClean="0"/>
              <a:t>Образец заголовка</a:t>
            </a:r>
            <a:endParaRPr kumimoji="0" lang="en-US"/>
          </a:p>
        </p:txBody>
      </p:sp>
      <p:sp>
        <p:nvSpPr>
          <p:cNvPr id="13" name="Текст 12"/>
          <p:cNvSpPr>
            <a:spLocks noGrp="1"/>
          </p:cNvSpPr>
          <p:nvPr>
            <p:ph type="body" idx="1"/>
          </p:nvPr>
        </p:nvSpPr>
        <p:spPr>
          <a:xfrm>
            <a:off x="457200" y="1882808"/>
            <a:ext cx="8229600" cy="4572000"/>
          </a:xfrm>
          <a:prstGeom prst="rect">
            <a:avLst/>
          </a:prstGeom>
        </p:spPr>
        <p:txBody>
          <a:bodyPr vert="horz" anchor="t">
            <a:normAutofit/>
          </a:bodyPr>
          <a:lstStyle/>
          <a:p>
            <a:pPr lvl="0" eaLnBrk="1" latinLnBrk="0" hangingPunct="1"/>
            <a:r>
              <a:rPr kumimoji="0" lang="ru-RU" smtClean="0"/>
              <a:t>Образец текста</a:t>
            </a:r>
          </a:p>
          <a:p>
            <a:pPr lvl="1" eaLnBrk="1" latinLnBrk="0" hangingPunct="1"/>
            <a:r>
              <a:rPr kumimoji="0" lang="ru-RU" smtClean="0"/>
              <a:t>Второй уровень</a:t>
            </a:r>
          </a:p>
          <a:p>
            <a:pPr lvl="2" eaLnBrk="1" latinLnBrk="0" hangingPunct="1"/>
            <a:r>
              <a:rPr kumimoji="0" lang="ru-RU" smtClean="0"/>
              <a:t>Третий уровень</a:t>
            </a:r>
          </a:p>
          <a:p>
            <a:pPr lvl="3" eaLnBrk="1" latinLnBrk="0" hangingPunct="1"/>
            <a:r>
              <a:rPr kumimoji="0" lang="ru-RU" smtClean="0"/>
              <a:t>Четвертый уровень</a:t>
            </a:r>
          </a:p>
          <a:p>
            <a:pPr lvl="4" eaLnBrk="1" latinLnBrk="0" hangingPunct="1"/>
            <a:r>
              <a:rPr kumimoji="0" lang="ru-RU" smtClean="0"/>
              <a:t>Пятый уровень</a:t>
            </a:r>
            <a:endParaRPr kumimoji="0" lang="en-US"/>
          </a:p>
        </p:txBody>
      </p:sp>
      <p:sp>
        <p:nvSpPr>
          <p:cNvPr id="14" name="Дата 13"/>
          <p:cNvSpPr>
            <a:spLocks noGrp="1"/>
          </p:cNvSpPr>
          <p:nvPr>
            <p:ph type="dt" sz="half" idx="2"/>
          </p:nvPr>
        </p:nvSpPr>
        <p:spPr>
          <a:xfrm>
            <a:off x="4791456" y="6480969"/>
            <a:ext cx="2133600" cy="301752"/>
          </a:xfrm>
          <a:prstGeom prst="rect">
            <a:avLst/>
          </a:prstGeom>
        </p:spPr>
        <p:txBody>
          <a:bodyPr vert="horz" anchor="b"/>
          <a:lstStyle>
            <a:lvl1pPr algn="l" eaLnBrk="1" latinLnBrk="0" hangingPunct="1">
              <a:defRPr kumimoji="0" sz="1000" b="0">
                <a:solidFill>
                  <a:schemeClr val="tx1"/>
                </a:solidFill>
              </a:defRPr>
            </a:lvl1pPr>
          </a:lstStyle>
          <a:p>
            <a:fld id="{33B14842-098F-4094-967F-1C7510844360}" type="datetimeFigureOut">
              <a:rPr lang="ru-RU" smtClean="0"/>
              <a:pPr/>
              <a:t>13.02.2025</a:t>
            </a:fld>
            <a:endParaRPr lang="ru-RU"/>
          </a:p>
        </p:txBody>
      </p:sp>
      <p:sp>
        <p:nvSpPr>
          <p:cNvPr id="3" name="Нижний колонтитул 2"/>
          <p:cNvSpPr>
            <a:spLocks noGrp="1"/>
          </p:cNvSpPr>
          <p:nvPr>
            <p:ph type="ftr" sz="quarter" idx="3"/>
          </p:nvPr>
        </p:nvSpPr>
        <p:spPr>
          <a:xfrm>
            <a:off x="457200" y="6481890"/>
            <a:ext cx="4260056" cy="300831"/>
          </a:xfrm>
          <a:prstGeom prst="rect">
            <a:avLst/>
          </a:prstGeom>
        </p:spPr>
        <p:txBody>
          <a:bodyPr vert="horz" anchor="b"/>
          <a:lstStyle>
            <a:lvl1pPr algn="r" eaLnBrk="1" latinLnBrk="0" hangingPunct="1">
              <a:defRPr kumimoji="0" sz="1000">
                <a:solidFill>
                  <a:schemeClr val="tx1"/>
                </a:solidFill>
              </a:defRPr>
            </a:lvl1pPr>
          </a:lstStyle>
          <a:p>
            <a:endParaRPr lang="ru-RU"/>
          </a:p>
        </p:txBody>
      </p:sp>
      <p:sp>
        <p:nvSpPr>
          <p:cNvPr id="23" name="Номер слайда 22"/>
          <p:cNvSpPr>
            <a:spLocks noGrp="1"/>
          </p:cNvSpPr>
          <p:nvPr>
            <p:ph type="sldNum" sz="quarter" idx="4"/>
          </p:nvPr>
        </p:nvSpPr>
        <p:spPr>
          <a:xfrm>
            <a:off x="7589520" y="6480969"/>
            <a:ext cx="502920" cy="301752"/>
          </a:xfrm>
          <a:prstGeom prst="rect">
            <a:avLst/>
          </a:prstGeom>
        </p:spPr>
        <p:txBody>
          <a:bodyPr vert="horz" anchor="b"/>
          <a:lstStyle>
            <a:lvl1pPr algn="ctr" eaLnBrk="1" latinLnBrk="0" hangingPunct="1">
              <a:defRPr kumimoji="0" sz="1200">
                <a:solidFill>
                  <a:schemeClr val="tx1"/>
                </a:solidFill>
              </a:defRPr>
            </a:lvl1pPr>
          </a:lstStyle>
          <a:p>
            <a:fld id="{AAC4A3F6-E1E0-45D5-BB34-F617A9AC5473}" type="slidenum">
              <a:rPr lang="ru-RU" smtClean="0"/>
              <a:pPr/>
              <a:t>‹#›</a:t>
            </a:fld>
            <a:endParaRPr lang="ru-RU"/>
          </a:p>
        </p:txBody>
      </p:sp>
    </p:spTree>
  </p:cSld>
  <p:clrMap bg1="dk1" tx1="lt1" bg2="dk2" tx2="lt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marL="484632" algn="l" rtl="0" eaLnBrk="1" latinLnBrk="0" hangingPunct="1">
        <a:spcBef>
          <a:spcPct val="0"/>
        </a:spcBef>
        <a:buNone/>
        <a:defRPr kumimoji="0" sz="4200" kern="1200">
          <a:ln w="6350">
            <a:solidFill>
              <a:schemeClr val="accent1">
                <a:shade val="43000"/>
              </a:schemeClr>
            </a:solidFill>
          </a:ln>
          <a:solidFill>
            <a:schemeClr val="accent1">
              <a:tint val="83000"/>
              <a:satMod val="150000"/>
            </a:schemeClr>
          </a:solidFill>
          <a:effectLst>
            <a:outerShdw blurRad="26000" dist="26000" dir="14500000" algn="tl" rotWithShape="0">
              <a:srgbClr val="000000">
                <a:alpha val="40000"/>
              </a:srgbClr>
            </a:outerShdw>
          </a:effectLst>
          <a:latin typeface="+mj-lt"/>
          <a:ea typeface="+mj-ea"/>
          <a:cs typeface="+mj-cs"/>
        </a:defRPr>
      </a:lvl1pPr>
    </p:titleStyle>
    <p:bodyStyle>
      <a:lvl1pPr marL="448056" indent="-384048" algn="l" rtl="0" eaLnBrk="1" latinLnBrk="0" hangingPunct="1">
        <a:spcBef>
          <a:spcPct val="20000"/>
        </a:spcBef>
        <a:buClr>
          <a:schemeClr val="accent1"/>
        </a:buClr>
        <a:buSzPct val="80000"/>
        <a:buFont typeface="Wingdings 2"/>
        <a:buChar char=""/>
        <a:defRPr kumimoji="0" sz="3000" kern="1200">
          <a:solidFill>
            <a:schemeClr val="tx1"/>
          </a:solidFill>
          <a:latin typeface="+mn-lt"/>
          <a:ea typeface="+mn-ea"/>
          <a:cs typeface="+mn-cs"/>
        </a:defRPr>
      </a:lvl1pPr>
      <a:lvl2pPr marL="822960" indent="-285750" algn="l" rtl="0" eaLnBrk="1" latinLnBrk="0" hangingPunct="1">
        <a:spcBef>
          <a:spcPct val="20000"/>
        </a:spcBef>
        <a:buClr>
          <a:schemeClr val="accent1"/>
        </a:buClr>
        <a:buSzPct val="95000"/>
        <a:buFont typeface="Verdana"/>
        <a:buChar char="›"/>
        <a:defRPr kumimoji="0" sz="2600" kern="1200">
          <a:solidFill>
            <a:schemeClr val="tx1"/>
          </a:solidFill>
          <a:latin typeface="+mn-lt"/>
          <a:ea typeface="+mn-ea"/>
          <a:cs typeface="+mn-cs"/>
        </a:defRPr>
      </a:lvl2pPr>
      <a:lvl3pPr marL="1106424" indent="-228600" algn="l" rtl="0" eaLnBrk="1" latinLnBrk="0" hangingPunct="1">
        <a:spcBef>
          <a:spcPct val="20000"/>
        </a:spcBef>
        <a:buClr>
          <a:schemeClr val="accent1"/>
        </a:buClr>
        <a:buFont typeface="Wingdings 2"/>
        <a:buChar char=""/>
        <a:defRPr kumimoji="0" sz="2400" kern="1200">
          <a:solidFill>
            <a:schemeClr val="tx1"/>
          </a:solidFill>
          <a:latin typeface="+mn-lt"/>
          <a:ea typeface="+mn-ea"/>
          <a:cs typeface="+mn-cs"/>
        </a:defRPr>
      </a:lvl3pPr>
      <a:lvl4pPr marL="1371600" indent="-210312" algn="l" rtl="0" eaLnBrk="1" latinLnBrk="0" hangingPunct="1">
        <a:spcBef>
          <a:spcPct val="20000"/>
        </a:spcBef>
        <a:buClr>
          <a:schemeClr val="accent1"/>
        </a:buClr>
        <a:buFont typeface="Wingdings 2"/>
        <a:buChar char=""/>
        <a:defRPr kumimoji="0" sz="2000" kern="1200">
          <a:solidFill>
            <a:schemeClr val="tx1"/>
          </a:solidFill>
          <a:latin typeface="+mn-lt"/>
          <a:ea typeface="+mn-ea"/>
          <a:cs typeface="+mn-cs"/>
        </a:defRPr>
      </a:lvl4pPr>
      <a:lvl5pPr marL="1600200" indent="-210312" algn="l" rtl="0" eaLnBrk="1" latinLnBrk="0" hangingPunct="1">
        <a:spcBef>
          <a:spcPct val="20000"/>
        </a:spcBef>
        <a:buClr>
          <a:schemeClr val="accent1">
            <a:tint val="75000"/>
          </a:schemeClr>
        </a:buClr>
        <a:buFont typeface="Wingdings 2"/>
        <a:buChar char=""/>
        <a:defRPr kumimoji="0" sz="1900" kern="1200">
          <a:solidFill>
            <a:schemeClr val="tx1"/>
          </a:solidFill>
          <a:latin typeface="+mn-lt"/>
          <a:ea typeface="+mn-ea"/>
          <a:cs typeface="+mn-cs"/>
        </a:defRPr>
      </a:lvl5pPr>
      <a:lvl6pPr marL="1828800" indent="-210312" algn="l" rtl="0" eaLnBrk="1" latinLnBrk="0" hangingPunct="1">
        <a:spcBef>
          <a:spcPct val="20000"/>
        </a:spcBef>
        <a:buClr>
          <a:schemeClr val="accent1">
            <a:tint val="75000"/>
          </a:schemeClr>
        </a:buClr>
        <a:buFont typeface="Wingdings 2"/>
        <a:buChar char=""/>
        <a:defRPr kumimoji="0" sz="1800" kern="1200">
          <a:solidFill>
            <a:schemeClr val="tx1"/>
          </a:solidFill>
          <a:latin typeface="+mn-lt"/>
          <a:ea typeface="+mn-ea"/>
          <a:cs typeface="+mn-cs"/>
        </a:defRPr>
      </a:lvl6pPr>
      <a:lvl7pPr marL="2084832" indent="-210312" algn="l" rtl="0" eaLnBrk="1" latinLnBrk="0" hangingPunct="1">
        <a:spcBef>
          <a:spcPct val="20000"/>
        </a:spcBef>
        <a:buClr>
          <a:schemeClr val="accent1">
            <a:tint val="75000"/>
          </a:schemeClr>
        </a:buClr>
        <a:buFont typeface="Wingdings 2"/>
        <a:buChar char=""/>
        <a:defRPr kumimoji="0" sz="1600" kern="1200">
          <a:solidFill>
            <a:schemeClr val="tx1"/>
          </a:solidFill>
          <a:latin typeface="+mn-lt"/>
          <a:ea typeface="+mn-ea"/>
          <a:cs typeface="+mn-cs"/>
        </a:defRPr>
      </a:lvl7pPr>
      <a:lvl8pPr marL="2286000" indent="-182880" algn="l" rtl="0" eaLnBrk="1" latinLnBrk="0" hangingPunct="1">
        <a:spcBef>
          <a:spcPct val="20000"/>
        </a:spcBef>
        <a:buClr>
          <a:schemeClr val="accent1">
            <a:tint val="75000"/>
          </a:schemeClr>
        </a:buClr>
        <a:buFont typeface="Wingdings 2"/>
        <a:buChar char=""/>
        <a:defRPr kumimoji="0" sz="1600" kern="1200">
          <a:solidFill>
            <a:schemeClr val="tx1"/>
          </a:solidFill>
          <a:latin typeface="+mn-lt"/>
          <a:ea typeface="+mn-ea"/>
          <a:cs typeface="+mn-cs"/>
        </a:defRPr>
      </a:lvl8pPr>
      <a:lvl9pPr marL="2514600" indent="-182880" algn="l" rtl="0" eaLnBrk="1" latinLnBrk="0" hangingPunct="1">
        <a:spcBef>
          <a:spcPct val="20000"/>
        </a:spcBef>
        <a:buClr>
          <a:schemeClr val="accent1">
            <a:tint val="75000"/>
          </a:schemeClr>
        </a:buClr>
        <a:buFont typeface="Wingdings 2"/>
        <a:buChar char=""/>
        <a:defRPr kumimoji="0" sz="16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540544" y="0"/>
            <a:ext cx="8062912" cy="1700807"/>
          </a:xfrm>
        </p:spPr>
        <p:txBody>
          <a:bodyPr>
            <a:normAutofit/>
          </a:bodyPr>
          <a:lstStyle/>
          <a:p>
            <a:pPr algn="ctr"/>
            <a:r>
              <a:rPr lang="ru-RU" sz="1600" dirty="0"/>
              <a:t>Министерство транспорта Российской Федерации Федеральное агентство железнодорожного транспорта филиал федерального государственного бюджетного учреждения высшего образования  филиал </a:t>
            </a:r>
            <a:r>
              <a:rPr lang="ru-RU" sz="1600" dirty="0" err="1"/>
              <a:t>ПривГУПС</a:t>
            </a:r>
            <a:r>
              <a:rPr lang="ru-RU" sz="1600" dirty="0"/>
              <a:t> в городе Саратове</a:t>
            </a:r>
            <a:br>
              <a:rPr lang="ru-RU" sz="1600" dirty="0"/>
            </a:br>
            <a:endParaRPr lang="ru-RU" sz="1600" dirty="0"/>
          </a:p>
        </p:txBody>
      </p:sp>
      <p:sp>
        <p:nvSpPr>
          <p:cNvPr id="3" name="Подзаголовок 2"/>
          <p:cNvSpPr>
            <a:spLocks noGrp="1"/>
          </p:cNvSpPr>
          <p:nvPr>
            <p:ph type="subTitle" idx="1"/>
          </p:nvPr>
        </p:nvSpPr>
        <p:spPr>
          <a:xfrm>
            <a:off x="540544" y="2250280"/>
            <a:ext cx="8603456" cy="1826792"/>
          </a:xfrm>
        </p:spPr>
        <p:txBody>
          <a:bodyPr>
            <a:normAutofit/>
          </a:bodyPr>
          <a:lstStyle/>
          <a:p>
            <a:pPr algn="ctr"/>
            <a:r>
              <a:rPr lang="ru-RU" sz="2400" dirty="0" smtClean="0"/>
              <a:t>Презентация </a:t>
            </a:r>
          </a:p>
          <a:p>
            <a:pPr algn="ctr"/>
            <a:r>
              <a:rPr lang="ru-RU" sz="2400" dirty="0" smtClean="0"/>
              <a:t>Тема: Роль железнодорожного транспорта в стране </a:t>
            </a:r>
            <a:endParaRPr lang="ru-RU" sz="2400" dirty="0"/>
          </a:p>
        </p:txBody>
      </p:sp>
    </p:spTree>
    <p:extLst>
      <p:ext uri="{BB962C8B-B14F-4D97-AF65-F5344CB8AC3E}">
        <p14:creationId xmlns:p14="http://schemas.microsoft.com/office/powerpoint/2010/main" xmlns="" val="369703563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a:solidFill>
                  <a:schemeClr val="tx1">
                    <a:lumMod val="95000"/>
                  </a:schemeClr>
                </a:solidFill>
              </a:rPr>
              <a:t>Рисунок 1.Макродинамика реального сектора</a:t>
            </a:r>
          </a:p>
        </p:txBody>
      </p:sp>
      <p:pic>
        <p:nvPicPr>
          <p:cNvPr id="6146" name="Picture 2"/>
          <p:cNvPicPr>
            <a:picLocks noGrp="1" noChangeAspect="1" noChangeArrowheads="1"/>
          </p:cNvPicPr>
          <p:nvPr>
            <p:ph idx="1"/>
          </p:nvPr>
        </p:nvPicPr>
        <p:blipFill>
          <a:blip r:embed="rId2">
            <a:extLst>
              <a:ext uri="{28A0092B-C50C-407E-A947-70E740481C1C}">
                <a14:useLocalDpi xmlns:a14="http://schemas.microsoft.com/office/drawing/2010/main" xmlns="" val="0"/>
              </a:ext>
            </a:extLst>
          </a:blip>
          <a:srcRect/>
          <a:stretch>
            <a:fillRect/>
          </a:stretch>
        </p:blipFill>
        <p:spPr bwMode="auto">
          <a:xfrm>
            <a:off x="395536" y="2132856"/>
            <a:ext cx="8350537" cy="3672408"/>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extLst>
      <p:ext uri="{BB962C8B-B14F-4D97-AF65-F5344CB8AC3E}">
        <p14:creationId xmlns:p14="http://schemas.microsoft.com/office/powerpoint/2010/main" xmlns="" val="1794619262"/>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idx="1"/>
          </p:nvPr>
        </p:nvSpPr>
        <p:spPr>
          <a:xfrm>
            <a:off x="457200" y="260648"/>
            <a:ext cx="8229600" cy="4032448"/>
          </a:xfrm>
        </p:spPr>
        <p:txBody>
          <a:bodyPr>
            <a:normAutofit fontScale="55000" lnSpcReduction="20000"/>
          </a:bodyPr>
          <a:lstStyle/>
          <a:p>
            <a:pPr marL="64008" indent="0">
              <a:buNone/>
            </a:pPr>
            <a:r>
              <a:rPr lang="ru-RU" dirty="0"/>
              <a:t>Согласно подходу, заявленному руководством страны в лице Президента В.В. Путина и Д.А. Медведева, государственная политика с учетом сложившейся на данный момент в экономике ситуации и необходимости активной политики </a:t>
            </a:r>
            <a:r>
              <a:rPr lang="ru-RU" dirty="0" err="1"/>
              <a:t>импортозамещения</a:t>
            </a:r>
            <a:r>
              <a:rPr lang="ru-RU" dirty="0"/>
              <a:t> (в том числе, в сфере промышленности и инфраструктурного обеспечения) должна быть направлена на решение следующих задач:</a:t>
            </a:r>
          </a:p>
          <a:p>
            <a:pPr marL="64008" indent="0">
              <a:buNone/>
            </a:pPr>
            <a:endParaRPr lang="ru-RU" dirty="0"/>
          </a:p>
          <a:p>
            <a:pPr marL="64008" indent="0">
              <a:buNone/>
            </a:pPr>
            <a:r>
              <a:rPr lang="ru-RU" dirty="0"/>
              <a:t>- На совершенствование путевой инфраструктуры и инфраструктурных объектов железнодорожного транспорта.</a:t>
            </a:r>
          </a:p>
          <a:p>
            <a:pPr marL="64008" indent="0">
              <a:buNone/>
            </a:pPr>
            <a:endParaRPr lang="ru-RU" dirty="0"/>
          </a:p>
          <a:p>
            <a:pPr marL="64008" indent="0">
              <a:buNone/>
            </a:pPr>
            <a:r>
              <a:rPr lang="ru-RU" dirty="0"/>
              <a:t>- На переход отечественной промышленности на инновационный путь развития и реализацию программы </a:t>
            </a:r>
            <a:r>
              <a:rPr lang="ru-RU" dirty="0" err="1"/>
              <a:t>импортозамещения</a:t>
            </a:r>
            <a:r>
              <a:rPr lang="ru-RU" dirty="0"/>
              <a:t>.</a:t>
            </a:r>
          </a:p>
          <a:p>
            <a:pPr marL="64008" indent="0">
              <a:buNone/>
            </a:pPr>
            <a:endParaRPr lang="ru-RU" dirty="0"/>
          </a:p>
          <a:p>
            <a:pPr marL="64008" indent="0">
              <a:buNone/>
            </a:pPr>
            <a:r>
              <a:rPr lang="ru-RU" dirty="0"/>
              <a:t>2. По объему выполняемых коммерческих перевозок в Российской Федерации система железнодорожного транспорта находится на втором месте, после автомобильного (рис. 2).</a:t>
            </a:r>
          </a:p>
        </p:txBody>
      </p:sp>
      <p:pic>
        <p:nvPicPr>
          <p:cNvPr id="7170" name="Picture 2"/>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395536" y="3954712"/>
            <a:ext cx="4943475" cy="28194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
        <p:nvSpPr>
          <p:cNvPr id="4" name="Прямоугольник 3"/>
          <p:cNvSpPr/>
          <p:nvPr/>
        </p:nvSpPr>
        <p:spPr>
          <a:xfrm>
            <a:off x="5717288" y="5445224"/>
            <a:ext cx="3456384" cy="1200329"/>
          </a:xfrm>
          <a:prstGeom prst="rect">
            <a:avLst/>
          </a:prstGeom>
        </p:spPr>
        <p:txBody>
          <a:bodyPr wrap="square">
            <a:spAutoFit/>
          </a:bodyPr>
          <a:lstStyle/>
          <a:p>
            <a:r>
              <a:rPr lang="ru-RU" dirty="0" smtClean="0"/>
              <a:t>Рисунок 2. Коммерческие перевозки в Российской Федерации по видам транспорта, млн тонн</a:t>
            </a:r>
            <a:endParaRPr lang="ru-RU" dirty="0"/>
          </a:p>
        </p:txBody>
      </p:sp>
    </p:spTree>
    <p:extLst>
      <p:ext uri="{BB962C8B-B14F-4D97-AF65-F5344CB8AC3E}">
        <p14:creationId xmlns:p14="http://schemas.microsoft.com/office/powerpoint/2010/main" xmlns="" val="98126774"/>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a:spLocks noGrp="1"/>
          </p:cNvSpPr>
          <p:nvPr>
            <p:ph type="title"/>
          </p:nvPr>
        </p:nvSpPr>
        <p:spPr>
          <a:xfrm>
            <a:off x="457200" y="267494"/>
            <a:ext cx="8229600" cy="65162"/>
          </a:xfrm>
        </p:spPr>
        <p:txBody>
          <a:bodyPr>
            <a:normAutofit fontScale="90000"/>
          </a:bodyPr>
          <a:lstStyle/>
          <a:p>
            <a:endParaRPr lang="ru-RU" dirty="0"/>
          </a:p>
        </p:txBody>
      </p:sp>
      <p:sp>
        <p:nvSpPr>
          <p:cNvPr id="5" name="Объект 4"/>
          <p:cNvSpPr>
            <a:spLocks noGrp="1"/>
          </p:cNvSpPr>
          <p:nvPr>
            <p:ph sz="half" idx="1"/>
          </p:nvPr>
        </p:nvSpPr>
        <p:spPr>
          <a:xfrm>
            <a:off x="276672" y="116632"/>
            <a:ext cx="8867328" cy="4392488"/>
          </a:xfrm>
        </p:spPr>
        <p:txBody>
          <a:bodyPr>
            <a:normAutofit fontScale="62500" lnSpcReduction="20000"/>
          </a:bodyPr>
          <a:lstStyle/>
          <a:p>
            <a:pPr marL="64008" indent="0">
              <a:buNone/>
            </a:pPr>
            <a:r>
              <a:rPr lang="ru-RU" dirty="0"/>
              <a:t>Однако, при этом необходимо учитывать, что автомобильный транспорт выступает как совокупность дискретных хозяйствующих агентов, не имеющих существенных связей между собой и технологической зависимости от путевой инфраструктуры (как например, это имеет место быть в системе «поезд - путь - путевая инфраструктура»), в то время как система железнодорожного транспорта выступает в качестве конгломерата взаимодействующих подсистем, в которых даже отдельные от ОАО «РЖД» институциональные единицы имеют технологическую связь с инфраструктурным обеспечением, предоставляем ОАО «РЖД», что позволяет говорить о системе железнодорожного транспорта Российской Федерации как о единой технологически взаимосвязанной системе.</a:t>
            </a:r>
          </a:p>
          <a:p>
            <a:pPr marL="64008" indent="0">
              <a:buNone/>
            </a:pPr>
            <a:endParaRPr lang="ru-RU" dirty="0"/>
          </a:p>
          <a:p>
            <a:pPr marL="64008" indent="0">
              <a:buNone/>
            </a:pPr>
            <a:r>
              <a:rPr lang="ru-RU" dirty="0"/>
              <a:t>Также необходимо отметить, что железнодорожная система нашей страны относится к одной из наиболее крупных мировых железнодорожных систем по размерам железнодорожной сети.</a:t>
            </a:r>
          </a:p>
          <a:p>
            <a:pPr marL="64008" indent="0">
              <a:buNone/>
            </a:pPr>
            <a:endParaRPr lang="ru-RU" dirty="0"/>
          </a:p>
          <a:p>
            <a:pPr marL="64008" indent="0">
              <a:buNone/>
            </a:pPr>
            <a:r>
              <a:rPr lang="ru-RU" dirty="0"/>
              <a:t>Для определения значения железнодорожного транспорта в экономике страны также необходимо оценить его долю в общем грузообороте</a:t>
            </a:r>
          </a:p>
        </p:txBody>
      </p:sp>
      <p:pic>
        <p:nvPicPr>
          <p:cNvPr id="8194" name="Picture 2"/>
          <p:cNvPicPr>
            <a:picLocks noGrp="1" noChangeAspect="1" noChangeArrowheads="1"/>
          </p:cNvPicPr>
          <p:nvPr>
            <p:ph sz="half" idx="2"/>
          </p:nvPr>
        </p:nvPicPr>
        <p:blipFill>
          <a:blip r:embed="rId2" cstate="print">
            <a:extLst>
              <a:ext uri="{28A0092B-C50C-407E-A947-70E740481C1C}">
                <a14:useLocalDpi xmlns:a14="http://schemas.microsoft.com/office/drawing/2010/main" xmlns="" val="0"/>
              </a:ext>
            </a:extLst>
          </a:blip>
          <a:srcRect/>
          <a:stretch>
            <a:fillRect/>
          </a:stretch>
        </p:blipFill>
        <p:spPr bwMode="auto">
          <a:xfrm>
            <a:off x="2195736" y="4005064"/>
            <a:ext cx="4480499" cy="252028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extLst>
      <p:ext uri="{BB962C8B-B14F-4D97-AF65-F5344CB8AC3E}">
        <p14:creationId xmlns:p14="http://schemas.microsoft.com/office/powerpoint/2010/main" xmlns="" val="2826275399"/>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Заголовок 5"/>
          <p:cNvSpPr>
            <a:spLocks noGrp="1"/>
          </p:cNvSpPr>
          <p:nvPr>
            <p:ph type="title"/>
          </p:nvPr>
        </p:nvSpPr>
        <p:spPr/>
        <p:txBody>
          <a:bodyPr/>
          <a:lstStyle/>
          <a:p>
            <a:endParaRPr lang="ru-RU"/>
          </a:p>
        </p:txBody>
      </p:sp>
      <p:sp>
        <p:nvSpPr>
          <p:cNvPr id="7" name="Объект 6"/>
          <p:cNvSpPr>
            <a:spLocks noGrp="1"/>
          </p:cNvSpPr>
          <p:nvPr>
            <p:ph sz="half" idx="1"/>
          </p:nvPr>
        </p:nvSpPr>
        <p:spPr>
          <a:xfrm>
            <a:off x="323528" y="692696"/>
            <a:ext cx="4038600" cy="6347793"/>
          </a:xfrm>
        </p:spPr>
        <p:txBody>
          <a:bodyPr>
            <a:normAutofit fontScale="55000" lnSpcReduction="20000"/>
          </a:bodyPr>
          <a:lstStyle/>
          <a:p>
            <a:pPr marL="64008" indent="0">
              <a:buNone/>
            </a:pPr>
            <a:r>
              <a:rPr lang="ru-RU" dirty="0"/>
              <a:t>В последние годы в нашей стране доля железнодорожного транспорта существенно снизилась, в то время как в США она осталась без существенных изменений. На наш взгляд, это можно объяснить развитием конкуренции со стороны автомобильного транспорта в нашей стране и фактической исчерпанностью роста потенциала конкурентоспособности автомобильного транспорта в США. Вместе с тем, представленная информация свидетельствует о неуклонно растущей величине общего грузооборота как в нашей стране, так и в большинстве других стран, вместе с тем, в нашей стране на рубеже 2013-2014 годов наблюдалось снижение роста грузооборота автомобильного транспорта, при росте грузооборота железнодорожного. Данное явление может быть объяснено как исчерпанием потенциала конкурентоспособности автомобильного транспорта в инфраструктурных условиях нашей страны, так и тарифной политикой, проводимой предприятиями автомобильного и железнодорожного транспорта, что, в свою очередь, требует дополнительного анализа, который будет проведен ниже.</a:t>
            </a:r>
          </a:p>
        </p:txBody>
      </p:sp>
      <p:pic>
        <p:nvPicPr>
          <p:cNvPr id="10242" name="Picture 2"/>
          <p:cNvPicPr>
            <a:picLocks noGrp="1" noChangeAspect="1" noChangeArrowheads="1"/>
          </p:cNvPicPr>
          <p:nvPr>
            <p:ph sz="half" idx="2"/>
          </p:nvPr>
        </p:nvPicPr>
        <p:blipFill>
          <a:blip r:embed="rId2">
            <a:extLst>
              <a:ext uri="{28A0092B-C50C-407E-A947-70E740481C1C}">
                <a14:useLocalDpi xmlns:a14="http://schemas.microsoft.com/office/drawing/2010/main" xmlns="" val="0"/>
              </a:ext>
            </a:extLst>
          </a:blip>
          <a:srcRect/>
          <a:stretch>
            <a:fillRect/>
          </a:stretch>
        </p:blipFill>
        <p:spPr bwMode="auto">
          <a:xfrm>
            <a:off x="4648200" y="1916833"/>
            <a:ext cx="4244280" cy="3846448"/>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extLst>
      <p:ext uri="{BB962C8B-B14F-4D97-AF65-F5344CB8AC3E}">
        <p14:creationId xmlns:p14="http://schemas.microsoft.com/office/powerpoint/2010/main" xmlns="" val="3797443682"/>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4"/>
          <p:cNvSpPr>
            <a:spLocks noGrp="1"/>
          </p:cNvSpPr>
          <p:nvPr>
            <p:ph type="title"/>
          </p:nvPr>
        </p:nvSpPr>
        <p:spPr/>
        <p:txBody>
          <a:bodyPr/>
          <a:lstStyle/>
          <a:p>
            <a:endParaRPr lang="ru-RU"/>
          </a:p>
        </p:txBody>
      </p:sp>
      <p:sp>
        <p:nvSpPr>
          <p:cNvPr id="6" name="Объект 5"/>
          <p:cNvSpPr>
            <a:spLocks noGrp="1"/>
          </p:cNvSpPr>
          <p:nvPr>
            <p:ph idx="1"/>
          </p:nvPr>
        </p:nvSpPr>
        <p:spPr>
          <a:xfrm>
            <a:off x="457200" y="476672"/>
            <a:ext cx="8229600" cy="4104456"/>
          </a:xfrm>
        </p:spPr>
        <p:txBody>
          <a:bodyPr>
            <a:normAutofit fontScale="47500" lnSpcReduction="20000"/>
          </a:bodyPr>
          <a:lstStyle/>
          <a:p>
            <a:pPr marL="64008" indent="0">
              <a:buNone/>
            </a:pPr>
            <a:r>
              <a:rPr lang="ru-RU" dirty="0"/>
              <a:t>3. Следует отметить, что в настоящее время рядом исследователей поднимается вопрос об угрозе территориальной целостности Российской Федерации и в первую очередь ее азиатской части вследствие экономической и культурной экспансии близлежащих стран. При этом система железнодорожного транспорта выступает в качестве экономического и политического фактора, фактически подтверждающего сюзеренитет Российской Федерации над собственными территориями.</a:t>
            </a:r>
          </a:p>
          <a:p>
            <a:pPr marL="64008" indent="0">
              <a:buNone/>
            </a:pPr>
            <a:endParaRPr lang="ru-RU" dirty="0"/>
          </a:p>
          <a:p>
            <a:pPr marL="64008" indent="0">
              <a:buNone/>
            </a:pPr>
            <a:r>
              <a:rPr lang="ru-RU" dirty="0"/>
              <a:t>4. Железнодорожная система страны фактически выступает в качестве основной связи по оси «Запад-Восток», в значительной мере позволяя нашей стране реализовать геостратегические преимущества своего пространственного положения.</a:t>
            </a:r>
          </a:p>
          <a:p>
            <a:pPr marL="64008" indent="0">
              <a:buNone/>
            </a:pPr>
            <a:endParaRPr lang="ru-RU" dirty="0"/>
          </a:p>
          <a:p>
            <a:pPr marL="64008" indent="0">
              <a:buNone/>
            </a:pPr>
            <a:r>
              <a:rPr lang="ru-RU" dirty="0"/>
              <a:t>5. В силу объективных экономических, технико-технологических и географических причин система железнодорожного транспорта остается естественным монополистом в секторе массовых грузов промышленного назначения, например, угля (рис. 3), а также в секторе дальних перевозок (в среднем более 1000 км).</a:t>
            </a:r>
          </a:p>
          <a:p>
            <a:pPr marL="64008" indent="0">
              <a:buNone/>
            </a:pPr>
            <a:endParaRPr lang="ru-RU" dirty="0"/>
          </a:p>
          <a:p>
            <a:pPr marL="64008" indent="0">
              <a:buNone/>
            </a:pPr>
            <a:r>
              <a:rPr lang="ru-RU" dirty="0"/>
              <a:t>Сложившаяся ситуация имеет исторически обусловленные корни в прошлом железнодорожной системы СССР и Российской Империи, а также в характеристиках почв и климата большинства регионов нашей страны.</a:t>
            </a:r>
          </a:p>
          <a:p>
            <a:pPr marL="64008" indent="0">
              <a:buNone/>
            </a:pPr>
            <a:endParaRPr lang="ru-RU" dirty="0"/>
          </a:p>
          <a:p>
            <a:pPr marL="64008" indent="0">
              <a:buNone/>
            </a:pPr>
            <a:endParaRPr lang="ru-RU" dirty="0"/>
          </a:p>
        </p:txBody>
      </p:sp>
      <p:pic>
        <p:nvPicPr>
          <p:cNvPr id="9218" name="Picture 2"/>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323528" y="4136488"/>
            <a:ext cx="5400600" cy="2721512"/>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
        <p:nvSpPr>
          <p:cNvPr id="8" name="Прямоугольник 7"/>
          <p:cNvSpPr/>
          <p:nvPr/>
        </p:nvSpPr>
        <p:spPr>
          <a:xfrm>
            <a:off x="5940152" y="5733256"/>
            <a:ext cx="2304256" cy="1015663"/>
          </a:xfrm>
          <a:prstGeom prst="rect">
            <a:avLst/>
          </a:prstGeom>
        </p:spPr>
        <p:txBody>
          <a:bodyPr wrap="square">
            <a:spAutoFit/>
          </a:bodyPr>
          <a:lstStyle/>
          <a:p>
            <a:r>
              <a:rPr lang="ru-RU" sz="1200" dirty="0" smtClean="0"/>
              <a:t>Рисунок 3. Динамика перевозок отдельных видов грузов железнодорожным транспортом в январе – декабре 2013 и 2014 годов</a:t>
            </a:r>
            <a:endParaRPr lang="ru-RU" sz="1200" dirty="0"/>
          </a:p>
        </p:txBody>
      </p:sp>
    </p:spTree>
    <p:extLst>
      <p:ext uri="{BB962C8B-B14F-4D97-AF65-F5344CB8AC3E}">
        <p14:creationId xmlns:p14="http://schemas.microsoft.com/office/powerpoint/2010/main" xmlns="" val="2916011583"/>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idx="1"/>
          </p:nvPr>
        </p:nvSpPr>
        <p:spPr>
          <a:xfrm>
            <a:off x="457200" y="980728"/>
            <a:ext cx="8229600" cy="5474080"/>
          </a:xfrm>
        </p:spPr>
        <p:txBody>
          <a:bodyPr>
            <a:normAutofit fontScale="55000" lnSpcReduction="20000"/>
          </a:bodyPr>
          <a:lstStyle/>
          <a:p>
            <a:pPr marL="64008" indent="0">
              <a:buNone/>
            </a:pPr>
            <a:r>
              <a:rPr lang="ru-RU" dirty="0"/>
              <a:t>В настоящее же время развитие ряда секторов перевозок в сфере автомобильного транспорта существенно ограничивает совокупность объективных факторов, включающая в себя сложные климатические условия и низкую, по сравнению с почвами западных стран и США, несущую способность грунтов, не позволяющие строить дороги, позволяющие двигаться автотранспортным средствам с высокой осевой нагрузкой, а в ряде случаев вообще стоить долговременные дороги с твердым покрытием.</a:t>
            </a:r>
          </a:p>
          <a:p>
            <a:endParaRPr lang="ru-RU" dirty="0"/>
          </a:p>
          <a:p>
            <a:pPr marL="64008" indent="0">
              <a:buNone/>
            </a:pPr>
            <a:r>
              <a:rPr lang="ru-RU" dirty="0"/>
              <a:t>Данные факторы во многом обусловили, что железнодорожный транспорт в условиях СССР представлял собой основную часть единой транспортной системы. Следует отметить, что, будучи важнейшей интегрирующей составляющей последней, железнодорожный транспорт приобретает роль основного магистрального транспорта, в то время как остальным видам (за исключением трубопроводного) отводится роль вспомогательного. Следствием данного подхода явилось гипертрофированное развитие железнодорожных перевозок на средние расстояния (а в некоторых районах и на короткие) в совокупности с недостаточным развитием дорожной инфраструктуры автомобильного транспорта (в отличие от западных стран). железнодорожного транспорта и автомобильными дорогами, как базисом формирования конкурентоспособности в регионах со стороны грузового автомобильного транспорта</a:t>
            </a:r>
          </a:p>
        </p:txBody>
      </p:sp>
    </p:spTree>
    <p:extLst>
      <p:ext uri="{BB962C8B-B14F-4D97-AF65-F5344CB8AC3E}">
        <p14:creationId xmlns:p14="http://schemas.microsoft.com/office/powerpoint/2010/main" xmlns="" val="4225047246"/>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67494"/>
            <a:ext cx="8229600" cy="65162"/>
          </a:xfrm>
        </p:spPr>
        <p:txBody>
          <a:bodyPr>
            <a:normAutofit fontScale="90000"/>
          </a:bodyPr>
          <a:lstStyle/>
          <a:p>
            <a:endParaRPr lang="ru-RU" sz="1800" dirty="0"/>
          </a:p>
        </p:txBody>
      </p:sp>
      <p:sp>
        <p:nvSpPr>
          <p:cNvPr id="3" name="Объект 2"/>
          <p:cNvSpPr>
            <a:spLocks noGrp="1"/>
          </p:cNvSpPr>
          <p:nvPr>
            <p:ph idx="1"/>
          </p:nvPr>
        </p:nvSpPr>
        <p:spPr>
          <a:xfrm>
            <a:off x="457200" y="260648"/>
            <a:ext cx="8229600" cy="3600400"/>
          </a:xfrm>
        </p:spPr>
        <p:txBody>
          <a:bodyPr>
            <a:normAutofit fontScale="47500" lnSpcReduction="20000"/>
          </a:bodyPr>
          <a:lstStyle/>
          <a:p>
            <a:pPr marL="64008" indent="0">
              <a:buNone/>
            </a:pPr>
            <a:r>
              <a:rPr lang="ru-RU" dirty="0"/>
              <a:t>В качестве основной проблемы, связанной с инфраструктурным обеспечением экономического развития в регионах страны, исходя из представленной информации, а также данных, представленных в предыдущих главах, мы можем выделить</a:t>
            </a:r>
            <a:r>
              <a:rPr lang="ru-RU" dirty="0" smtClean="0"/>
              <a:t>:</a:t>
            </a:r>
          </a:p>
          <a:p>
            <a:pPr marL="64008" indent="0">
              <a:buNone/>
            </a:pPr>
            <a:r>
              <a:rPr lang="ru-RU" dirty="0"/>
              <a:t>1. Недостаточность существующей путевой инфраструктуры для обеспечения значимого экономического роста, основанного на инновационном промышленном развитии и реализации программ </a:t>
            </a:r>
            <a:r>
              <a:rPr lang="ru-RU" dirty="0" err="1"/>
              <a:t>импортозамещения</a:t>
            </a:r>
            <a:r>
              <a:rPr lang="ru-RU" dirty="0"/>
              <a:t>, в регионах центральной части страны транспортными услугами. Это связано с тем, что уровень загруженности сетевой инфраструктуры наилучшим образом характеризуется динамикой грузооборота (пустые вагоны в составе поезда тоже занимают такое же место в пространстве, как и загруженные, соответственно, использовать эту же инфраструктуру – участок пути – для прохода других поездов в это время невозможно), которая приближается к значению 1991 года (99%). Таким образом, существующих железнодорожных путей, построенных в период существования Советского Союза и подвергавшихся частичной модернизации в последующие годы, может «не хватить» для формирования необходимого объема транспортного обеспечения экономического развития в регионах, о чем, в частности, говорится и в Стратегии развития железнодорожного транспорта до 2030 года.</a:t>
            </a:r>
          </a:p>
        </p:txBody>
      </p:sp>
      <p:pic>
        <p:nvPicPr>
          <p:cNvPr id="11266" name="Picture 2"/>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3419872" y="3573016"/>
            <a:ext cx="4464496" cy="3119567"/>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extLst>
      <p:ext uri="{BB962C8B-B14F-4D97-AF65-F5344CB8AC3E}">
        <p14:creationId xmlns:p14="http://schemas.microsoft.com/office/powerpoint/2010/main" xmlns="" val="1300967901"/>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idx="1"/>
          </p:nvPr>
        </p:nvSpPr>
        <p:spPr>
          <a:xfrm>
            <a:off x="539552" y="188640"/>
            <a:ext cx="8229600" cy="3096344"/>
          </a:xfrm>
        </p:spPr>
        <p:txBody>
          <a:bodyPr>
            <a:normAutofit fontScale="62500" lnSpcReduction="20000"/>
          </a:bodyPr>
          <a:lstStyle/>
          <a:p>
            <a:pPr marL="64008" indent="0">
              <a:buNone/>
            </a:pPr>
            <a:r>
              <a:rPr lang="ru-RU" dirty="0"/>
              <a:t>2. Несоответствие топологии существующей сети железнодорожного транспорта существующему в нашей стране пространственному распределению запасов полезных ископаемых. В настоящее время весьма актуальной становится проблема разработки минеральных месторождений, находящихся в регионах азиатской части нашей страны, а также в районах Крайнего Севера, где инфраструктура железнодорожного транспорта, которая могла бы выступить в качестве «опорной» транспортной сети регионального промышленного развития, фактически отсутствует.</a:t>
            </a:r>
          </a:p>
        </p:txBody>
      </p:sp>
      <p:pic>
        <p:nvPicPr>
          <p:cNvPr id="12290" name="Picture 2"/>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1979712" y="3140968"/>
            <a:ext cx="5272310" cy="3528392"/>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extLst>
      <p:ext uri="{BB962C8B-B14F-4D97-AF65-F5344CB8AC3E}">
        <p14:creationId xmlns:p14="http://schemas.microsoft.com/office/powerpoint/2010/main" xmlns="" val="3299380171"/>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idx="1"/>
          </p:nvPr>
        </p:nvSpPr>
        <p:spPr>
          <a:xfrm>
            <a:off x="457200" y="1124744"/>
            <a:ext cx="8229600" cy="5330064"/>
          </a:xfrm>
        </p:spPr>
        <p:txBody>
          <a:bodyPr>
            <a:normAutofit fontScale="70000" lnSpcReduction="20000"/>
          </a:bodyPr>
          <a:lstStyle/>
          <a:p>
            <a:pPr marL="64008" indent="0">
              <a:buNone/>
            </a:pPr>
            <a:r>
              <a:rPr lang="ru-RU" dirty="0"/>
              <a:t>На основании всего </a:t>
            </a:r>
            <a:r>
              <a:rPr lang="ru-RU" dirty="0" smtClean="0"/>
              <a:t>вышеизложенного мы </a:t>
            </a:r>
            <a:r>
              <a:rPr lang="ru-RU" dirty="0"/>
              <a:t>считаем возможным сформулировать следующие выводы:</a:t>
            </a:r>
          </a:p>
          <a:p>
            <a:pPr marL="64008" indent="0">
              <a:buNone/>
            </a:pPr>
            <a:endParaRPr lang="ru-RU" dirty="0"/>
          </a:p>
          <a:p>
            <a:pPr marL="64008" indent="0">
              <a:buNone/>
            </a:pPr>
            <a:r>
              <a:rPr lang="ru-RU" dirty="0"/>
              <a:t>1. В настоящее время в Российской Федерации уровни развития региональной инфраструктуры и, в первую очередь, инфраструктуры железнодорожного транспорта, отличается крайне высокой степенью неравномерности.</a:t>
            </a:r>
          </a:p>
          <a:p>
            <a:pPr marL="64008" indent="0">
              <a:buNone/>
            </a:pPr>
            <a:endParaRPr lang="ru-RU" dirty="0"/>
          </a:p>
          <a:p>
            <a:pPr marL="64008" indent="0">
              <a:buNone/>
            </a:pPr>
            <a:r>
              <a:rPr lang="ru-RU" dirty="0"/>
              <a:t>2. Развитие системы железнодорожного транспорта в регионе вследствие его системообразующей роли в значительной степени обуславливает развитие всей экономической системы региона, и, соответственно, уровень развития системы железнодорожного транспорта в регионе в значительной степени определяет максимально возможный уровень развития промышленных предприятий, и, как следствие, уровень развития всей системы региональной экономики.</a:t>
            </a:r>
          </a:p>
        </p:txBody>
      </p:sp>
    </p:spTree>
    <p:extLst>
      <p:ext uri="{BB962C8B-B14F-4D97-AF65-F5344CB8AC3E}">
        <p14:creationId xmlns:p14="http://schemas.microsoft.com/office/powerpoint/2010/main" xmlns="" val="4241876402"/>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idx="1"/>
          </p:nvPr>
        </p:nvSpPr>
        <p:spPr>
          <a:xfrm>
            <a:off x="457200" y="332656"/>
            <a:ext cx="8229600" cy="3960440"/>
          </a:xfrm>
        </p:spPr>
        <p:txBody>
          <a:bodyPr>
            <a:normAutofit fontScale="47500" lnSpcReduction="20000"/>
          </a:bodyPr>
          <a:lstStyle/>
          <a:p>
            <a:pPr marL="64008" indent="0">
              <a:buNone/>
            </a:pPr>
            <a:r>
              <a:rPr lang="ru-RU" dirty="0"/>
              <a:t>3. Развитие инфраструктурной сети железнодорожного транспорта в настоящее время является необходимым условием для экономического и социального развития регионов России и наиболее значимо для регионов азиатской части страны, а также, в среднесрочной перспективе, для сохранения единого экономического и политического пространства и, как следствие, в длительной перспективе территориальной целостности Российской Федерации.</a:t>
            </a:r>
          </a:p>
          <a:p>
            <a:pPr marL="64008" indent="0">
              <a:buNone/>
            </a:pPr>
            <a:endParaRPr lang="ru-RU" dirty="0"/>
          </a:p>
          <a:p>
            <a:pPr marL="64008" indent="0">
              <a:buNone/>
            </a:pPr>
            <a:r>
              <a:rPr lang="ru-RU" dirty="0"/>
              <a:t>4. Состояние естественной монополии на железнодорожном транспорте Российской Федерации в настоящее время обусловлено не только экономическими причинами, но и в значительной степени технологическими особенностями самой системы железнодорожного транспорта, а также структурой размещения производительных сил на территории страны и географическими спецификой Российской Федерации.</a:t>
            </a:r>
          </a:p>
          <a:p>
            <a:pPr marL="64008" indent="0">
              <a:buNone/>
            </a:pPr>
            <a:endParaRPr lang="ru-RU" dirty="0"/>
          </a:p>
          <a:p>
            <a:pPr marL="64008" indent="0">
              <a:buNone/>
            </a:pPr>
            <a:r>
              <a:rPr lang="ru-RU" dirty="0"/>
              <a:t>5. В ближайшей перспективе наиболее оптимальным вариантом организации деятельности системы железнодорожного транспорта останется вариант регулируемой частной монополии, имеющей в составе своего капитала значительную долю государственных средств.</a:t>
            </a:r>
          </a:p>
        </p:txBody>
      </p:sp>
      <p:pic>
        <p:nvPicPr>
          <p:cNvPr id="13314" name="Picture 2"/>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179512" y="3681028"/>
            <a:ext cx="4176463" cy="3024336"/>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pic>
        <p:nvPicPr>
          <p:cNvPr id="13316" name="Picture 4"/>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4499992" y="3681028"/>
            <a:ext cx="4543604" cy="3024336"/>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extLst>
      <p:ext uri="{BB962C8B-B14F-4D97-AF65-F5344CB8AC3E}">
        <p14:creationId xmlns:p14="http://schemas.microsoft.com/office/powerpoint/2010/main" xmlns="" val="370071816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ru-RU" sz="2000" dirty="0">
                <a:solidFill>
                  <a:schemeClr val="tx1">
                    <a:lumMod val="95000"/>
                  </a:schemeClr>
                </a:solidFill>
              </a:rPr>
              <a:t>Важность и вклад железнодорожного транспорта в экономику национального государства</a:t>
            </a:r>
          </a:p>
        </p:txBody>
      </p:sp>
      <p:sp>
        <p:nvSpPr>
          <p:cNvPr id="4" name="Объект 3"/>
          <p:cNvSpPr>
            <a:spLocks noGrp="1"/>
          </p:cNvSpPr>
          <p:nvPr>
            <p:ph sz="half" idx="1"/>
          </p:nvPr>
        </p:nvSpPr>
        <p:spPr>
          <a:xfrm>
            <a:off x="457200" y="1556793"/>
            <a:ext cx="4038600" cy="4691608"/>
          </a:xfrm>
        </p:spPr>
        <p:txBody>
          <a:bodyPr>
            <a:noAutofit/>
          </a:bodyPr>
          <a:lstStyle/>
          <a:p>
            <a:pPr marL="64008" indent="0">
              <a:buNone/>
            </a:pPr>
            <a:r>
              <a:rPr lang="ru-RU" sz="1400" dirty="0"/>
              <a:t>Железнодорожный транспорт играет важную роль в экономике страны и является одним из основных средств перевозки грузов и пассажиров. Он обеспечивает эффективное перемещение товаров между различными регионами и стимулирует развитие торговли и промышленности. Благодаря своей надежности и большой грузоподъемности, железнодорожный транспорт способствует развитию экономики и повышению производительности.</a:t>
            </a:r>
          </a:p>
          <a:p>
            <a:endParaRPr lang="ru-RU" sz="1400" dirty="0"/>
          </a:p>
          <a:p>
            <a:pPr marL="64008" indent="0">
              <a:buNone/>
            </a:pPr>
            <a:r>
              <a:rPr lang="ru-RU" sz="1400" dirty="0"/>
              <a:t>Железные дороги обеспечивают транспортную инфраструктуру, которая поддерживает различные отрасли экономики, такие как сельское хозяйство, </a:t>
            </a:r>
            <a:r>
              <a:rPr lang="ru-RU" sz="1400" dirty="0" err="1"/>
              <a:t>горнодобыча</a:t>
            </a:r>
            <a:r>
              <a:rPr lang="ru-RU" sz="1400" dirty="0"/>
              <a:t> и промышленное производство. Они позволяют перевозить сырье и готовую продукцию по всей стране, обеспечивая доступность и конкурентоспособность товаров на рынке.</a:t>
            </a:r>
          </a:p>
        </p:txBody>
      </p:sp>
      <p:pic>
        <p:nvPicPr>
          <p:cNvPr id="1026" name="Picture 2"/>
          <p:cNvPicPr>
            <a:picLocks noGrp="1" noChangeAspect="1" noChangeArrowheads="1"/>
          </p:cNvPicPr>
          <p:nvPr>
            <p:ph sz="half" idx="2"/>
          </p:nvPr>
        </p:nvPicPr>
        <p:blipFill>
          <a:blip r:embed="rId2" cstate="print">
            <a:extLst>
              <a:ext uri="{28A0092B-C50C-407E-A947-70E740481C1C}">
                <a14:useLocalDpi xmlns:a14="http://schemas.microsoft.com/office/drawing/2010/main" xmlns="" val="0"/>
              </a:ext>
            </a:extLst>
          </a:blip>
          <a:srcRect/>
          <a:stretch>
            <a:fillRect/>
          </a:stretch>
        </p:blipFill>
        <p:spPr bwMode="auto">
          <a:xfrm>
            <a:off x="4648200" y="2640534"/>
            <a:ext cx="4038600" cy="268977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extLst>
      <p:ext uri="{BB962C8B-B14F-4D97-AF65-F5344CB8AC3E}">
        <p14:creationId xmlns:p14="http://schemas.microsoft.com/office/powerpoint/2010/main" xmlns="" val="3595838641"/>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t>Список используемой литературы </a:t>
            </a:r>
            <a:endParaRPr lang="ru-RU" dirty="0"/>
          </a:p>
        </p:txBody>
      </p:sp>
      <p:sp>
        <p:nvSpPr>
          <p:cNvPr id="3" name="Объект 2"/>
          <p:cNvSpPr>
            <a:spLocks noGrp="1"/>
          </p:cNvSpPr>
          <p:nvPr>
            <p:ph idx="1"/>
          </p:nvPr>
        </p:nvSpPr>
        <p:spPr/>
        <p:txBody>
          <a:bodyPr>
            <a:normAutofit fontScale="62500" lnSpcReduction="20000"/>
          </a:bodyPr>
          <a:lstStyle/>
          <a:p>
            <a:r>
              <a:rPr lang="ru-RU" dirty="0"/>
              <a:t>[1] Министерство транспорта Российской Федерации. (2015). Транспорт России (Информационно-статистический бюллетень: январь – декабрь 2014 года; С. 9). Режим доступа: http://www.mintrans.ru/upload/iblock/576/stat_2014.pdf</a:t>
            </a:r>
          </a:p>
          <a:p>
            <a:endParaRPr lang="ru-RU" dirty="0"/>
          </a:p>
          <a:p>
            <a:r>
              <a:rPr lang="ru-RU" dirty="0"/>
              <a:t>[2] Министерство транспорта Российской Федерации. (2015). Транспорт России (Информационно-статистический бюллетень: январь – декабрь 2014 года; С. 9). Режим доступа: http://www.mintrans.ru/upload/iblock/576/stat_2014.pdf</a:t>
            </a:r>
          </a:p>
          <a:p>
            <a:endParaRPr lang="ru-RU" dirty="0"/>
          </a:p>
          <a:p>
            <a:r>
              <a:rPr lang="ru-RU" dirty="0"/>
              <a:t>[3] Министерство транспорта Российской Федерации. (2015). Транспорт России (Информационно-статистический бюллетень: январь – декабрь 2014 года; С. 11). Режим доступа: http://www.mintrans.ru/upload/iblock/576/stat_2014.pdf</a:t>
            </a:r>
          </a:p>
        </p:txBody>
      </p:sp>
    </p:spTree>
    <p:extLst>
      <p:ext uri="{BB962C8B-B14F-4D97-AF65-F5344CB8AC3E}">
        <p14:creationId xmlns:p14="http://schemas.microsoft.com/office/powerpoint/2010/main" xmlns="" val="2167781316"/>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dirty="0"/>
          </a:p>
        </p:txBody>
      </p:sp>
      <p:pic>
        <p:nvPicPr>
          <p:cNvPr id="14338" name="Picture 2"/>
          <p:cNvPicPr>
            <a:picLocks noGrp="1" noChangeAspect="1" noChangeArrowheads="1"/>
          </p:cNvPicPr>
          <p:nvPr>
            <p:ph idx="1"/>
          </p:nvPr>
        </p:nvPicPr>
        <p:blipFill>
          <a:blip r:embed="rId2">
            <a:extLst>
              <a:ext uri="{28A0092B-C50C-407E-A947-70E740481C1C}">
                <a14:useLocalDpi xmlns:a14="http://schemas.microsoft.com/office/drawing/2010/main" xmlns="" val="0"/>
              </a:ext>
            </a:extLst>
          </a:blip>
          <a:srcRect/>
          <a:stretch>
            <a:fillRect/>
          </a:stretch>
        </p:blipFill>
        <p:spPr bwMode="auto">
          <a:xfrm>
            <a:off x="0" y="1916832"/>
            <a:ext cx="9036496" cy="3096344"/>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extLst>
      <p:ext uri="{BB962C8B-B14F-4D97-AF65-F5344CB8AC3E}">
        <p14:creationId xmlns:p14="http://schemas.microsoft.com/office/powerpoint/2010/main" xmlns="" val="109346388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ru-RU" sz="2800" dirty="0">
                <a:solidFill>
                  <a:schemeClr val="tx1">
                    <a:lumMod val="95000"/>
                  </a:schemeClr>
                </a:solidFill>
              </a:rPr>
              <a:t>Важность железнодорожного транспорта в экономике</a:t>
            </a:r>
          </a:p>
        </p:txBody>
      </p:sp>
      <p:sp>
        <p:nvSpPr>
          <p:cNvPr id="3" name="Объект 2"/>
          <p:cNvSpPr>
            <a:spLocks noGrp="1"/>
          </p:cNvSpPr>
          <p:nvPr>
            <p:ph sz="half" idx="1"/>
          </p:nvPr>
        </p:nvSpPr>
        <p:spPr/>
        <p:txBody>
          <a:bodyPr>
            <a:normAutofit fontScale="62500" lnSpcReduction="20000"/>
          </a:bodyPr>
          <a:lstStyle/>
          <a:p>
            <a:pPr marL="64008" indent="0">
              <a:buNone/>
            </a:pPr>
            <a:r>
              <a:rPr lang="ru-RU" dirty="0"/>
              <a:t>Железнодорожный транспорт играет важную роль в экономике страны. Он обеспечивает эффективную и надежную транспортную связь между различными регионами, способствуя развитию торговли, промышленности и туризма.</a:t>
            </a:r>
          </a:p>
          <a:p>
            <a:pPr marL="64008" indent="0">
              <a:buNone/>
            </a:pPr>
            <a:endParaRPr lang="ru-RU" dirty="0"/>
          </a:p>
          <a:p>
            <a:pPr marL="64008" indent="0">
              <a:buNone/>
            </a:pPr>
            <a:r>
              <a:rPr lang="ru-RU" dirty="0"/>
              <a:t>Одной из основных преимуществ железнодорожного транспорта является его способность перевозить большие грузовые объемы на дальние расстояния. Железнодорожные пути и вагоны способны выдерживать значительные нагрузки, что делает железнодорожный транспорт идеальным для перевозки тяжелых и крупногабаритных грузов, таких как уголь, руда, нефть и строительные материалы.</a:t>
            </a:r>
          </a:p>
        </p:txBody>
      </p:sp>
      <p:pic>
        <p:nvPicPr>
          <p:cNvPr id="2050" name="Picture 2"/>
          <p:cNvPicPr>
            <a:picLocks noGrp="1" noChangeAspect="1" noChangeArrowheads="1"/>
          </p:cNvPicPr>
          <p:nvPr>
            <p:ph sz="half" idx="2"/>
          </p:nvPr>
        </p:nvPicPr>
        <p:blipFill>
          <a:blip r:embed="rId2" cstate="print">
            <a:extLst>
              <a:ext uri="{28A0092B-C50C-407E-A947-70E740481C1C}">
                <a14:useLocalDpi xmlns:a14="http://schemas.microsoft.com/office/drawing/2010/main" xmlns="" val="0"/>
              </a:ext>
            </a:extLst>
          </a:blip>
          <a:srcRect/>
          <a:stretch>
            <a:fillRect/>
          </a:stretch>
        </p:blipFill>
        <p:spPr bwMode="auto">
          <a:xfrm>
            <a:off x="4648200" y="2739132"/>
            <a:ext cx="4038600" cy="2492573"/>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extLst>
      <p:ext uri="{BB962C8B-B14F-4D97-AF65-F5344CB8AC3E}">
        <p14:creationId xmlns:p14="http://schemas.microsoft.com/office/powerpoint/2010/main" xmlns="" val="331244391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4"/>
          <p:cNvSpPr>
            <a:spLocks noGrp="1"/>
          </p:cNvSpPr>
          <p:nvPr>
            <p:ph type="title"/>
          </p:nvPr>
        </p:nvSpPr>
        <p:spPr/>
        <p:txBody>
          <a:bodyPr/>
          <a:lstStyle/>
          <a:p>
            <a:endParaRPr lang="ru-RU"/>
          </a:p>
        </p:txBody>
      </p:sp>
      <p:sp>
        <p:nvSpPr>
          <p:cNvPr id="6" name="Объект 5"/>
          <p:cNvSpPr>
            <a:spLocks noGrp="1"/>
          </p:cNvSpPr>
          <p:nvPr>
            <p:ph idx="1"/>
          </p:nvPr>
        </p:nvSpPr>
        <p:spPr>
          <a:xfrm>
            <a:off x="457200" y="260648"/>
            <a:ext cx="8229600" cy="6194160"/>
          </a:xfrm>
        </p:spPr>
        <p:txBody>
          <a:bodyPr>
            <a:normAutofit fontScale="62500" lnSpcReduction="20000"/>
          </a:bodyPr>
          <a:lstStyle/>
          <a:p>
            <a:pPr marL="64008" indent="0">
              <a:buNone/>
            </a:pPr>
            <a:r>
              <a:rPr lang="ru-RU" dirty="0"/>
              <a:t>Преимущества железнодорожного транспорта:</a:t>
            </a:r>
          </a:p>
          <a:p>
            <a:pPr marL="64008" indent="0">
              <a:buNone/>
            </a:pPr>
            <a:r>
              <a:rPr lang="ru-RU" dirty="0"/>
              <a:t>Высокая грузоподъемность и способность перевозить крупногабаритные грузы;</a:t>
            </a:r>
          </a:p>
          <a:p>
            <a:pPr marL="64008" indent="0">
              <a:buNone/>
            </a:pPr>
            <a:r>
              <a:rPr lang="ru-RU" dirty="0"/>
              <a:t>Надежность и безопасность перевозок;</a:t>
            </a:r>
          </a:p>
          <a:p>
            <a:pPr marL="64008" indent="0">
              <a:buNone/>
            </a:pPr>
            <a:r>
              <a:rPr lang="ru-RU" dirty="0"/>
              <a:t>Экономичность и эффективность использования ресурсов;</a:t>
            </a:r>
          </a:p>
          <a:p>
            <a:pPr marL="64008" indent="0">
              <a:buNone/>
            </a:pPr>
            <a:r>
              <a:rPr lang="ru-RU" dirty="0"/>
              <a:t>Возможность организации международных перевозок;</a:t>
            </a:r>
          </a:p>
          <a:p>
            <a:pPr marL="64008" indent="0">
              <a:buNone/>
            </a:pPr>
            <a:r>
              <a:rPr lang="ru-RU" dirty="0"/>
              <a:t>Способствует развитию торговли и промышленности;</a:t>
            </a:r>
          </a:p>
          <a:p>
            <a:pPr marL="64008" indent="0">
              <a:buNone/>
            </a:pPr>
            <a:r>
              <a:rPr lang="ru-RU" dirty="0"/>
              <a:t>Создает рабочие места и способствует развитию регионов.</a:t>
            </a:r>
          </a:p>
          <a:p>
            <a:pPr marL="64008" indent="0">
              <a:buNone/>
            </a:pPr>
            <a:r>
              <a:rPr lang="ru-RU" dirty="0"/>
              <a:t>Железнодорожный транспорт также играет важную роль в туризме, обеспечивая комфортное и удобное перемещение туристов между различными городами и достопримечательностями. Благодаря железнодорожному транспорту, туристы могут легко и быстро добраться до популярных мест отдыха и культурных объектов, что способствует развитию туристической отрасли и приносит доходы государству.</a:t>
            </a:r>
          </a:p>
          <a:p>
            <a:pPr marL="64008" indent="0">
              <a:buNone/>
            </a:pPr>
            <a:endParaRPr lang="ru-RU" dirty="0"/>
          </a:p>
          <a:p>
            <a:pPr marL="64008" indent="0">
              <a:buNone/>
            </a:pPr>
            <a:r>
              <a:rPr lang="ru-RU" dirty="0"/>
              <a:t>В целом, железнодорожный транспорт является важным элементом инфраструктуры страны, который обеспечивает эффективное функционирование экономики и способствует ее развитию. Он играет ключевую роль в перевозке грузов и пассажиров, обеспечивая связь между различными регионами и способствуя развитию торговли, промышленности и туризма.</a:t>
            </a:r>
          </a:p>
        </p:txBody>
      </p:sp>
    </p:spTree>
    <p:extLst>
      <p:ext uri="{BB962C8B-B14F-4D97-AF65-F5344CB8AC3E}">
        <p14:creationId xmlns:p14="http://schemas.microsoft.com/office/powerpoint/2010/main" xmlns="" val="4166590001"/>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ru-RU" sz="2800" dirty="0">
                <a:solidFill>
                  <a:schemeClr val="tx1">
                    <a:lumMod val="95000"/>
                  </a:schemeClr>
                </a:solidFill>
              </a:rPr>
              <a:t>Роль железнодорожного транспорта в развитии индустрии</a:t>
            </a:r>
          </a:p>
        </p:txBody>
      </p:sp>
      <p:sp>
        <p:nvSpPr>
          <p:cNvPr id="4" name="Объект 3"/>
          <p:cNvSpPr>
            <a:spLocks noGrp="1"/>
          </p:cNvSpPr>
          <p:nvPr>
            <p:ph sz="half" idx="1"/>
          </p:nvPr>
        </p:nvSpPr>
        <p:spPr>
          <a:xfrm>
            <a:off x="107504" y="1722437"/>
            <a:ext cx="4536504" cy="4525963"/>
          </a:xfrm>
        </p:spPr>
        <p:txBody>
          <a:bodyPr>
            <a:normAutofit fontScale="47500" lnSpcReduction="20000"/>
          </a:bodyPr>
          <a:lstStyle/>
          <a:p>
            <a:pPr marL="64008" indent="0">
              <a:buNone/>
            </a:pPr>
            <a:r>
              <a:rPr lang="ru-RU" dirty="0"/>
              <a:t>Во-первых, железнодорожный транспорт обладает большой грузоподъемностью и способен перевозить большие объемы грузов. Это особенно важно для индустрии, где часто требуется перевозка крупногабаритных или тяжелых грузов, таких как машины, оборудование или сырье. Благодаря своей грузоподъемности железнодорожный транспорт обеспечивает надежность и эффективность поставок, что способствует развитию производства и снижению затрат</a:t>
            </a:r>
            <a:r>
              <a:rPr lang="ru-RU" dirty="0" smtClean="0"/>
              <a:t>.</a:t>
            </a:r>
          </a:p>
          <a:p>
            <a:pPr marL="64008" indent="0">
              <a:buNone/>
            </a:pPr>
            <a:endParaRPr lang="ru-RU" dirty="0" smtClean="0"/>
          </a:p>
          <a:p>
            <a:pPr marL="64008" indent="0">
              <a:buNone/>
            </a:pPr>
            <a:r>
              <a:rPr lang="ru-RU" dirty="0" smtClean="0"/>
              <a:t>Во-вторых</a:t>
            </a:r>
            <a:r>
              <a:rPr lang="ru-RU" dirty="0"/>
              <a:t>, железнодорожный транспорт обеспечивает доступность регионов страны для промышленных предприятий. Благодаря разветвленной сети железных дорог можно доставить грузы в самые отдаленные уголки страны. Это способствует развитию промышленности в регионах и созданию новых рабочих мест, что в свою очередь стимулирует экономический рост и улучшение жизни населения.</a:t>
            </a:r>
          </a:p>
          <a:p>
            <a:pPr marL="64008" indent="0">
              <a:buNone/>
            </a:pPr>
            <a:endParaRPr lang="ru-RU" dirty="0"/>
          </a:p>
          <a:p>
            <a:pPr marL="64008" indent="0">
              <a:buNone/>
            </a:pPr>
            <a:r>
              <a:rPr lang="ru-RU" dirty="0"/>
              <a:t>В-третьих, железнодорожный транспорт является более экологически чистым способом перевозки грузов по сравнению с автомобильным транспортом. Благодаря использованию электрической энергии для движения поездов, железнодорожный транспорт не выбрасывает вредные вещества в атмосферу, что способствует улучшению качества окружающей среды и здоровья населения.</a:t>
            </a:r>
          </a:p>
        </p:txBody>
      </p:sp>
      <p:pic>
        <p:nvPicPr>
          <p:cNvPr id="3074" name="Picture 2"/>
          <p:cNvPicPr>
            <a:picLocks noGrp="1" noChangeAspect="1" noChangeArrowheads="1"/>
          </p:cNvPicPr>
          <p:nvPr>
            <p:ph sz="half" idx="2"/>
          </p:nvPr>
        </p:nvPicPr>
        <p:blipFill>
          <a:blip r:embed="rId2">
            <a:extLst>
              <a:ext uri="{28A0092B-C50C-407E-A947-70E740481C1C}">
                <a14:useLocalDpi xmlns:a14="http://schemas.microsoft.com/office/drawing/2010/main" xmlns="" val="0"/>
              </a:ext>
            </a:extLst>
          </a:blip>
          <a:srcRect/>
          <a:stretch>
            <a:fillRect/>
          </a:stretch>
        </p:blipFill>
        <p:spPr bwMode="auto">
          <a:xfrm>
            <a:off x="4648200" y="1700808"/>
            <a:ext cx="4388296" cy="3629496"/>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extLst>
      <p:ext uri="{BB962C8B-B14F-4D97-AF65-F5344CB8AC3E}">
        <p14:creationId xmlns:p14="http://schemas.microsoft.com/office/powerpoint/2010/main" xmlns="" val="3056523183"/>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sz="half" idx="1"/>
          </p:nvPr>
        </p:nvSpPr>
        <p:spPr>
          <a:xfrm>
            <a:off x="179512" y="260648"/>
            <a:ext cx="8640960" cy="4525963"/>
          </a:xfrm>
        </p:spPr>
        <p:txBody>
          <a:bodyPr>
            <a:normAutofit fontScale="70000" lnSpcReduction="20000"/>
          </a:bodyPr>
          <a:lstStyle/>
          <a:p>
            <a:pPr marL="64008" indent="0">
              <a:buNone/>
            </a:pPr>
            <a:r>
              <a:rPr lang="ru-RU" dirty="0"/>
              <a:t>Преимущества железнодорожного транспорта для индустрии:</a:t>
            </a:r>
          </a:p>
          <a:p>
            <a:r>
              <a:rPr lang="ru-RU" dirty="0"/>
              <a:t>Большая грузоподъемность;</a:t>
            </a:r>
          </a:p>
          <a:p>
            <a:r>
              <a:rPr lang="ru-RU" dirty="0"/>
              <a:t>Надежность и эффективность поставок;</a:t>
            </a:r>
          </a:p>
          <a:p>
            <a:r>
              <a:rPr lang="ru-RU" dirty="0"/>
              <a:t>Снижение затрат на транспортировку;</a:t>
            </a:r>
          </a:p>
          <a:p>
            <a:r>
              <a:rPr lang="ru-RU" dirty="0"/>
              <a:t>Возможность перевозки крупногабаритных и тяжелых грузов;</a:t>
            </a:r>
          </a:p>
          <a:p>
            <a:r>
              <a:rPr lang="ru-RU" dirty="0"/>
              <a:t>Обеспечение доступности регионов страны для промышленных предприятий;</a:t>
            </a:r>
          </a:p>
          <a:p>
            <a:r>
              <a:rPr lang="ru-RU" dirty="0"/>
              <a:t>Создание рабочих мест и развитие экономики регионов;</a:t>
            </a:r>
          </a:p>
          <a:p>
            <a:r>
              <a:rPr lang="ru-RU" dirty="0"/>
              <a:t>Уменьшение загрязнения окружающей среды по сравнению с автомобильным транспортом</a:t>
            </a:r>
            <a:r>
              <a:rPr lang="ru-RU" dirty="0" smtClean="0"/>
              <a:t>.</a:t>
            </a:r>
          </a:p>
          <a:p>
            <a:pPr marL="64008" indent="0">
              <a:buNone/>
            </a:pPr>
            <a:r>
              <a:rPr lang="ru-RU" dirty="0"/>
              <a:t>Таким образом, железнодорожный транспорт играет ключевую роль в развитии индустрии и экономики страны. Он обеспечивает надежность и эффективность поставок, способствует доступности регионов для промышленных предприятий, создает рабочие места и способствует улучшению экологической ситуации. Все это содействует развитию индустрии и экономическому росту страны в целом.</a:t>
            </a:r>
          </a:p>
        </p:txBody>
      </p:sp>
      <p:pic>
        <p:nvPicPr>
          <p:cNvPr id="4098" name="Picture 2"/>
          <p:cNvPicPr>
            <a:picLocks noGrp="1" noChangeAspect="1" noChangeArrowheads="1"/>
          </p:cNvPicPr>
          <p:nvPr>
            <p:ph sz="half" idx="2"/>
          </p:nvPr>
        </p:nvPicPr>
        <p:blipFill>
          <a:blip r:embed="rId2" cstate="print">
            <a:extLst>
              <a:ext uri="{28A0092B-C50C-407E-A947-70E740481C1C}">
                <a14:useLocalDpi xmlns:a14="http://schemas.microsoft.com/office/drawing/2010/main" xmlns="" val="0"/>
              </a:ext>
            </a:extLst>
          </a:blip>
          <a:srcRect/>
          <a:stretch>
            <a:fillRect/>
          </a:stretch>
        </p:blipFill>
        <p:spPr bwMode="auto">
          <a:xfrm>
            <a:off x="2483768" y="4365104"/>
            <a:ext cx="4038600" cy="2271712"/>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extLst>
      <p:ext uri="{BB962C8B-B14F-4D97-AF65-F5344CB8AC3E}">
        <p14:creationId xmlns:p14="http://schemas.microsoft.com/office/powerpoint/2010/main" xmlns="" val="100225771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ru-RU" sz="2400" dirty="0">
                <a:solidFill>
                  <a:schemeClr val="tx1">
                    <a:lumMod val="95000"/>
                  </a:schemeClr>
                </a:solidFill>
              </a:rPr>
              <a:t>Вклад железнодорожной системы в логистику грузов</a:t>
            </a:r>
          </a:p>
        </p:txBody>
      </p:sp>
      <p:sp>
        <p:nvSpPr>
          <p:cNvPr id="5" name="Объект 4"/>
          <p:cNvSpPr>
            <a:spLocks noGrp="1"/>
          </p:cNvSpPr>
          <p:nvPr>
            <p:ph idx="1"/>
          </p:nvPr>
        </p:nvSpPr>
        <p:spPr>
          <a:xfrm>
            <a:off x="467544" y="1412776"/>
            <a:ext cx="8229600" cy="5904656"/>
          </a:xfrm>
        </p:spPr>
        <p:txBody>
          <a:bodyPr>
            <a:normAutofit fontScale="40000" lnSpcReduction="20000"/>
          </a:bodyPr>
          <a:lstStyle/>
          <a:p>
            <a:pPr marL="64008" indent="0">
              <a:buNone/>
            </a:pPr>
            <a:r>
              <a:rPr lang="ru-RU" dirty="0"/>
              <a:t>Железнодорожный транспорт играет важную роль в логистике грузов. Он обеспечивает надежную и эффективную транспортировку различных видов товаров на большие расстояния. В этом разделе мы рассмотрим вклад железнодорожной системы в логистику грузов и ее преимущества.</a:t>
            </a:r>
          </a:p>
          <a:p>
            <a:pPr marL="64008" indent="0">
              <a:buNone/>
            </a:pPr>
            <a:endParaRPr lang="ru-RU" dirty="0"/>
          </a:p>
          <a:p>
            <a:pPr marL="64008" indent="0">
              <a:buNone/>
            </a:pPr>
            <a:r>
              <a:rPr lang="ru-RU" dirty="0"/>
              <a:t>Одним из главных преимуществ железнодорожной системы является возможность перевозки больших объемов грузов. Железные дороги способны перевозить тяжелые и габаритные грузы, которые могут быть непригодны для других видов транспорта, таких как автомобильный или морской. Кроме того, железнодорожные пути позволяют организовать длинные поезда и создать оптимальные условия для перевозки больших партий товаров.</a:t>
            </a:r>
          </a:p>
          <a:p>
            <a:pPr marL="64008" indent="0">
              <a:buNone/>
            </a:pPr>
            <a:endParaRPr lang="ru-RU" dirty="0"/>
          </a:p>
          <a:p>
            <a:pPr marL="64008" indent="0">
              <a:buNone/>
            </a:pPr>
            <a:r>
              <a:rPr lang="ru-RU" dirty="0"/>
              <a:t>Железнодорожная система также обеспечивает стабильность и надежность доставки грузов. В отличие от других видов транспорта, таких как автомобильный или воздушный, железнодорожные пути не зависят от дорожной ситуации или погодных условий. Это позволяет точно планировать и контролировать сроки доставки грузов, что особенно важно для компаний, занимающихся международной торговлей</a:t>
            </a:r>
            <a:r>
              <a:rPr lang="ru-RU" dirty="0" smtClean="0"/>
              <a:t>.</a:t>
            </a:r>
          </a:p>
          <a:p>
            <a:pPr marL="64008" indent="0">
              <a:buNone/>
            </a:pPr>
            <a:r>
              <a:rPr lang="ru-RU" dirty="0"/>
              <a:t>Кроме того, железнодорожный транспорт обеспечивает высокую степень безопасности и защиты грузов. Железнодорожные пути оборудованы специальными системами безопасности, которые предотвращают возможность кражи или повреждения грузов во время транспортировки. Это делает железнодорожный транспорт предпочтительным выбором для перевозки ценных и уязвимых грузов.</a:t>
            </a:r>
          </a:p>
          <a:p>
            <a:pPr marL="64008" indent="0">
              <a:buNone/>
            </a:pPr>
            <a:endParaRPr lang="ru-RU" dirty="0"/>
          </a:p>
          <a:p>
            <a:pPr marL="64008" indent="0">
              <a:buNone/>
            </a:pPr>
            <a:r>
              <a:rPr lang="ru-RU" dirty="0"/>
              <a:t>Также стоит отметить, что железнодорожная система способствует развитию регионов, через которые проходят железные пути. Она способствует созданию новых рабочих мест и развитию инфраструктуры, такой как железнодорожные станции и терминалы. Это в свою очередь привлекает инвестиции и способствует экономическому росту в этих регионах.</a:t>
            </a:r>
          </a:p>
          <a:p>
            <a:pPr marL="64008" indent="0">
              <a:buNone/>
            </a:pPr>
            <a:endParaRPr lang="ru-RU" dirty="0"/>
          </a:p>
          <a:p>
            <a:pPr marL="64008" indent="0">
              <a:buNone/>
            </a:pPr>
            <a:r>
              <a:rPr lang="ru-RU" dirty="0"/>
              <a:t>В целом, железнодорожный транспорт играет важную роль в логистике грузов, обеспечивая надежную и эффективную транспортировку больших объемов товаров на большие расстояния. Его преимущества включают возможность перевозки тяжелых и габаритных грузов, стабильность доставки, высокую степень безопасности и способность способствовать развитию регионов. Железнодорожная система является незаменимым элементом логистической инфраструктуры страны.</a:t>
            </a:r>
          </a:p>
        </p:txBody>
      </p:sp>
    </p:spTree>
    <p:extLst>
      <p:ext uri="{BB962C8B-B14F-4D97-AF65-F5344CB8AC3E}">
        <p14:creationId xmlns:p14="http://schemas.microsoft.com/office/powerpoint/2010/main" xmlns="" val="647979835"/>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a:spLocks noGrp="1"/>
          </p:cNvSpPr>
          <p:nvPr>
            <p:ph type="title"/>
          </p:nvPr>
        </p:nvSpPr>
        <p:spPr/>
        <p:txBody>
          <a:bodyPr/>
          <a:lstStyle/>
          <a:p>
            <a:endParaRPr lang="ru-RU"/>
          </a:p>
        </p:txBody>
      </p:sp>
      <p:sp>
        <p:nvSpPr>
          <p:cNvPr id="3" name="Объект 2"/>
          <p:cNvSpPr>
            <a:spLocks noGrp="1"/>
          </p:cNvSpPr>
          <p:nvPr>
            <p:ph sz="half" idx="1"/>
          </p:nvPr>
        </p:nvSpPr>
        <p:spPr>
          <a:xfrm>
            <a:off x="457200" y="260649"/>
            <a:ext cx="7931224" cy="4320479"/>
          </a:xfrm>
        </p:spPr>
        <p:txBody>
          <a:bodyPr>
            <a:normAutofit fontScale="62500" lnSpcReduction="20000"/>
          </a:bodyPr>
          <a:lstStyle/>
          <a:p>
            <a:pPr marL="64008" indent="0">
              <a:buNone/>
            </a:pPr>
            <a:r>
              <a:rPr lang="ru-RU" dirty="0"/>
              <a:t>Железнодорожный транспорт Российской Федерации в связи с экономическими и географическими особенностями страны является важнейшим фактором, обеспечивающим функционирование экономической системы страны, ее безопасность, сохранение территориальной целостности и предоставляющим возможность для регионального развития. Для Российской Федерации это тем более существенно, что из всех стран мира она обладает самой большой территорией, значительным количеством регионов и, соответственно, вопросы транспортного обеспечения стоят для нее наиболее остро.</a:t>
            </a:r>
          </a:p>
          <a:p>
            <a:endParaRPr lang="ru-RU" dirty="0"/>
          </a:p>
          <a:p>
            <a:pPr marL="64008" indent="0">
              <a:buNone/>
            </a:pPr>
            <a:r>
              <a:rPr lang="ru-RU" dirty="0"/>
              <a:t>В настоящее время система железнодорожного транспорта испытывает ряд проблем, связанных, в первую очередь, с низкой эффективностью работы управленческого персонала, старением основных фондов, отсутствием достаточных стимулов для снижения эксплуатационных расходов. Также следует отметить, что в настоящее время идет процесс структурных преобразований в системе железнодорожного транспорта. В связи с этим приобретают актуальность исследования, связанные с изучением экономической природы транспортных систем, как на уровне региона, так и на уровне государства, и в первую очередь железнодорожного транспорта</a:t>
            </a:r>
          </a:p>
        </p:txBody>
      </p:sp>
      <p:pic>
        <p:nvPicPr>
          <p:cNvPr id="5122" name="Picture 2"/>
          <p:cNvPicPr>
            <a:picLocks noGrp="1" noChangeAspect="1" noChangeArrowheads="1"/>
          </p:cNvPicPr>
          <p:nvPr>
            <p:ph sz="half" idx="2"/>
          </p:nvPr>
        </p:nvPicPr>
        <p:blipFill>
          <a:blip r:embed="rId2" cstate="print">
            <a:extLst>
              <a:ext uri="{28A0092B-C50C-407E-A947-70E740481C1C}">
                <a14:useLocalDpi xmlns:a14="http://schemas.microsoft.com/office/drawing/2010/main" xmlns="" val="0"/>
              </a:ext>
            </a:extLst>
          </a:blip>
          <a:srcRect/>
          <a:stretch>
            <a:fillRect/>
          </a:stretch>
        </p:blipFill>
        <p:spPr bwMode="auto">
          <a:xfrm>
            <a:off x="3995936" y="4165576"/>
            <a:ext cx="4038600" cy="26924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extLst>
      <p:ext uri="{BB962C8B-B14F-4D97-AF65-F5344CB8AC3E}">
        <p14:creationId xmlns:p14="http://schemas.microsoft.com/office/powerpoint/2010/main" xmlns="" val="4192342830"/>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67544" y="0"/>
            <a:ext cx="8229600" cy="1399032"/>
          </a:xfrm>
        </p:spPr>
        <p:txBody>
          <a:bodyPr>
            <a:normAutofit/>
          </a:bodyPr>
          <a:lstStyle/>
          <a:p>
            <a:r>
              <a:rPr lang="ru-RU" sz="2400" dirty="0">
                <a:solidFill>
                  <a:schemeClr val="tx1">
                    <a:lumMod val="95000"/>
                  </a:schemeClr>
                </a:solidFill>
              </a:rPr>
              <a:t>Исследование роли железнодорожного транспорта в хозяйственной системе Российской Федерации</a:t>
            </a:r>
          </a:p>
        </p:txBody>
      </p:sp>
      <p:sp>
        <p:nvSpPr>
          <p:cNvPr id="5" name="Объект 4"/>
          <p:cNvSpPr>
            <a:spLocks noGrp="1"/>
          </p:cNvSpPr>
          <p:nvPr>
            <p:ph idx="1"/>
          </p:nvPr>
        </p:nvSpPr>
        <p:spPr>
          <a:xfrm>
            <a:off x="467544" y="1484784"/>
            <a:ext cx="8229600" cy="5373216"/>
          </a:xfrm>
        </p:spPr>
        <p:txBody>
          <a:bodyPr>
            <a:normAutofit fontScale="40000" lnSpcReduction="20000"/>
          </a:bodyPr>
          <a:lstStyle/>
          <a:p>
            <a:pPr marL="64008" indent="0">
              <a:buNone/>
            </a:pPr>
            <a:r>
              <a:rPr lang="ru-RU" dirty="0"/>
              <a:t>Приступая к анализу эффективности функционирования необходимо отметить следующие базисные особенности отечественной системы железнодорожного транспорта с точки зрения макроэкономического, системно-хозяйственного и геополитического подхода:</a:t>
            </a:r>
          </a:p>
          <a:p>
            <a:pPr marL="64008" indent="0">
              <a:buNone/>
            </a:pPr>
            <a:endParaRPr lang="ru-RU" dirty="0"/>
          </a:p>
          <a:p>
            <a:pPr marL="64008" indent="0">
              <a:buNone/>
            </a:pPr>
            <a:r>
              <a:rPr lang="ru-RU" dirty="0"/>
              <a:t>1. Отечественная транспортная система выступает в качестве основной связывающей артерии между восточными и западными регионами нашей страны, обеспечивая ее производственное и экономической единство, что непосредственно влияет на макроэкономическую динамику и возможность существования страны в качестве единой хозяйственной системы.</a:t>
            </a:r>
          </a:p>
          <a:p>
            <a:pPr marL="64008" indent="0">
              <a:buNone/>
            </a:pPr>
            <a:endParaRPr lang="ru-RU" dirty="0"/>
          </a:p>
          <a:p>
            <a:pPr marL="64008" indent="0">
              <a:buNone/>
            </a:pPr>
            <a:r>
              <a:rPr lang="ru-RU" dirty="0"/>
              <a:t>Основной задачей государства в сфере экономики в настоящее время официально заявляется обеспечение устойчивых темпов роста и экономического развития посредством модернизации национальной промышленности и реализации программ </a:t>
            </a:r>
            <a:r>
              <a:rPr lang="ru-RU" dirty="0" err="1"/>
              <a:t>импортозамещения</a:t>
            </a:r>
            <a:r>
              <a:rPr lang="ru-RU" dirty="0"/>
              <a:t>.</a:t>
            </a:r>
          </a:p>
          <a:p>
            <a:pPr marL="64008" indent="0">
              <a:buNone/>
            </a:pPr>
            <a:endParaRPr lang="ru-RU" dirty="0"/>
          </a:p>
          <a:p>
            <a:pPr marL="64008" indent="0">
              <a:buNone/>
            </a:pPr>
            <a:r>
              <a:rPr lang="ru-RU" dirty="0"/>
              <a:t>Для реализации данной программы необходимо создание и загрузка новых мощностей отечественной промышленности, что, в свою очередь, несомненно, должно привести к росту объёма грузопотока и грузооборота железнодорожного транспорта.</a:t>
            </a:r>
          </a:p>
          <a:p>
            <a:pPr marL="64008" indent="0">
              <a:buNone/>
            </a:pPr>
            <a:endParaRPr lang="ru-RU" dirty="0"/>
          </a:p>
          <a:p>
            <a:pPr marL="64008" indent="0">
              <a:buNone/>
            </a:pPr>
            <a:r>
              <a:rPr lang="ru-RU" dirty="0"/>
              <a:t>Следует отметить, что, по мнению большинства экспертов, экономический рост 1998-2005 годов носил восстановительный, а 2005-2007х – преимущественно восстановительный характер, то есть развитие национальной промышленности шло не за счет создания новых основных фондов, а за счет дозагрузки не полностью используемых существующих фондов (в период 2005–2007 года – преимущественно за счет дополнительной загрузки существующих основных фондов).</a:t>
            </a:r>
          </a:p>
          <a:p>
            <a:pPr marL="64008" indent="0">
              <a:buNone/>
            </a:pPr>
            <a:endParaRPr lang="ru-RU" dirty="0"/>
          </a:p>
          <a:p>
            <a:pPr marL="64008" indent="0">
              <a:buNone/>
            </a:pPr>
            <a:r>
              <a:rPr lang="ru-RU" dirty="0"/>
              <a:t>Таким образом, для обеспечения экономического роста предыдущих периодов было достаточно транспортной инфраструктуры, оставшейся в наследство от СССР.</a:t>
            </a:r>
          </a:p>
          <a:p>
            <a:pPr marL="64008" indent="0">
              <a:buNone/>
            </a:pPr>
            <a:endParaRPr lang="ru-RU" dirty="0"/>
          </a:p>
          <a:p>
            <a:pPr marL="64008" indent="0">
              <a:buNone/>
            </a:pPr>
            <a:r>
              <a:rPr lang="ru-RU" dirty="0"/>
              <a:t>В настоящее время для обеспечения потребностей инновационного развития экономики необходимо создание новой инфраструктуры в тех регионах, где она отсутствует, и существенная модернизация в большинстве других регионов страны. Основанием для данного вывода является тот исторически подтверждённый факт, что отличительной чертой экономического роста, носящего интенсивный характер, как правило, выступает опережающий рост реального сектора экономики и, в первую очередь, перерабатывающих отраслей промышленности(рис. 1)</a:t>
            </a:r>
          </a:p>
        </p:txBody>
      </p:sp>
    </p:spTree>
    <p:extLst>
      <p:ext uri="{BB962C8B-B14F-4D97-AF65-F5344CB8AC3E}">
        <p14:creationId xmlns:p14="http://schemas.microsoft.com/office/powerpoint/2010/main" xmlns="" val="3752647607"/>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Яркая">
  <a:themeElements>
    <a:clrScheme name="Городская">
      <a:dk1>
        <a:sysClr val="windowText" lastClr="000000"/>
      </a:dk1>
      <a:lt1>
        <a:sysClr val="window" lastClr="FFFFFF"/>
      </a:lt1>
      <a:dk2>
        <a:srgbClr val="424456"/>
      </a:dk2>
      <a:lt2>
        <a:srgbClr val="DEDEDE"/>
      </a:lt2>
      <a:accent1>
        <a:srgbClr val="53548A"/>
      </a:accent1>
      <a:accent2>
        <a:srgbClr val="438086"/>
      </a:accent2>
      <a:accent3>
        <a:srgbClr val="A04DA3"/>
      </a:accent3>
      <a:accent4>
        <a:srgbClr val="C4652D"/>
      </a:accent4>
      <a:accent5>
        <a:srgbClr val="8B5D3D"/>
      </a:accent5>
      <a:accent6>
        <a:srgbClr val="5C92B5"/>
      </a:accent6>
      <a:hlink>
        <a:srgbClr val="67AFBD"/>
      </a:hlink>
      <a:folHlink>
        <a:srgbClr val="C2A874"/>
      </a:folHlink>
    </a:clrScheme>
    <a:fontScheme name="Яркая">
      <a:majorFont>
        <a:latin typeface="Century Gothic"/>
        <a:ea typeface=""/>
        <a:cs typeface=""/>
        <a:font script="Jpan" typeface="HGｺﾞｼｯｸM"/>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Яркая">
      <a:fillStyleLst>
        <a:solidFill>
          <a:schemeClr val="phClr"/>
        </a:solidFill>
        <a:gradFill rotWithShape="1">
          <a:gsLst>
            <a:gs pos="0">
              <a:schemeClr val="phClr">
                <a:tint val="10000"/>
                <a:satMod val="300000"/>
              </a:schemeClr>
            </a:gs>
            <a:gs pos="34000">
              <a:schemeClr val="phClr">
                <a:tint val="13500"/>
                <a:satMod val="250000"/>
              </a:schemeClr>
            </a:gs>
            <a:gs pos="100000">
              <a:schemeClr val="phClr">
                <a:tint val="60000"/>
                <a:satMod val="200000"/>
              </a:schemeClr>
            </a:gs>
          </a:gsLst>
          <a:path path="circle">
            <a:fillToRect l="50000" t="155000" r="50000" b="-55000"/>
          </a:path>
        </a:gradFill>
        <a:gradFill rotWithShape="1">
          <a:gsLst>
            <a:gs pos="0">
              <a:schemeClr val="phClr">
                <a:tint val="60000"/>
                <a:satMod val="160000"/>
              </a:schemeClr>
            </a:gs>
            <a:gs pos="46000">
              <a:schemeClr val="phClr">
                <a:tint val="86000"/>
                <a:satMod val="160000"/>
              </a:schemeClr>
            </a:gs>
            <a:gs pos="100000">
              <a:schemeClr val="phClr">
                <a:shade val="40000"/>
                <a:satMod val="160000"/>
              </a:schemeClr>
            </a:gs>
          </a:gsLst>
          <a:path path="circle">
            <a:fillToRect l="50000" t="155000" r="50000" b="-55000"/>
          </a:path>
        </a:gradFill>
      </a:fillStyleLst>
      <a:lnStyleLst>
        <a:ln w="9525" cap="flat" cmpd="sng" algn="ctr">
          <a:solidFill>
            <a:schemeClr val="phClr">
              <a:satMod val="120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63500" dist="25400" dir="14700000" algn="t" rotWithShape="0">
              <a:srgbClr val="000000">
                <a:alpha val="50000"/>
              </a:srgbClr>
            </a:outerShdw>
          </a:effectLst>
        </a:effectStyle>
        <a:effectStyle>
          <a:effectLst>
            <a:outerShdw blurRad="50800" dist="38100" dir="14700000" algn="t" rotWithShape="0">
              <a:srgbClr val="000000">
                <a:alpha val="60000"/>
              </a:srgbClr>
            </a:outerShdw>
          </a:effectLst>
        </a:effectStyle>
        <a:effectStyle>
          <a:effectLst>
            <a:outerShdw blurRad="50800" dist="38100" dir="14700000" algn="t" rotWithShape="0">
              <a:srgbClr val="000000">
                <a:alpha val="60000"/>
              </a:srgbClr>
            </a:outerShdw>
          </a:effectLst>
          <a:scene3d>
            <a:camera prst="orthographicFront" fov="0">
              <a:rot lat="0" lon="0" rev="0"/>
            </a:camera>
            <a:lightRig rig="contrasting" dir="t">
              <a:rot lat="0" lon="0" rev="3600000"/>
            </a:lightRig>
          </a:scene3d>
          <a:sp3d prstMaterial="plastic">
            <a:bevelT w="127000" h="38200" prst="relaxedInset"/>
            <a:contourClr>
              <a:schemeClr val="phClr"/>
            </a:contourClr>
          </a:sp3d>
        </a:effectStyle>
      </a:effectStyleLst>
      <a:bgFillStyleLst>
        <a:solidFill>
          <a:schemeClr val="phClr"/>
        </a:solidFill>
        <a:gradFill rotWithShape="1">
          <a:gsLst>
            <a:gs pos="0">
              <a:schemeClr val="phClr">
                <a:shade val="48000"/>
                <a:satMod val="230000"/>
              </a:schemeClr>
            </a:gs>
            <a:gs pos="60000">
              <a:schemeClr val="phClr">
                <a:shade val="92000"/>
                <a:satMod val="230000"/>
              </a:schemeClr>
            </a:gs>
            <a:gs pos="100000">
              <a:schemeClr val="phClr">
                <a:tint val="85000"/>
                <a:satMod val="400000"/>
              </a:schemeClr>
            </a:gs>
          </a:gsLst>
          <a:lin ang="5400000" scaled="0"/>
        </a:gradFill>
        <a:blipFill>
          <a:blip xmlns:r="http://schemas.openxmlformats.org/officeDocument/2006/relationships" r:embed="rId1">
            <a:duotone>
              <a:schemeClr val="phClr">
                <a:shade val="1200"/>
                <a:satMod val="150000"/>
              </a:schemeClr>
              <a:schemeClr val="phClr">
                <a:tint val="90000"/>
                <a:satMod val="150000"/>
              </a:schemeClr>
            </a:duotone>
          </a:blip>
          <a:tile tx="0" ty="0" sx="70000" sy="70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Verve</Template>
  <TotalTime>84</TotalTime>
  <Words>2670</Words>
  <Application>Microsoft Office PowerPoint</Application>
  <PresentationFormat>Экран (4:3)</PresentationFormat>
  <Paragraphs>109</Paragraphs>
  <Slides>21</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21</vt:i4>
      </vt:variant>
    </vt:vector>
  </HeadingPairs>
  <TitlesOfParts>
    <vt:vector size="22" baseType="lpstr">
      <vt:lpstr>Яркая</vt:lpstr>
      <vt:lpstr>Министерство транспорта Российской Федерации Федеральное агентство железнодорожного транспорта филиал федерального государственного бюджетного учреждения высшего образования  филиал ПривГУПС в городе Саратове </vt:lpstr>
      <vt:lpstr>Важность и вклад железнодорожного транспорта в экономику национального государства</vt:lpstr>
      <vt:lpstr>Важность железнодорожного транспорта в экономике</vt:lpstr>
      <vt:lpstr>Слайд 4</vt:lpstr>
      <vt:lpstr>Роль железнодорожного транспорта в развитии индустрии</vt:lpstr>
      <vt:lpstr>Слайд 6</vt:lpstr>
      <vt:lpstr>Вклад железнодорожной системы в логистику грузов</vt:lpstr>
      <vt:lpstr>Слайд 8</vt:lpstr>
      <vt:lpstr>Исследование роли железнодорожного транспорта в хозяйственной системе Российской Федерации</vt:lpstr>
      <vt:lpstr>Рисунок 1.Макродинамика реального сектора</vt:lpstr>
      <vt:lpstr>Слайд 11</vt:lpstr>
      <vt:lpstr>Слайд 12</vt:lpstr>
      <vt:lpstr>Слайд 13</vt:lpstr>
      <vt:lpstr>Слайд 14</vt:lpstr>
      <vt:lpstr>Слайд 15</vt:lpstr>
      <vt:lpstr>Слайд 16</vt:lpstr>
      <vt:lpstr>Слайд 17</vt:lpstr>
      <vt:lpstr>Слайд 18</vt:lpstr>
      <vt:lpstr>Слайд 19</vt:lpstr>
      <vt:lpstr>Список используемой литературы </vt:lpstr>
      <vt:lpstr>Слайд 21</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Министерство транспорта Российской Федерации Федеральное агентство железнодорожного транспорта филиал федерального государственного бюджетного учреждения высшего образования  филиал ПривГУПС в городе Саратове</dc:title>
  <dc:creator>Пользователь</dc:creator>
  <cp:lastModifiedBy>Hp</cp:lastModifiedBy>
  <cp:revision>9</cp:revision>
  <dcterms:created xsi:type="dcterms:W3CDTF">2025-02-02T15:22:24Z</dcterms:created>
  <dcterms:modified xsi:type="dcterms:W3CDTF">2025-02-13T07:47:49Z</dcterms:modified>
</cp:coreProperties>
</file>