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76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259" r:id="rId7"/>
    <p:sldId id="258" r:id="rId8"/>
    <p:sldId id="260" r:id="rId9"/>
    <p:sldId id="261" r:id="rId10"/>
    <p:sldId id="264" r:id="rId11"/>
    <p:sldId id="263" r:id="rId12"/>
    <p:sldId id="262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1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507F5E8A-7644-4F50-8F72-65ACF32117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9DCDCD0-354A-49BC-A226-7D5CC21010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116812-4D2D-4760-866C-F892236C4F47}" type="datetimeFigureOut">
              <a:rPr lang="ru-RU" smtClean="0"/>
              <a:t>13.02.2022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1336EB4-ECFE-49E4-9287-BE0DE1E26C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166A689-4E7C-4F2C-B9D4-329FC84CBDC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A7011-838B-4A9D-BF4C-3344F3C5A49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614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9992A-4692-44E1-A0C3-98762478A495}" type="datetimeFigureOut">
              <a:rPr lang="ru-RU" smtClean="0"/>
              <a:t>13.02.2022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0113A-B59B-4D8C-B30C-BFAF7453006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7412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14082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1260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419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220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9410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5265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517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458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0515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8979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2990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7583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6394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793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692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5831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0679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60113A-B59B-4D8C-B30C-BFAF7453006C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517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BC621F53-42F1-4162-B336-26DCEE8C78C6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7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B4E175-9C2C-4C83-9CCB-1EE79023B6BD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3552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517F1C-F724-4DFD-84E7-B0A8A15DA9AC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94763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5E9043-9D87-468C-B209-BBE6FB22E4FD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472039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90436A-6E7E-4CBA-928F-75534163B5FD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936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B747CA-7290-4C9C-985A-A6536F935AE6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8167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 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3476CB-37AE-42E0-B083-5844E8E2A47B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335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9BFC6D-26C7-447B-A29C-1CD48A44E0FC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05428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CF42ED9-3285-47FB-AD0C-01B700C3CF44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88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BA011B-8444-433D-95F0-78252DAA1FDD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5838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739BAAB-466B-435A-A753-FB026011CC84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08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 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8E0918B6-8CEE-40C7-BF07-9AA0BD63B15D}" type="datetime1">
              <a:rPr lang="ru-RU" noProof="0" smtClean="0"/>
              <a:t>13.02.2022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
              </a:t>
            </a:r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02258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39" r="1215"/>
          <a:stretch/>
        </p:blipFill>
        <p:spPr>
          <a:xfrm>
            <a:off x="-2540" y="0"/>
            <a:ext cx="12192000" cy="6858000"/>
          </a:xfrm>
          <a:prstGeom prst="rect">
            <a:avLst/>
          </a:prstGeom>
        </p:spPr>
      </p:pic>
      <p:cxnSp>
        <p:nvCxnSpPr>
          <p:cNvPr id="50" name="Прямая соединительная линия 41">
            <a:extLst>
              <a:ext uri="{FF2B5EF4-FFF2-40B4-BE49-F238E27FC236}">
                <a16:creationId xmlns="" xmlns:a16="http://schemas.microsoft.com/office/drawing/2014/main" id="{63FED537-3AF1-4C36-9904-77B6A54D27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978660" y="5462458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856411"/>
            <a:ext cx="9966960" cy="1325880"/>
          </a:xfrm>
        </p:spPr>
        <p:txBody>
          <a:bodyPr rtlCol="0">
            <a:noAutofit/>
          </a:bodyPr>
          <a:lstStyle/>
          <a:p>
            <a:r>
              <a:rPr lang="ru-RU" sz="5400" i="1" cap="none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Скорости движения пассажирских </a:t>
            </a:r>
            <a:r>
              <a:rPr lang="ru-RU" sz="5400" i="1" cap="none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поездов</a:t>
            </a:r>
            <a:endParaRPr lang="ru-RU" sz="5400" i="1" cap="none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6376" y="177553"/>
            <a:ext cx="8011885" cy="20313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Саратове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Саратове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991498" y="53812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r" fontAlgn="base"/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</a:t>
            </a:r>
          </a:p>
          <a:p>
            <a:pPr algn="r" fontAlgn="base"/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видам) </a:t>
            </a:r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r" fontAlgn="base"/>
            <a:r>
              <a:rPr lang="ru-RU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</a:t>
            </a:r>
            <a:r>
              <a:rPr lang="en-US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Неревяткина. </a:t>
            </a: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А.Н.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0" b="17338"/>
          <a:stretch/>
        </p:blipFill>
        <p:spPr>
          <a:xfrm>
            <a:off x="226060" y="243840"/>
            <a:ext cx="11727180" cy="60311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0980" y="5236784"/>
            <a:ext cx="11732260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Ласточка». Поезда этого типа соединяют Москву с Нижним Новгородом, Санкт-Петербург с Великим Новгородом, курсируют они и в Краснодарском крае. Скорость 140 –160 км/час</a:t>
            </a:r>
            <a:endParaRPr lang="ru-RU" sz="28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522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197" y="-36840"/>
            <a:ext cx="6305006" cy="1356360"/>
          </a:xfrm>
        </p:spPr>
        <p:txBody>
          <a:bodyPr rtlCol="0"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Скорый поезд</a:t>
            </a:r>
            <a:endParaRPr lang="ru-RU" sz="3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08023" y="1038840"/>
            <a:ext cx="6319143" cy="5582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маршрутная скорость составляет от 50 до 91 км/час. Технически он двигается с той же скоростью, что и стандартный пассажирский, но количество остановок у скорого поезда меньше. Он останавливается в крупных городах, на узловых станциях и в точках, где сменяются поездные бригады. Поэтому средняя маршрутная скорость у него выше. Скорые поезда в России курсируют на дальние расстояния. Стоимость билета выше, чем на обычный пассажирский, на 10–20 %. По просторам России курсируют сотни скорых поездов. Вот несколько примеров.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4" t="559" r="26594" b="-559"/>
          <a:stretch/>
        </p:blipFill>
        <p:spPr>
          <a:xfrm>
            <a:off x="226060" y="243840"/>
            <a:ext cx="5107940" cy="637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67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2" t="24679" r="792" b="-6071"/>
          <a:stretch/>
        </p:blipFill>
        <p:spPr>
          <a:xfrm>
            <a:off x="121920" y="243840"/>
            <a:ext cx="11831319" cy="64232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7330" y="6098559"/>
            <a:ext cx="1173226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	«Сура». Его маршрут лежит между Москвой и Пензой.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72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" t="1228" r="-255" b="13759"/>
          <a:stretch/>
        </p:blipFill>
        <p:spPr>
          <a:xfrm>
            <a:off x="231140" y="239644"/>
            <a:ext cx="11804106" cy="64587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" y="5782575"/>
            <a:ext cx="11806646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«Лотос</a:t>
            </a: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самых старых скорых маршрутов, соединяет Москву и Астрахань.</a:t>
            </a:r>
          </a:p>
        </p:txBody>
      </p:sp>
    </p:spTree>
    <p:extLst>
      <p:ext uri="{BB962C8B-B14F-4D97-AF65-F5344CB8AC3E}">
        <p14:creationId xmlns:p14="http://schemas.microsoft.com/office/powerpoint/2010/main" val="1752435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0159" y="-123925"/>
            <a:ext cx="6305006" cy="1356360"/>
          </a:xfrm>
        </p:spPr>
        <p:txBody>
          <a:bodyPr rtlCol="0"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Ускоренный поезд</a:t>
            </a:r>
            <a:endParaRPr lang="ru-RU" sz="3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2083" y="712469"/>
            <a:ext cx="496361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r>
              <a:rPr lang="ru-RU" sz="21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Ускоренные поезда – неофициальная категория грузовых составов со специальной скоростью движения. Означает, что поезд движется с большей скоростью, чем другие, везущие такой же груз. Ускоренные товарные поезда перевозят скоропортящиеся грузы. Название неофициальное, в технической документации или нормативных документах такой категории поездов нет. Для пассажирских поездов термин не применяется.</a:t>
            </a:r>
            <a:endParaRPr lang="ru-RU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4" t="-520" r="26837" b="5938"/>
          <a:stretch/>
        </p:blipFill>
        <p:spPr>
          <a:xfrm>
            <a:off x="226060" y="243840"/>
            <a:ext cx="6453414" cy="633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01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2040" y="163457"/>
            <a:ext cx="6305006" cy="1356360"/>
          </a:xfrm>
        </p:spPr>
        <p:txBody>
          <a:bodyPr rtlCol="0">
            <a:normAutofit/>
          </a:bodyPr>
          <a:lstStyle/>
          <a:p>
            <a:r>
              <a:rPr 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Фирменный скорый поезд</a:t>
            </a:r>
            <a:endParaRPr lang="ru-RU" sz="3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2083" y="712469"/>
            <a:ext cx="4963617" cy="527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ru-RU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8640" y="1239473"/>
            <a:ext cx="11303725" cy="4837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Категория фирменный относится к классу обслуживания, сервиса и материально-технического оснащения состава, но не к скорости его перемещения. Фирменный скорый – это поезд, который имеет все отличительные признаки фирменного и маршрутную скорость от 50 до 91 км/час. Фирменные скорые поезда – самые комфортные. Они отправляются в удобное время, имеют гарантированный набор услуг и высокий уровень базового сервиса, проводники таких поездов проходят специальное обучение.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Отличительным признаком фирменного поезда является имя собственное в названии. При покупке билетов на фирменный поезд нужно смотреть на наличие категории «скорый». Если она отсутствует, то поезд относится к стандартной пассажирской категории с невысокой маршрутной скоростью.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3676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2083" y="712469"/>
            <a:ext cx="4963617" cy="527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ru-RU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4813" y="847486"/>
            <a:ext cx="6096000" cy="517064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ctr">
              <a:spcAft>
                <a:spcPts val="100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фирменных скорых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поездов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«Кама» – Пермь –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«Томич» – Томск –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«Сыктывкар» – Сыктывкар –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«Вятка»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Киров –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«Иван </a:t>
            </a:r>
            <a:r>
              <a:rPr lang="ru-RU" sz="2800" u="sng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Паристый</a:t>
            </a:r>
            <a:r>
              <a:rPr lang="ru-RU" sz="2800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Брянск – </a:t>
            </a: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>
              <a:spcAft>
                <a:spcPts val="1000"/>
              </a:spcAft>
            </a:pP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>
              <a:spcAft>
                <a:spcPts val="1000"/>
              </a:spcAft>
            </a:pPr>
            <a:r>
              <a:rPr lang="ru-RU" sz="28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Фирменные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поезда комплектуются из вагонов, которым не более 12 лет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621154"/>
            <a:ext cx="62484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00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920" y="0"/>
            <a:ext cx="6305006" cy="1356360"/>
          </a:xfrm>
        </p:spPr>
        <p:txBody>
          <a:bodyPr rtlCol="0">
            <a:norm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Пассажирский поезд</a:t>
            </a:r>
            <a:endParaRPr lang="ru-RU" sz="3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574970" y="1232435"/>
            <a:ext cx="510322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часто называют обычным или стандартным. Имеет маршрутную скорость до 50 км/час, хотя техническая скорость сравнима со скорым поездом. Замедляет движение пассажирского поезда обилие остановок на маршруте. Несмотря на медленное передвижение, такие поезда пользуются спросом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основной причине.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Билеты стоят дешевле, чем на скорые или фирменные.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2" t="-410" r="36394" b="410"/>
          <a:stretch/>
        </p:blipFill>
        <p:spPr>
          <a:xfrm>
            <a:off x="193038" y="243839"/>
            <a:ext cx="6139907" cy="637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070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772083" y="712469"/>
            <a:ext cx="4963617" cy="527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1000"/>
              </a:spcAft>
            </a:pPr>
            <a:endParaRPr lang="ru-RU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1621154"/>
            <a:ext cx="6248400" cy="500062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3543" y="324265"/>
            <a:ext cx="6096000" cy="62170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ru-RU" sz="20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Примеры пассажирских </a:t>
            </a:r>
            <a:r>
              <a:rPr lang="ru-RU" sz="200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поездов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459В Тамбов – Адлер. Сезонный летний поезд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 smtClean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000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Белые ночи</a:t>
            </a:r>
            <a:r>
              <a:rPr lang="ru-RU" sz="2000" u="sng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Фирменный пассажирский поезд по маршруту Санкт-Петербург – Вологда.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353Е Пермь – Адлер. Круглогодичный пассажирский поезд.</a:t>
            </a: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479 А Санкт-Петербург – </a:t>
            </a:r>
            <a:r>
              <a:rPr lang="ru-RU" sz="2000" u="sng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Сухум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Сезонный пассажирский поезд на летне-осенний период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ctr">
              <a:lnSpc>
                <a:spcPct val="150000"/>
              </a:lnSpc>
              <a:spcAft>
                <a:spcPts val="750"/>
              </a:spcAft>
              <a:buSzPts val="1000"/>
              <a:tabLst>
                <a:tab pos="457200" algn="l"/>
              </a:tabLst>
            </a:pPr>
            <a:endParaRPr lang="ru-RU" sz="16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>
              <a:lnSpc>
                <a:spcPct val="150000"/>
              </a:lnSpc>
              <a:spcAft>
                <a:spcPts val="100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Сейчас по российским дорогам курсируют 520 пассажирских поездов</a:t>
            </a: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16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946469" y="1838989"/>
            <a:ext cx="6383383" cy="2351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0" marR="95250" indent="354330" algn="ctr">
              <a:lnSpc>
                <a:spcPct val="150000"/>
              </a:lnSpc>
              <a:spcBef>
                <a:spcPts val="750"/>
              </a:spcBef>
              <a:spcAft>
                <a:spcPts val="750"/>
              </a:spcAft>
            </a:pPr>
            <a:r>
              <a:rPr lang="ru-RU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ПТЭ скорости следования поездов по перегону не должны превышать скорости, установленные настоящими Правилами, приказом владельца инфраструктуры, перевозчика, а также выданными предупреждениями и указаниями сигналов.</a:t>
            </a:r>
            <a:endParaRPr lang="ru-RU" sz="16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791" y="538295"/>
            <a:ext cx="3666718" cy="533618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284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32961" y="461555"/>
            <a:ext cx="7306492" cy="56323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Есть ходовая, техническая, перегонная и даже коммерческая скорости, которые измеряются по-разному. Мы будем говорить о маршрутной скорости, то есть средней скорости, с которой состав проходит заданный маршрут «из точки А в точку В». Маршрутная скорость определяется нормативами для подвижного состава.</a:t>
            </a:r>
            <a:endParaRPr lang="ru-RU"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94767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" y="0"/>
            <a:ext cx="12183292" cy="6858000"/>
          </a:xfrm>
          <a:prstGeom prst="rect">
            <a:avLst/>
          </a:prstGeom>
        </p:spPr>
      </p:pic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2185DEC2-3CE6-403C-843D-B88A8A456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0492" y="522514"/>
            <a:ext cx="9875520" cy="1356360"/>
          </a:xfrm>
        </p:spPr>
        <p:txBody>
          <a:bodyPr rtlCol="0">
            <a:normAutofit/>
          </a:bodyPr>
          <a:lstStyle/>
          <a:p>
            <a:pPr algn="ctr"/>
            <a:r>
              <a:rPr lang="ru-RU" i="1" dirty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маршрутной скорости поезда делятся на несколько </a:t>
            </a:r>
            <a:r>
              <a:rPr lang="ru-RU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видов</a:t>
            </a:r>
            <a:endParaRPr lang="ru-RU" i="1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6080" y="2095361"/>
            <a:ext cx="6096000" cy="3888244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Высокоскоростной</a:t>
            </a:r>
          </a:p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Скоростной</a:t>
            </a:r>
          </a:p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Скорый</a:t>
            </a:r>
            <a:endParaRPr lang="ru-RU" sz="4400" b="1" i="1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Ускоренный</a:t>
            </a:r>
            <a:endParaRPr lang="ru-RU" sz="4400" b="1" i="1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4400" b="1" i="1" dirty="0" smtClean="0"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Пассажирский</a:t>
            </a:r>
            <a:endParaRPr lang="ru-RU" sz="4400" b="1" i="1" dirty="0">
              <a:solidFill>
                <a:schemeClr val="bg1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4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9700" y="243840"/>
            <a:ext cx="6305006" cy="1356360"/>
          </a:xfrm>
        </p:spPr>
        <p:txBody>
          <a:bodyPr rtlCol="0">
            <a:normAutofit/>
          </a:bodyPr>
          <a:lstStyle/>
          <a:p>
            <a:pPr algn="ctr"/>
            <a:r>
              <a:rPr lang="ru-RU" sz="36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Высокоскоростной </a:t>
            </a:r>
            <a:r>
              <a:rPr lang="ru-RU" sz="36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</a:t>
            </a:r>
            <a:endParaRPr lang="ru-RU" sz="36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886994" y="1733006"/>
            <a:ext cx="5812594" cy="3787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1000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Высокоскоростные поезда – самые быстрые, они движутся со скоростью от 200 до 400 км/час. Для таких скоростей требуется специальное железнодорожное полотно. Оно так и называется – высокоскоростная магистраль. В России такие инфраструктурные проекты активно развиваются с середины 2000-х гг. На сегодняшний день высокоскоростное железнодорожное сообщение связывает Москву с другими городами России и Европы. Примеры высокоскоростных поездов.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6" r="29682"/>
          <a:stretch/>
        </p:blipFill>
        <p:spPr>
          <a:xfrm>
            <a:off x="199383" y="243839"/>
            <a:ext cx="5224780" cy="6377939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646983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22"/>
          <a:stretch/>
        </p:blipFill>
        <p:spPr>
          <a:xfrm>
            <a:off x="226060" y="243840"/>
            <a:ext cx="11727180" cy="63779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060" y="5667672"/>
            <a:ext cx="1172718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«Аллегро»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Международный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поезд по маршруту Санкт-Петербург – Хельсинки. Движется со скоростью 200–220 км/час.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1342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566" b="17037"/>
          <a:stretch/>
        </p:blipFill>
        <p:spPr>
          <a:xfrm>
            <a:off x="228600" y="-566057"/>
            <a:ext cx="11724640" cy="61569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600" y="5134192"/>
            <a:ext cx="11727180" cy="148758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Сапсан</a:t>
            </a: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курсирует по маршруту Москва – Санкт-Петербург со скоростью 250 км/час, а его предельная скорость составляет 350 км/час.</a:t>
            </a:r>
          </a:p>
          <a:p>
            <a:pPr lvl="0" algn="ctr">
              <a:spcAft>
                <a:spcPts val="750"/>
              </a:spcAft>
              <a:buSzPts val="1000"/>
              <a:tabLst>
                <a:tab pos="457200" algn="l"/>
              </a:tabLst>
            </a:pP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305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A0D81407-D1A6-42DD-AE7A-4FA34ACD1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9700" y="243840"/>
            <a:ext cx="6305006" cy="1356360"/>
          </a:xfrm>
        </p:spPr>
        <p:txBody>
          <a:bodyPr rtlCol="0">
            <a:normAutofit/>
          </a:bodyPr>
          <a:lstStyle/>
          <a:p>
            <a:pPr algn="ctr"/>
            <a:r>
              <a:rPr lang="ru-RU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Скоростной поезд</a:t>
            </a:r>
            <a:endParaRPr lang="ru-RU" sz="36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03587" y="1688377"/>
            <a:ext cx="63788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Скоростной поезд имеет маршрутную скорость более 140 км/час. На отдельных участках маршрута скорость поезда может составлять от 100 до 200 км/час. Еще одна особенность скоростного поезда – минимум остановок на маршруте, чтобы обеспечить быстрейшее передвижение. В повседневной жизни разницы между скоростными и высокоскоростными поездами обычно не делают, тем более что для обеих категорий требуется современное железнодорожное полотно, рассчитанное на высокие нагрузки.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6" r="19848"/>
          <a:stretch/>
        </p:blipFill>
        <p:spPr>
          <a:xfrm>
            <a:off x="226060" y="243840"/>
            <a:ext cx="5323094" cy="637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8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 23">
            <a:extLst>
              <a:ext uri="{FF2B5EF4-FFF2-40B4-BE49-F238E27FC236}">
                <a16:creationId xmlns="" xmlns:a16="http://schemas.microsoft.com/office/drawing/2014/main" id="{E3DC42C2-6B58-404C-B339-2C72808A5B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rgbClr val="002060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26" name="Прямоугольник 25">
            <a:extLst>
              <a:ext uri="{FF2B5EF4-FFF2-40B4-BE49-F238E27FC236}">
                <a16:creationId xmlns="" xmlns:a16="http://schemas.microsoft.com/office/drawing/2014/main" id="{FCF82941-5589-49BF-B6B1-76122B2D0E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28600" y="243840"/>
            <a:ext cx="11724640" cy="6377939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8" b="17792"/>
          <a:stretch/>
        </p:blipFill>
        <p:spPr>
          <a:xfrm>
            <a:off x="226060" y="252070"/>
            <a:ext cx="11727180" cy="562591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6060" y="5667672"/>
            <a:ext cx="11732260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750"/>
              </a:spcAft>
              <a:buSzPts val="1000"/>
              <a:tabLst>
                <a:tab pos="457200" algn="l"/>
              </a:tabLst>
            </a:pP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Стриж». Курсирует по маршруту Москва – Нижний Новгород, развивая скорость до 200 </a:t>
            </a:r>
            <a:r>
              <a:rPr lang="ru-RU" sz="28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км/час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87170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204E1485-0760-4ABF-A612-28A97B86DF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813238-AF3D-40EB-A3A4-550AB85131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65EBD3-98B5-4FD2-8FAF-5D4022A9F7F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Туризм</Template>
  <TotalTime>0</TotalTime>
  <Words>800</Words>
  <Application>Microsoft Office PowerPoint</Application>
  <PresentationFormat>Широкоэкранный</PresentationFormat>
  <Paragraphs>72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Calibri</vt:lpstr>
      <vt:lpstr>Corbel</vt:lpstr>
      <vt:lpstr>Times New Roman</vt:lpstr>
      <vt:lpstr>Базис</vt:lpstr>
      <vt:lpstr>Скорости движения пассажирских поездов</vt:lpstr>
      <vt:lpstr>Презентация PowerPoint</vt:lpstr>
      <vt:lpstr>Презентация PowerPoint</vt:lpstr>
      <vt:lpstr>По маршрутной скорости поезда делятся на несколько видов</vt:lpstr>
      <vt:lpstr>Высокоскоростной поезд</vt:lpstr>
      <vt:lpstr>Презентация PowerPoint</vt:lpstr>
      <vt:lpstr>Презентация PowerPoint</vt:lpstr>
      <vt:lpstr>Скоростной поезд</vt:lpstr>
      <vt:lpstr>Презентация PowerPoint</vt:lpstr>
      <vt:lpstr>Презентация PowerPoint</vt:lpstr>
      <vt:lpstr>Скорый поезд</vt:lpstr>
      <vt:lpstr>Презентация PowerPoint</vt:lpstr>
      <vt:lpstr>Презентация PowerPoint</vt:lpstr>
      <vt:lpstr>Ускоренный поезд</vt:lpstr>
      <vt:lpstr>Фирменный скорый поезд</vt:lpstr>
      <vt:lpstr>Презентация PowerPoint</vt:lpstr>
      <vt:lpstr>Пассажирский поезд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2022-02-09T16:47:00Z</dcterms:created>
  <dcterms:modified xsi:type="dcterms:W3CDTF">2022-02-13T18:05:59Z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