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9" r:id="rId24"/>
    <p:sldId id="278" r:id="rId25"/>
    <p:sldId id="280" r:id="rId26"/>
    <p:sldId id="281" r:id="rId27"/>
    <p:sldId id="282" r:id="rId28"/>
    <p:sldId id="28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ru-RU" smtClean="0"/>
              <a:t>Образец заголовка</a:t>
            </a:r>
            <a:endParaRPr kumimoji="0" lang="en-US"/>
          </a:p>
        </p:txBody>
      </p:sp>
      <p:sp>
        <p:nvSpPr>
          <p:cNvPr id="28" name="Дата 27"/>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29" name="Номер слайда 28"/>
          <p:cNvSpPr>
            <a:spLocks noGrp="1"/>
          </p:cNvSpPr>
          <p:nvPr>
            <p:ph type="sldNum" sz="quarter" idx="12"/>
          </p:nvPr>
        </p:nvSpPr>
        <p:spPr/>
        <p:txBody>
          <a:bodyPr/>
          <a:lstStyle/>
          <a:p>
            <a:fld id="{725C68B6-61C2-468F-89AB-4B9F7531AA68}" type="slidenum">
              <a:rPr lang="ru-RU" smtClean="0"/>
              <a:pPr/>
              <a:t>‹#›</a:t>
            </a:fld>
            <a:endParaRPr lang="ru-RU"/>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3">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7924800" y="6416675"/>
            <a:ext cx="762000" cy="365125"/>
          </a:xfrm>
        </p:spPr>
        <p:txBody>
          <a:bodyPr/>
          <a:lstStyle/>
          <a:p>
            <a:fld id="{725C68B6-61C2-468F-89AB-4B9F7531AA68}"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ru-RU" smtClean="0">
                <a:solidFill>
                  <a:schemeClr val="lt1"/>
                </a:solidFill>
                <a:latin typeface="+mn-lt"/>
                <a:ea typeface="+mn-ea"/>
                <a:cs typeface="+mn-cs"/>
              </a:rPr>
              <a:t>Вставка рисунка</a:t>
            </a:r>
            <a:endParaRPr kumimoji="0" lang="en-US" dirty="0">
              <a:solidFill>
                <a:schemeClr val="lt1"/>
              </a:solidFill>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12.02.2025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5B106E36-FD25-4E2D-B0AA-010F637433A0}" type="datetimeFigureOut">
              <a:rPr lang="ru-RU" smtClean="0"/>
              <a:pPr/>
              <a:t>12.02.2025</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725C68B6-61C2-468F-89AB-4B9F7531AA68}" type="slidenum">
              <a:rPr lang="ru-RU" smtClean="0"/>
              <a:pPr/>
              <a:t>‹#›</a:t>
            </a:fld>
            <a:endParaRPr lang="ru-RU"/>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infotest.ru/info001.shtml" TargetMode="Externa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hyperlink" Target="https://www.infotest.ru/info006.shtml" TargetMode="External"/><Relationship Id="rId2" Type="http://schemas.openxmlformats.org/officeDocument/2006/relationships/hyperlink" Target="https://www.infotest.ru/info001.shtml"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infotest.ru/info067.shtml"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ru.wikipedia.org/wiki/%D0%9B%D0%BE%D0%BA%D0%BE%D0%BC%D0%BE%D1%82%D0%B8%D0%B2%D0%BD%D0%B0%D1%8F_%D0%B1%D1%80%D0%B8%D0%B3%D0%B0%D0%B4%D0%B0" TargetMode="External"/><Relationship Id="rId2" Type="http://schemas.openxmlformats.org/officeDocument/2006/relationships/hyperlink" Target="https://ru.wikipedia.org/wiki/%D0%9F%D0%BE%D0%B5%D0%B7%D0%B4"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ru.wikipedia.org/wiki/%D0%9C%D0%B0%D1%88%D0%B8%D0%BD%D0%B8%D1%81%D1%82_%D0%BB%D0%BE%D0%BA%D0%BE%D0%BC%D0%BE%D1%82%D0%B8%D0%B2%D0%B0"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ru.wikipedia.org/wiki/%D0%9F%D0%B5%D1%80%D0%B5%D0%B3%D0%BE%D0%BD" TargetMode="External"/><Relationship Id="rId2" Type="http://schemas.openxmlformats.org/officeDocument/2006/relationships/hyperlink" Target="https://ru.wikipedia.org/wiki/%D0%96%D0%B5%D0%BB%D0%B5%D0%B7%D0%BD%D0%BE%D0%B4%D0%BE%D1%80%D0%BE%D0%B6%D0%BD%D1%8B%D0%B9_%D1%81%D0%B2%D0%B5%D1%82%D0%BE%D1%84%D0%BE%D1%80" TargetMode="External"/><Relationship Id="rId1" Type="http://schemas.openxmlformats.org/officeDocument/2006/relationships/slideLayout" Target="../slideLayouts/slideLayout7.xml"/><Relationship Id="rId5" Type="http://schemas.openxmlformats.org/officeDocument/2006/relationships/hyperlink" Target="https://ru.wikipedia.org/wiki/%D0%91%D0%BB%D0%BE%D0%BA-%D1%83%D1%87%D0%B0%D1%81%D1%82%D0%BE%D0%BA" TargetMode="External"/><Relationship Id="rId4" Type="http://schemas.openxmlformats.org/officeDocument/2006/relationships/hyperlink" Target="https://ru.wikipedia.org/wiki/%D0%90%D0%B2%D1%82%D0%BE%D0%B1%D0%BB%D0%BE%D0%BA%D0%B8%D1%80%D0%BE%D0%B2%D0%BA%D0%B0" TargetMode="External"/></Relationships>
</file>

<file path=ppt/slides/_rels/slide26.xml.rels><?xml version="1.0" encoding="UTF-8" standalone="yes"?>
<Relationships xmlns="http://schemas.openxmlformats.org/package/2006/relationships"><Relationship Id="rId2" Type="http://schemas.openxmlformats.org/officeDocument/2006/relationships/hyperlink" Target="https://ru.wikipedia.org/wiki/%D0%90%D0%B2%D1%82%D0%BE%D1%81%D1%82%D0%BE%D0%BF_(%D0%B6%D0%B5%D0%BB%D0%B5%D0%B7%D0%BD%D0%B0%D1%8F_%D0%B4%D0%BE%D1%80%D0%BE%D0%B3%D0%B0)"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b="1" dirty="0" smtClean="0"/>
              <a:t> Автоматизация управления локомотивным парком</a:t>
            </a:r>
            <a:r>
              <a:rPr lang="ru-RU" dirty="0" smtClean="0"/>
              <a:t/>
            </a:r>
            <a:br>
              <a:rPr lang="ru-RU" dirty="0" smtClean="0"/>
            </a:br>
            <a:endParaRPr lang="ru-RU" dirty="0"/>
          </a:p>
        </p:txBody>
      </p:sp>
      <p:sp>
        <p:nvSpPr>
          <p:cNvPr id="3" name="Подзаголовок 2"/>
          <p:cNvSpPr>
            <a:spLocks noGrp="1"/>
          </p:cNvSpPr>
          <p:nvPr>
            <p:ph type="subTitle" idx="1"/>
          </p:nvPr>
        </p:nvSpPr>
        <p:spPr/>
        <p:txBody>
          <a:bodyPr/>
          <a:lstStyle/>
          <a:p>
            <a:r>
              <a:rPr lang="ru-RU" dirty="0" smtClean="0"/>
              <a:t>Лекция 14 тема 3.9</a:t>
            </a:r>
            <a:endParaRPr lang="ru-RU"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857250"/>
            <a:ext cx="7658100" cy="5268913"/>
          </a:xfrm>
        </p:spPr>
        <p:txBody>
          <a:bodyPr>
            <a:normAutofit fontScale="92500" lnSpcReduction="10000"/>
          </a:bodyPr>
          <a:lstStyle/>
          <a:p>
            <a:pPr algn="just"/>
            <a:r>
              <a:rPr lang="ru-RU" dirty="0" smtClean="0"/>
              <a:t>Одним из отрицательных результатов параллельного проведения разработок на железных дорогах стало появление полностью автономных систем, базирующихся на своей нормативно-справочной базе, что значительно затрудняло решение задачи централизации информации, получения показателей статистической отчетности по единым инструкциям. А в связи с тем, что задача автоматизации обработки ММ была одной из первых в цепи задач автоматизации железнодорожного транспорта, в разработках не был предусмотрен интеграционный механизм с другими системами </a:t>
            </a:r>
            <a:r>
              <a:rPr lang="ru-RU" u="sng" dirty="0" smtClean="0">
                <a:hlinkClick r:id="rId2"/>
              </a:rPr>
              <a:t>АСУЖТ</a:t>
            </a:r>
            <a:r>
              <a:rPr lang="ru-RU" dirty="0" smtClean="0"/>
              <a:t>.</a:t>
            </a:r>
            <a:endParaRPr lang="ru-RU"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571500"/>
            <a:ext cx="8229600" cy="6000750"/>
          </a:xfrm>
        </p:spPr>
        <p:txBody>
          <a:bodyPr>
            <a:normAutofit fontScale="77500" lnSpcReduction="20000"/>
          </a:bodyPr>
          <a:lstStyle/>
          <a:p>
            <a:pPr algn="just"/>
            <a:r>
              <a:rPr lang="ru-RU" dirty="0" smtClean="0"/>
              <a:t>Новые системы ориентированы на работу в едином информационном пространстве и обеспечивают возможность информационной увязки с другими системами </a:t>
            </a:r>
            <a:r>
              <a:rPr lang="ru-RU" u="sng" dirty="0" smtClean="0">
                <a:hlinkClick r:id="rId2"/>
              </a:rPr>
              <a:t>АСУЖТ</a:t>
            </a:r>
            <a:r>
              <a:rPr lang="ru-RU" dirty="0" smtClean="0"/>
              <a:t>. Ведутся работы по их вводу в эксплуатацию на сети дорог.</a:t>
            </a:r>
          </a:p>
          <a:p>
            <a:pPr algn="just"/>
            <a:r>
              <a:rPr lang="ru-RU" dirty="0" smtClean="0"/>
              <a:t>Введение в эксплуатацию большого количества программных комплексов, автоматизирующих </a:t>
            </a:r>
            <a:r>
              <a:rPr lang="ru-RU" u="sng" dirty="0" smtClean="0">
                <a:hlinkClick r:id="rId3"/>
              </a:rPr>
              <a:t>сбор информации</a:t>
            </a:r>
            <a:r>
              <a:rPr lang="ru-RU" dirty="0" smtClean="0"/>
              <a:t> по отдельным направлениям работы железных дорог, таких как </a:t>
            </a:r>
            <a:r>
              <a:rPr lang="ru-RU" u="sng" dirty="0" smtClean="0">
                <a:hlinkClick r:id="rId2"/>
              </a:rPr>
              <a:t>автоматизированные системы</a:t>
            </a:r>
            <a:r>
              <a:rPr lang="ru-RU" dirty="0" smtClean="0"/>
              <a:t> оперативного управления перевозками (АСОУП), управления локомотивным хозяйством (АСУТ), управления локомотивами и локомотивными бригадами (СУЛБ), учета и анализа нарушений безопасности движения по расшифровке </a:t>
            </a:r>
            <a:r>
              <a:rPr lang="ru-RU" dirty="0" err="1" smtClean="0"/>
              <a:t>скоростемерных</a:t>
            </a:r>
            <a:r>
              <a:rPr lang="ru-RU" dirty="0" smtClean="0"/>
              <a:t> лент (АСУ БСК) и т.д., а также оборудование тягового подвижного состава (ТПС) специализированным оборудованием - комплексным устройством безопасности (КЛУБ), регистратором параметров движения и </a:t>
            </a:r>
            <a:r>
              <a:rPr lang="ru-RU" dirty="0" err="1" smtClean="0"/>
              <a:t>автоведения</a:t>
            </a:r>
            <a:r>
              <a:rPr lang="ru-RU" dirty="0" smtClean="0"/>
              <a:t> (РПДА) и т.п., имеющим в своем составе электронные бортовые накопители информации, позволяет в дальнейшем использовать различные варианты получения первичных показателей ММ, обеспечивая как автоматизацию ручного труда, так и повышение достоверности информации.</a:t>
            </a:r>
            <a:endParaRPr lang="ru-RU"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 Выдача предупреждений машинисту</a:t>
            </a:r>
            <a:br>
              <a:rPr lang="ru-RU" dirty="0" smtClean="0"/>
            </a:br>
            <a:endParaRPr lang="ru-RU" dirty="0"/>
          </a:p>
        </p:txBody>
      </p:sp>
      <p:sp>
        <p:nvSpPr>
          <p:cNvPr id="3" name="Содержимое 2"/>
          <p:cNvSpPr>
            <a:spLocks noGrp="1"/>
          </p:cNvSpPr>
          <p:nvPr>
            <p:ph idx="1"/>
          </p:nvPr>
        </p:nvSpPr>
        <p:spPr/>
        <p:txBody>
          <a:bodyPr>
            <a:normAutofit/>
          </a:bodyPr>
          <a:lstStyle/>
          <a:p>
            <a:pPr algn="just">
              <a:buNone/>
            </a:pPr>
            <a:r>
              <a:rPr lang="ru-RU" dirty="0" smtClean="0"/>
              <a:t>		Автоматизированная система выдачи и отмены предупреждений об особых условиях следования поездов (АСУВОП-3) обеспечивает безопасность движения, повышает эффективность управления перевозками за счет учета оперативных данных о предупреждениях, получения полной и достоверной отчетности для выработки обоснованных управленческих решений на сети железных дорог.</a:t>
            </a:r>
            <a:endParaRPr lang="ru-RU"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Эффективность системы</a:t>
            </a:r>
            <a:endParaRPr lang="ru-RU" dirty="0"/>
          </a:p>
        </p:txBody>
      </p:sp>
      <p:sp>
        <p:nvSpPr>
          <p:cNvPr id="3" name="Содержимое 2"/>
          <p:cNvSpPr>
            <a:spLocks noGrp="1"/>
          </p:cNvSpPr>
          <p:nvPr>
            <p:ph idx="1"/>
          </p:nvPr>
        </p:nvSpPr>
        <p:spPr/>
        <p:txBody>
          <a:bodyPr>
            <a:normAutofit/>
          </a:bodyPr>
          <a:lstStyle/>
          <a:p>
            <a:pPr algn="just"/>
            <a:r>
              <a:rPr lang="ru-RU" dirty="0" smtClean="0"/>
              <a:t>- Повышение безопасности движения поездов;</a:t>
            </a:r>
          </a:p>
          <a:p>
            <a:pPr algn="just"/>
            <a:r>
              <a:rPr lang="ru-RU" dirty="0" smtClean="0"/>
              <a:t>- Повышение качества принятия управленческих решений в части предупреждений об особых условиях следования поездов;</a:t>
            </a:r>
          </a:p>
          <a:p>
            <a:pPr algn="just"/>
            <a:r>
              <a:rPr lang="ru-RU" dirty="0" smtClean="0"/>
              <a:t>- Сокращение потерь из-за наличия предупреждений об ограничениях скорости.</a:t>
            </a: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Основные функции</a:t>
            </a:r>
            <a:endParaRPr lang="ru-RU" dirty="0"/>
          </a:p>
        </p:txBody>
      </p:sp>
      <p:sp>
        <p:nvSpPr>
          <p:cNvPr id="3" name="Содержимое 2"/>
          <p:cNvSpPr>
            <a:spLocks noGrp="1"/>
          </p:cNvSpPr>
          <p:nvPr>
            <p:ph idx="1"/>
          </p:nvPr>
        </p:nvSpPr>
        <p:spPr>
          <a:xfrm>
            <a:off x="457200" y="1285860"/>
            <a:ext cx="8229600" cy="4840303"/>
          </a:xfrm>
        </p:spPr>
        <p:txBody>
          <a:bodyPr>
            <a:normAutofit fontScale="85000" lnSpcReduction="20000"/>
          </a:bodyPr>
          <a:lstStyle/>
          <a:p>
            <a:pPr algn="just"/>
            <a:r>
              <a:rPr lang="ru-RU" dirty="0" smtClean="0"/>
              <a:t>Выдача и отмена предупреждений об особых условиях следования поездов;</a:t>
            </a:r>
          </a:p>
          <a:p>
            <a:pPr algn="just"/>
            <a:r>
              <a:rPr lang="ru-RU" dirty="0" smtClean="0"/>
              <a:t>- Формирование и выдача бланков ДУ-61 на поезда;</a:t>
            </a:r>
          </a:p>
          <a:p>
            <a:pPr algn="just"/>
            <a:r>
              <a:rPr lang="ru-RU" dirty="0" smtClean="0"/>
              <a:t>- Формирование отчетности о предупреждениях об ограничении скорости и других особых условиях следования поездов для руководителей и специалистов линейного, регионального и центрального уровня;</a:t>
            </a:r>
          </a:p>
          <a:p>
            <a:pPr algn="just"/>
            <a:r>
              <a:rPr lang="ru-RU" dirty="0" smtClean="0"/>
              <a:t>- Подготовка и утверждение приказа о постоянных допустимых скоростях движения поездов;</a:t>
            </a:r>
          </a:p>
          <a:p>
            <a:pPr algn="just"/>
            <a:r>
              <a:rPr lang="ru-RU" dirty="0" smtClean="0"/>
              <a:t>- Предоставление информации о предупреждениях и допустимых скоростях движения смежным информационным системам;</a:t>
            </a:r>
          </a:p>
          <a:p>
            <a:pPr algn="just"/>
            <a:r>
              <a:rPr lang="ru-RU" dirty="0" smtClean="0"/>
              <a:t>- Передача бланков предупреждений в бортовые системы через смежные информационные системы.</a:t>
            </a:r>
          </a:p>
          <a:p>
            <a:endParaRPr lang="ru-RU"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85813"/>
            <a:ext cx="7515225" cy="5572125"/>
          </a:xfrm>
        </p:spPr>
        <p:txBody>
          <a:bodyPr>
            <a:normAutofit fontScale="92500" lnSpcReduction="10000"/>
          </a:bodyPr>
          <a:lstStyle/>
          <a:p>
            <a:pPr algn="just"/>
            <a:r>
              <a:rPr lang="ru-RU" dirty="0" smtClean="0"/>
              <a:t>Программное обеспечение АСУВОП-3 предназначено для формирования отчетности о предупреждениях об ограничении скорости и других особых условиях следования поездов для руководителей и специалистов линейного, регионального и центрального уровня, для подготовки и утверждения приказов об установлении допускаемых скоростей движения поездов, для предоставления информации о предупреждениях и допускаемых скоростях движения поездов смежным информационным системам, передачу бланков предупреждений в бортовые системы через смежные информационные системы.</a:t>
            </a:r>
          </a:p>
          <a:p>
            <a:endParaRPr lang="ru-RU"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i="1" dirty="0" smtClean="0"/>
              <a:t>Ключевые показатели</a:t>
            </a:r>
            <a:endParaRPr lang="ru-RU" dirty="0"/>
          </a:p>
        </p:txBody>
      </p:sp>
      <p:sp>
        <p:nvSpPr>
          <p:cNvPr id="3" name="Содержимое 2"/>
          <p:cNvSpPr>
            <a:spLocks noGrp="1"/>
          </p:cNvSpPr>
          <p:nvPr>
            <p:ph idx="1"/>
          </p:nvPr>
        </p:nvSpPr>
        <p:spPr/>
        <p:txBody>
          <a:bodyPr/>
          <a:lstStyle/>
          <a:p>
            <a:r>
              <a:rPr lang="ru-RU" dirty="0" smtClean="0"/>
              <a:t>Количество выданных предупреждений в системе;</a:t>
            </a:r>
          </a:p>
          <a:p>
            <a:r>
              <a:rPr lang="ru-RU" dirty="0" smtClean="0"/>
              <a:t>- Количество выданных бланков ДУ-61;</a:t>
            </a:r>
          </a:p>
          <a:p>
            <a:r>
              <a:rPr lang="ru-RU" dirty="0" smtClean="0"/>
              <a:t>- Количество переданных бланков ДУ-61 на борт локомотива без использования бумажных носителей;</a:t>
            </a:r>
          </a:p>
          <a:p>
            <a:r>
              <a:rPr lang="ru-RU" dirty="0" smtClean="0"/>
              <a:t>- Соблюдение технологии выдач и отмены предупреждений.</a:t>
            </a:r>
          </a:p>
          <a:p>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i="1" dirty="0" smtClean="0"/>
              <a:t>Развитие системы:</a:t>
            </a:r>
            <a:r>
              <a:rPr lang="ru-RU" dirty="0" smtClean="0"/>
              <a:t/>
            </a:r>
            <a:br>
              <a:rPr lang="ru-RU" dirty="0" smtClean="0"/>
            </a:br>
            <a:endParaRPr lang="ru-RU" dirty="0"/>
          </a:p>
        </p:txBody>
      </p:sp>
      <p:sp>
        <p:nvSpPr>
          <p:cNvPr id="3" name="Содержимое 2"/>
          <p:cNvSpPr>
            <a:spLocks noGrp="1"/>
          </p:cNvSpPr>
          <p:nvPr>
            <p:ph idx="1"/>
          </p:nvPr>
        </p:nvSpPr>
        <p:spPr>
          <a:xfrm>
            <a:off x="457200" y="1071546"/>
            <a:ext cx="8229600" cy="5500726"/>
          </a:xfrm>
        </p:spPr>
        <p:txBody>
          <a:bodyPr>
            <a:normAutofit fontScale="77500" lnSpcReduction="20000"/>
          </a:bodyPr>
          <a:lstStyle/>
          <a:p>
            <a:pPr algn="just"/>
            <a:r>
              <a:rPr lang="ru-RU" dirty="0" smtClean="0"/>
              <a:t>- Реализация и тиражирование на всех направлениях железных дорог малолюдной и безбумажной технологии выдачи предупреждений за счет обеспечения полноты и достоверности формирования данных на основе применения электронной подписи, обеспечения выдачи бланков предупреждений в эксплуатационных локомотивных депо, а также в смежные системы, доставляющие бланки через бортовые автоматизированные средства машинистам и в устройства безопасности;</a:t>
            </a:r>
          </a:p>
          <a:p>
            <a:pPr algn="just"/>
            <a:r>
              <a:rPr lang="ru-RU" dirty="0" smtClean="0"/>
              <a:t>- Автоматизация взаимодействия  с системами выдачи и отмены предупреждений смежных администраций железных дорог;</a:t>
            </a:r>
          </a:p>
          <a:p>
            <a:pPr algn="just"/>
            <a:r>
              <a:rPr lang="ru-RU" dirty="0" smtClean="0"/>
              <a:t>- Переход к унифицированным формам ведомостей-приложений к приказу о допускаемых скоростях движения поездов с учетом текущих потребностей;</a:t>
            </a:r>
          </a:p>
          <a:p>
            <a:pPr algn="just"/>
            <a:r>
              <a:rPr lang="ru-RU" dirty="0" smtClean="0"/>
              <a:t>- Предоставление информации о предупреждениях, приказе о допускаемых скоростях движения и </a:t>
            </a:r>
            <a:r>
              <a:rPr lang="ru-RU" dirty="0" err="1" smtClean="0"/>
              <a:t>графиковых</a:t>
            </a:r>
            <a:r>
              <a:rPr lang="ru-RU" dirty="0" smtClean="0"/>
              <a:t> скоростях в смежные системы.</a:t>
            </a:r>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Система «Пальма»</a:t>
            </a:r>
            <a:endParaRPr lang="ru-RU" dirty="0"/>
          </a:p>
        </p:txBody>
      </p:sp>
      <p:sp>
        <p:nvSpPr>
          <p:cNvPr id="3" name="Содержимое 2"/>
          <p:cNvSpPr>
            <a:spLocks noGrp="1"/>
          </p:cNvSpPr>
          <p:nvPr>
            <p:ph idx="1"/>
          </p:nvPr>
        </p:nvSpPr>
        <p:spPr>
          <a:xfrm>
            <a:off x="457200" y="1600200"/>
            <a:ext cx="8229600" cy="4900634"/>
          </a:xfrm>
        </p:spPr>
        <p:txBody>
          <a:bodyPr>
            <a:normAutofit fontScale="77500" lnSpcReduction="20000"/>
          </a:bodyPr>
          <a:lstStyle/>
          <a:p>
            <a:pPr algn="just" fontAlgn="base"/>
            <a:r>
              <a:rPr lang="ru-RU" dirty="0" smtClean="0"/>
              <a:t>Для того, что бы поездной диспетчер точно знал, где и когда проезжает тот или иной поезд сейчас используются современные технические средства, такие как Система автоматической идентификации (САИ) «Пальма».</a:t>
            </a:r>
          </a:p>
          <a:p>
            <a:pPr algn="just" fontAlgn="base"/>
            <a:r>
              <a:rPr lang="ru-RU" dirty="0" smtClean="0"/>
              <a:t>В ОАО «РЖД» каждый вагон, да и вообще любая единица подвижного состава, находится на контроле. Через программный комплекс «ГИД» (график исполненного движения) работники ОАО «РЖД», в рамках служебных обязанностей, имеют доступ к актуальной информации о местонахождении и составе поездов. Стоит отметить, что подобная информация требуется не только «движенцам», также к ней могут иметь доступ составители, транспортные компании, и другие заинтересованные лица. Поездные диспетчера используют более сложные технические комплексы, но в общем и целом идентификация подвижного состава и определение его местоположения осуществляется с помощью САИ «Пальма». </a:t>
            </a:r>
          </a:p>
          <a:p>
            <a:endParaRPr lang="ru-RU"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САИ ПАЛЬМА</a:t>
            </a:r>
            <a:endParaRPr lang="ru-RU" dirty="0"/>
          </a:p>
        </p:txBody>
      </p:sp>
      <p:sp>
        <p:nvSpPr>
          <p:cNvPr id="3" name="Содержимое 2"/>
          <p:cNvSpPr>
            <a:spLocks noGrp="1"/>
          </p:cNvSpPr>
          <p:nvPr>
            <p:ph idx="1"/>
          </p:nvPr>
        </p:nvSpPr>
        <p:spPr/>
        <p:txBody>
          <a:bodyPr>
            <a:normAutofit fontScale="70000" lnSpcReduction="20000"/>
          </a:bodyPr>
          <a:lstStyle/>
          <a:p>
            <a:pPr fontAlgn="base"/>
            <a:r>
              <a:rPr lang="ru-RU" dirty="0" smtClean="0"/>
              <a:t>Система "Пальма" предназначена для автоматического считывания инвентарных номеров с подвижных единиц - локомотивов, грузовых и пассажирских вагонов и крупнотоннажных контейнеров, а также регистрации проследования их через контрольную точку. Автоматическая идентификация на базе САИ "Пальма" призвана полностью заменить ручное списывание номеров и тем самым обеспечить оперативность и достоверность информации о подвижных объектах. Информация с САИ в ближайшее время будет использоваться практически во всех действующих автоматических системах управления, связанных с перевозочным процессом, и на всех уровнях управления. Для установки данной системы потребовалась совместная работа специалистов дорожного центра внедрения, служб информатизации и связи, перевозок, электрификации и электроснабжения, дорожного информационно-вычислительного центра, дорожных лабораторий СЦБ и связи. В этом году работы по внедрению САИ «Пальма» будут продолжены. </a:t>
            </a:r>
          </a:p>
          <a:p>
            <a:pPr fontAlgn="base"/>
            <a:r>
              <a:rPr lang="ru-RU" dirty="0" smtClean="0"/>
              <a:t> </a:t>
            </a:r>
            <a:endParaRPr lang="ru-RU"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Основные стратегические задачи ОАО «РЖД» </a:t>
            </a:r>
            <a:endParaRPr lang="ru-RU" dirty="0"/>
          </a:p>
        </p:txBody>
      </p:sp>
      <p:sp>
        <p:nvSpPr>
          <p:cNvPr id="3" name="Содержимое 2"/>
          <p:cNvSpPr>
            <a:spLocks noGrp="1"/>
          </p:cNvSpPr>
          <p:nvPr>
            <p:ph idx="1"/>
          </p:nvPr>
        </p:nvSpPr>
        <p:spPr/>
        <p:txBody>
          <a:bodyPr>
            <a:normAutofit fontScale="92500" lnSpcReduction="20000"/>
          </a:bodyPr>
          <a:lstStyle/>
          <a:p>
            <a:pPr algn="just"/>
            <a:r>
              <a:rPr lang="ru-RU" dirty="0" smtClean="0"/>
              <a:t>- повышение производственно-экономической эффективности; повышение качества работы и безопасности перевозок; обеспечение надежного продвижения подвижного состава собственников;</a:t>
            </a:r>
          </a:p>
          <a:p>
            <a:pPr algn="just"/>
            <a:r>
              <a:rPr lang="ru-RU" dirty="0" smtClean="0"/>
              <a:t>- создание условий </a:t>
            </a:r>
            <a:r>
              <a:rPr lang="ru-RU" dirty="0" err="1" smtClean="0"/>
              <a:t>недискриминационного</a:t>
            </a:r>
            <a:r>
              <a:rPr lang="ru-RU" dirty="0" smtClean="0"/>
              <a:t> доступа к железнодорожной инфраструктуре и т.д.</a:t>
            </a:r>
          </a:p>
          <a:p>
            <a:pPr algn="just"/>
            <a:r>
              <a:rPr lang="ru-RU" dirty="0" smtClean="0"/>
              <a:t>С технической точки зрения высокий уровень требований к эффективности управления в настоящее время во многом определяется уровнем информатизации. </a:t>
            </a:r>
            <a:r>
              <a:rPr lang="ru-RU" u="sng" dirty="0" smtClean="0">
                <a:hlinkClick r:id="rId2"/>
              </a:rPr>
              <a:t>Информационные технологии</a:t>
            </a:r>
            <a:r>
              <a:rPr lang="ru-RU" dirty="0" smtClean="0"/>
              <a:t> на современном этапе - это не просто средство поддержки управления, а основной элемент инфраструктуры железнодорожного транспорта.</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САИ ПАЛЬМА</a:t>
            </a:r>
            <a:endParaRPr lang="ru-RU" dirty="0"/>
          </a:p>
        </p:txBody>
      </p:sp>
      <p:pic>
        <p:nvPicPr>
          <p:cNvPr id="4" name="Содержимое 3" descr="Система автоматической идентификации САИ &quot;Пальма&quot; Датчик на подвижном составе – Система автоматической идентификации САИ &quot;Пальма&quot; Датчик на подвижном составе – Движение24"/>
          <p:cNvPicPr>
            <a:picLocks noGrp="1"/>
          </p:cNvPicPr>
          <p:nvPr>
            <p:ph idx="1"/>
          </p:nvPr>
        </p:nvPicPr>
        <p:blipFill>
          <a:blip r:embed="rId2" cstate="print"/>
          <a:stretch>
            <a:fillRect/>
          </a:stretch>
        </p:blipFill>
        <p:spPr bwMode="auto">
          <a:xfrm>
            <a:off x="805180" y="1600200"/>
            <a:ext cx="7533640" cy="4708525"/>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САИ ПАЛЬМА</a:t>
            </a:r>
            <a:endParaRPr lang="ru-RU" dirty="0"/>
          </a:p>
        </p:txBody>
      </p:sp>
      <p:sp>
        <p:nvSpPr>
          <p:cNvPr id="3" name="Содержимое 2"/>
          <p:cNvSpPr>
            <a:spLocks noGrp="1"/>
          </p:cNvSpPr>
          <p:nvPr>
            <p:ph idx="1"/>
          </p:nvPr>
        </p:nvSpPr>
        <p:spPr>
          <a:xfrm>
            <a:off x="457200" y="1600200"/>
            <a:ext cx="8229600" cy="4972072"/>
          </a:xfrm>
        </p:spPr>
        <p:txBody>
          <a:bodyPr>
            <a:normAutofit fontScale="70000" lnSpcReduction="20000"/>
          </a:bodyPr>
          <a:lstStyle/>
          <a:p>
            <a:pPr fontAlgn="base"/>
            <a:r>
              <a:rPr lang="ru-RU" dirty="0" smtClean="0"/>
              <a:t>На каждой подвижной единице, которая движется по магистралям ОАО «РЖД», с двух сторон установлен специальный Кодовый бортовой RFID-датчик. Это своеобразная метка, которую можно сравнить с электронным пропуском или ключом от </a:t>
            </a:r>
            <a:r>
              <a:rPr lang="ru-RU" dirty="0" err="1" smtClean="0"/>
              <a:t>домофона</a:t>
            </a:r>
            <a:r>
              <a:rPr lang="ru-RU" dirty="0" smtClean="0"/>
              <a:t>. Каждая метка программируется с помощью специального терминала, и в нее вносится защищенный с помощью криптографических методов идентификатор подвижного состава. В информационной системе каждому вагону или локомотиву соответствует тот или иной идентификатор.</a:t>
            </a:r>
          </a:p>
          <a:p>
            <a:r>
              <a:rPr lang="ru-RU" dirty="0" smtClean="0"/>
              <a:t>Момент непосредственного проезда подвижного состава фиксируется специальными рельсовыми педалями, срабатывающими от давления гребня колесной пары. Таких педалей всегда установлено по две, для того, чтобы была возможность определить направление движения подвижного состава. В зависимости от того, какая педаль сработала первой, делается вывод о направлении движения поездной единицы, также по частоте переключения педалей, зная точное расстояние между колесными парами, можно вычислить скорость движения состава. </a:t>
            </a:r>
          </a:p>
          <a:p>
            <a:endParaRPr lang="ru-RU"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i="1" dirty="0" smtClean="0"/>
              <a:t>Преимущества системы</a:t>
            </a:r>
            <a:r>
              <a:rPr lang="ru-RU" dirty="0" smtClean="0"/>
              <a:t/>
            </a:r>
            <a:br>
              <a:rPr lang="ru-RU" dirty="0" smtClean="0"/>
            </a:br>
            <a:endParaRPr lang="ru-RU" dirty="0"/>
          </a:p>
        </p:txBody>
      </p:sp>
      <p:sp>
        <p:nvSpPr>
          <p:cNvPr id="3" name="Содержимое 2"/>
          <p:cNvSpPr>
            <a:spLocks noGrp="1"/>
          </p:cNvSpPr>
          <p:nvPr>
            <p:ph idx="1"/>
          </p:nvPr>
        </p:nvSpPr>
        <p:spPr/>
        <p:txBody>
          <a:bodyPr>
            <a:normAutofit fontScale="77500" lnSpcReduction="20000"/>
          </a:bodyPr>
          <a:lstStyle/>
          <a:p>
            <a:pPr fontAlgn="base"/>
            <a:r>
              <a:rPr lang="ru-RU" dirty="0" smtClean="0"/>
              <a:t>Система решает одну главную задачу — контроль состава поездов.</a:t>
            </a:r>
          </a:p>
          <a:p>
            <a:pPr fontAlgn="base"/>
            <a:r>
              <a:rPr lang="x-none" b="1" i="1" smtClean="0"/>
              <a:t>Основные технические характеристики системы</a:t>
            </a:r>
            <a:endParaRPr lang="ru-RU" b="1" dirty="0" smtClean="0"/>
          </a:p>
          <a:p>
            <a:pPr fontAlgn="base"/>
            <a:r>
              <a:rPr lang="ru-RU" dirty="0" smtClean="0"/>
              <a:t>1 Диапазон частот для работы с RFID метками:</a:t>
            </a:r>
          </a:p>
          <a:p>
            <a:pPr fontAlgn="base"/>
            <a:r>
              <a:rPr lang="ru-RU" dirty="0" smtClean="0"/>
              <a:t>- 865 – 869 МГц;</a:t>
            </a:r>
          </a:p>
          <a:p>
            <a:pPr fontAlgn="base"/>
            <a:r>
              <a:rPr lang="ru-RU" dirty="0" smtClean="0"/>
              <a:t>2 Количество информации, которую можно записать на бортовой датчик:</a:t>
            </a:r>
          </a:p>
          <a:p>
            <a:pPr fontAlgn="base"/>
            <a:r>
              <a:rPr lang="ru-RU" dirty="0" smtClean="0"/>
              <a:t>-128 Бит;</a:t>
            </a:r>
          </a:p>
          <a:p>
            <a:pPr fontAlgn="base"/>
            <a:r>
              <a:rPr lang="ru-RU" dirty="0" smtClean="0"/>
              <a:t>3 Считывание датчиков возможно на скоростях от 0 до 140 км/час;</a:t>
            </a:r>
          </a:p>
          <a:p>
            <a:pPr fontAlgn="base"/>
            <a:r>
              <a:rPr lang="ru-RU" dirty="0" smtClean="0"/>
              <a:t>4 Считывание информации возможно на удалении датчика от антенны на расстояние: - не более 5,8 м;</a:t>
            </a:r>
          </a:p>
          <a:p>
            <a:pPr fontAlgn="base"/>
            <a:r>
              <a:rPr lang="ru-RU" dirty="0" smtClean="0"/>
              <a:t>5 Максимальная мощность: не более 50 Вт;</a:t>
            </a:r>
          </a:p>
          <a:p>
            <a:pPr fontAlgn="base"/>
            <a:r>
              <a:rPr lang="ru-RU" dirty="0" smtClean="0"/>
              <a:t>6 Масса одного считывающего комплекса: не более 120кг.</a:t>
            </a:r>
            <a:endParaRPr lang="ru-RU"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Напольные и локомотивные устройства.</a:t>
            </a:r>
            <a:endParaRPr lang="ru-RU" dirty="0"/>
          </a:p>
        </p:txBody>
      </p:sp>
      <p:sp>
        <p:nvSpPr>
          <p:cNvPr id="3" name="Содержимое 2"/>
          <p:cNvSpPr>
            <a:spLocks noGrp="1"/>
          </p:cNvSpPr>
          <p:nvPr>
            <p:ph idx="1"/>
          </p:nvPr>
        </p:nvSpPr>
        <p:spPr/>
        <p:txBody>
          <a:bodyPr/>
          <a:lstStyle/>
          <a:p>
            <a:r>
              <a:rPr lang="ru-RU" dirty="0" smtClean="0"/>
              <a:t>Локомотивные устройства безопасности предназначены для регулирования движения </a:t>
            </a:r>
            <a:r>
              <a:rPr lang="ru-RU" dirty="0" smtClean="0">
                <a:hlinkClick r:id="rId2" tooltip="Поезд"/>
              </a:rPr>
              <a:t>поездов</a:t>
            </a:r>
            <a:r>
              <a:rPr lang="ru-RU" dirty="0" smtClean="0"/>
              <a:t> с целью повышения безопасности в поездной и маневровой работе, а также повышения пропускной способности железнодорожных линий и улучшения условий труда </a:t>
            </a:r>
            <a:r>
              <a:rPr lang="ru-RU" dirty="0" smtClean="0">
                <a:hlinkClick r:id="rId3" tooltip="Локомотивная бригада"/>
              </a:rPr>
              <a:t>локомотивных бригад</a:t>
            </a:r>
            <a:r>
              <a:rPr lang="ru-RU" dirty="0" smtClean="0"/>
              <a:t>.</a:t>
            </a:r>
          </a:p>
          <a:p>
            <a:endParaRPr lang="ru-RU"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b="1" dirty="0" smtClean="0"/>
              <a:t>Основные функции локомотивных устройств безопасности:</a:t>
            </a:r>
            <a:endParaRPr lang="ru-RU" dirty="0"/>
          </a:p>
        </p:txBody>
      </p:sp>
      <p:sp>
        <p:nvSpPr>
          <p:cNvPr id="3" name="Содержимое 2"/>
          <p:cNvSpPr>
            <a:spLocks noGrp="1"/>
          </p:cNvSpPr>
          <p:nvPr>
            <p:ph idx="1"/>
          </p:nvPr>
        </p:nvSpPr>
        <p:spPr/>
        <p:txBody>
          <a:bodyPr/>
          <a:lstStyle/>
          <a:p>
            <a:r>
              <a:rPr lang="ru-RU" dirty="0" smtClean="0"/>
              <a:t>- разграничение поездов;</a:t>
            </a:r>
          </a:p>
          <a:p>
            <a:r>
              <a:rPr lang="ru-RU" dirty="0" smtClean="0"/>
              <a:t>- регистрация параметров движения поезда;</a:t>
            </a:r>
          </a:p>
          <a:p>
            <a:r>
              <a:rPr lang="ru-RU" dirty="0" smtClean="0"/>
              <a:t>- контроль скоростного режима ведения поезда;</a:t>
            </a:r>
          </a:p>
          <a:p>
            <a:r>
              <a:rPr lang="ru-RU" dirty="0" smtClean="0"/>
              <a:t>- контроль бдительности </a:t>
            </a:r>
            <a:r>
              <a:rPr lang="ru-RU" dirty="0" smtClean="0">
                <a:hlinkClick r:id="rId2" tooltip="Машинист локомотива"/>
              </a:rPr>
              <a:t>машиниста</a:t>
            </a:r>
            <a:r>
              <a:rPr lang="ru-RU" dirty="0" smtClean="0"/>
              <a:t>.</a:t>
            </a:r>
          </a:p>
          <a:p>
            <a:endParaRPr lang="ru-RU"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428625"/>
            <a:ext cx="8215338" cy="5697538"/>
          </a:xfrm>
        </p:spPr>
        <p:txBody>
          <a:bodyPr>
            <a:normAutofit fontScale="92500"/>
          </a:bodyPr>
          <a:lstStyle/>
          <a:p>
            <a:pPr algn="just"/>
            <a:r>
              <a:rPr lang="ru-RU" dirty="0" smtClean="0"/>
              <a:t>Разграничение поездов предотвращает возможность их столкновения и производится раздельными пунктами или дистанциями между поездами. Раздельными пунктами являются </a:t>
            </a:r>
            <a:r>
              <a:rPr lang="ru-RU" dirty="0" smtClean="0">
                <a:hlinkClick r:id="rId2" tooltip="Железнодорожный светофор"/>
              </a:rPr>
              <a:t>светофоры</a:t>
            </a:r>
            <a:r>
              <a:rPr lang="ru-RU" dirty="0" smtClean="0"/>
              <a:t>, ограждающие </a:t>
            </a:r>
            <a:r>
              <a:rPr lang="ru-RU" dirty="0" smtClean="0">
                <a:hlinkClick r:id="rId3" tooltip="Перегон"/>
              </a:rPr>
              <a:t>перегон</a:t>
            </a:r>
            <a:r>
              <a:rPr lang="ru-RU" dirty="0" smtClean="0"/>
              <a:t> или (при </a:t>
            </a:r>
            <a:r>
              <a:rPr lang="ru-RU" dirty="0" smtClean="0">
                <a:hlinkClick r:id="rId4" tooltip="Автоблокировка"/>
              </a:rPr>
              <a:t>автоблокировке</a:t>
            </a:r>
            <a:r>
              <a:rPr lang="ru-RU" dirty="0" smtClean="0"/>
              <a:t>) </a:t>
            </a:r>
            <a:r>
              <a:rPr lang="ru-RU" dirty="0" smtClean="0">
                <a:hlinkClick r:id="rId5" tooltip="Блок-участок"/>
              </a:rPr>
              <a:t>блок-участок</a:t>
            </a:r>
            <a:r>
              <a:rPr lang="ru-RU" dirty="0" smtClean="0"/>
              <a:t>, а при использовании автоматической локомотивной сигнализации как основного средства сигнализации (АЛСО) — границы между </a:t>
            </a:r>
            <a:r>
              <a:rPr lang="ru-RU" dirty="0" err="1" smtClean="0"/>
              <a:t>блок-участками</a:t>
            </a:r>
            <a:r>
              <a:rPr lang="ru-RU" dirty="0" smtClean="0"/>
              <a:t>, обозначенные табличками. При разграничении поездов дистанциями, каждый поезд, движущийся по перегону, непрерывно передаёт свои координаты и получает информацию о свободной дистанции впереди него и допустимой скорости движения.</a:t>
            </a:r>
          </a:p>
          <a:p>
            <a:endParaRPr lang="ru-RU"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642938"/>
            <a:ext cx="8143900" cy="5786437"/>
          </a:xfrm>
        </p:spPr>
        <p:txBody>
          <a:bodyPr>
            <a:normAutofit/>
          </a:bodyPr>
          <a:lstStyle/>
          <a:p>
            <a:pPr algn="just"/>
            <a:r>
              <a:rPr lang="ru-RU" dirty="0" smtClean="0"/>
              <a:t>Контроль скорости может быть ступенчатый или плавный. При ступенчатом контроле скорости допустимая скорость сохраняется на протяжении всего </a:t>
            </a:r>
            <a:r>
              <a:rPr lang="ru-RU" dirty="0" err="1" smtClean="0"/>
              <a:t>блок-участка</a:t>
            </a:r>
            <a:r>
              <a:rPr lang="ru-RU" dirty="0" smtClean="0"/>
              <a:t>. При её превышении приводится в действие абсолютный, либо неабсолютный </a:t>
            </a:r>
            <a:r>
              <a:rPr lang="ru-RU" dirty="0" smtClean="0">
                <a:hlinkClick r:id="rId2" tooltip="Автостоп (железная дорога)"/>
              </a:rPr>
              <a:t>автостоп</a:t>
            </a:r>
            <a:r>
              <a:rPr lang="ru-RU" dirty="0" smtClean="0"/>
              <a:t>. При плавном контроле скорости допустимая скорость вычисляется в каждый момент времени, в зависимости от расстояния до закрытого светофора (либо места ограничения скорости) и при её превышении выполняется служебное либо автостопное торможение.</a:t>
            </a:r>
          </a:p>
          <a:p>
            <a:endParaRPr lang="ru-RU"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642938"/>
            <a:ext cx="8229600" cy="5857875"/>
          </a:xfrm>
        </p:spPr>
        <p:txBody>
          <a:bodyPr>
            <a:normAutofit fontScale="77500" lnSpcReduction="20000"/>
          </a:bodyPr>
          <a:lstStyle/>
          <a:p>
            <a:pPr algn="just"/>
            <a:r>
              <a:rPr lang="ru-RU" dirty="0" smtClean="0"/>
              <a:t>Для проверки бдительности, машинисту подаётся сигнал свистком электропневматического клапана автостопа (ЭПК), зажиганием лампы предварительной световой сигнализации (ПСС), либо речевым сообщением. В ответ на этот сигнал машинист должен подтвердить свою бдительность путём нажатия рукоятки бдительности РБ. В случае если сигнал не будет подтверждён, поезд будет остановлен путём автостопного торможения. Бдительность проверяется однократно при смене показаний локомотивного светофора и в некоторых других случаях. При следовании к путевому светофору с запрещающем показанием, при превышении допустимой скорости движения, а также при движении по белому и красному показанию локомотивной сигнализации может включаться периодическая проверка бдительности машиниста. Периодическая проверка бдительности может отменяться при выполнении машинистом манипуляций с органами управления локомотивом, при бодром физиологическом состоянии или в случае, если служебное торможение может быть выполнено без его участия.</a:t>
            </a:r>
            <a:endParaRPr lang="ru-RU"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6226196"/>
          </a:xfrm>
        </p:spPr>
        <p:txBody>
          <a:bodyPr>
            <a:normAutofit/>
          </a:bodyPr>
          <a:lstStyle/>
          <a:p>
            <a:r>
              <a:rPr lang="ru-RU" sz="8800" dirty="0" smtClean="0"/>
              <a:t>СПАСИБО</a:t>
            </a:r>
            <a:br>
              <a:rPr lang="ru-RU" sz="8800" dirty="0" smtClean="0"/>
            </a:br>
            <a:r>
              <a:rPr lang="ru-RU" sz="8800" dirty="0" smtClean="0"/>
              <a:t> ЗА</a:t>
            </a:r>
            <a:br>
              <a:rPr lang="ru-RU" sz="8800" dirty="0" smtClean="0"/>
            </a:br>
            <a:r>
              <a:rPr lang="ru-RU" sz="8800" dirty="0" smtClean="0"/>
              <a:t> ВНИМАНИЕ!</a:t>
            </a:r>
            <a:endParaRPr lang="ru-RU" sz="8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571500"/>
            <a:ext cx="7658100" cy="5554663"/>
          </a:xfrm>
        </p:spPr>
        <p:txBody>
          <a:bodyPr>
            <a:normAutofit/>
          </a:bodyPr>
          <a:lstStyle/>
          <a:p>
            <a:pPr algn="just"/>
            <a:r>
              <a:rPr lang="ru-RU" dirty="0" smtClean="0"/>
              <a:t>Целью создания интегрированной обработки маршрута машиниста (ИОММ) является повышение безопасности движения и качества железнодорожных перевозок, уменьшение эксплуатационных расходов, повышение ключевых показателей перевозочного процесса путем применения сквозных отраслевых технологий сбора, обработки, передачи, хранения и анализа информации о работе отрасли.</a:t>
            </a:r>
          </a:p>
          <a:p>
            <a:endParaRPr lang="ru-RU"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Для достижения цели решаются следующие основные функциональные задачи</a:t>
            </a:r>
            <a:endParaRPr lang="ru-RU" dirty="0"/>
          </a:p>
        </p:txBody>
      </p:sp>
      <p:sp>
        <p:nvSpPr>
          <p:cNvPr id="3" name="Содержимое 2"/>
          <p:cNvSpPr>
            <a:spLocks noGrp="1"/>
          </p:cNvSpPr>
          <p:nvPr>
            <p:ph idx="1"/>
          </p:nvPr>
        </p:nvSpPr>
        <p:spPr>
          <a:xfrm>
            <a:off x="642910" y="2071678"/>
            <a:ext cx="8229600" cy="4197361"/>
          </a:xfrm>
        </p:spPr>
        <p:txBody>
          <a:bodyPr>
            <a:normAutofit lnSpcReduction="10000"/>
          </a:bodyPr>
          <a:lstStyle/>
          <a:p>
            <a:pPr algn="just"/>
            <a:r>
              <a:rPr lang="ru-RU" dirty="0" smtClean="0"/>
              <a:t>- обеспечение высокой эффективности использования тягового подвижного состава;</a:t>
            </a:r>
          </a:p>
          <a:p>
            <a:pPr algn="just"/>
            <a:r>
              <a:rPr lang="ru-RU" dirty="0" smtClean="0"/>
              <a:t>- осуществление автоматизированного анализа, поддержки и контроля принимаемых решений;</a:t>
            </a:r>
          </a:p>
          <a:p>
            <a:pPr algn="just"/>
            <a:r>
              <a:rPr lang="ru-RU" dirty="0" smtClean="0"/>
              <a:t>- составление оперативной и «тяжелой» отчетности;</a:t>
            </a:r>
          </a:p>
          <a:p>
            <a:pPr algn="just"/>
            <a:r>
              <a:rPr lang="ru-RU" dirty="0" smtClean="0"/>
              <a:t>- повышение уровня руководства в планировании и организации выполнения ремонтов локомотивов, уменьшение непроизводительных потерь;</a:t>
            </a:r>
          </a:p>
          <a:p>
            <a:endParaRPr lang="ru-RU"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785813"/>
            <a:ext cx="7658100" cy="5340350"/>
          </a:xfrm>
        </p:spPr>
        <p:txBody>
          <a:bodyPr>
            <a:normAutofit lnSpcReduction="10000"/>
          </a:bodyPr>
          <a:lstStyle/>
          <a:p>
            <a:pPr algn="just"/>
            <a:r>
              <a:rPr lang="ru-RU" dirty="0" smtClean="0"/>
              <a:t>- анализ среднесуточного пробега, технической и участковой скорости, среднесуточной производительности локомотива;</a:t>
            </a:r>
          </a:p>
          <a:p>
            <a:pPr algn="just"/>
            <a:r>
              <a:rPr lang="ru-RU" dirty="0" smtClean="0"/>
              <a:t>- учет пробегов локомотивов и планирования ремонтов;</a:t>
            </a:r>
          </a:p>
          <a:p>
            <a:pPr algn="just"/>
            <a:r>
              <a:rPr lang="ru-RU" dirty="0" smtClean="0"/>
              <a:t>- контроль работы локомотивных бригад и соблюдения технологической дисциплины;</a:t>
            </a:r>
          </a:p>
          <a:p>
            <a:pPr algn="just"/>
            <a:r>
              <a:rPr lang="ru-RU" dirty="0" smtClean="0"/>
              <a:t>- анализ расходования топливно-энергетических ресурсов на тягу;</a:t>
            </a:r>
          </a:p>
          <a:p>
            <a:pPr algn="just"/>
            <a:r>
              <a:rPr lang="ru-RU" dirty="0" smtClean="0"/>
              <a:t>- обеспечение исходной информации ЕК ИОММ.</a:t>
            </a:r>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Маршрут машиниста</a:t>
            </a:r>
            <a:endParaRPr lang="ru-RU" dirty="0"/>
          </a:p>
        </p:txBody>
      </p:sp>
      <p:sp>
        <p:nvSpPr>
          <p:cNvPr id="3" name="Содержимое 2"/>
          <p:cNvSpPr>
            <a:spLocks noGrp="1"/>
          </p:cNvSpPr>
          <p:nvPr>
            <p:ph idx="1"/>
          </p:nvPr>
        </p:nvSpPr>
        <p:spPr/>
        <p:txBody>
          <a:bodyPr>
            <a:normAutofit fontScale="77500" lnSpcReduction="20000"/>
          </a:bodyPr>
          <a:lstStyle/>
          <a:p>
            <a:pPr algn="just"/>
            <a:r>
              <a:rPr lang="ru-RU" dirty="0" smtClean="0"/>
              <a:t>Маршрут машиниста является основным документом для учета работы локомотивов, </a:t>
            </a:r>
            <a:r>
              <a:rPr lang="ru-RU" dirty="0" err="1" smtClean="0"/>
              <a:t>моторвагонного</a:t>
            </a:r>
            <a:r>
              <a:rPr lang="ru-RU" dirty="0" smtClean="0"/>
              <a:t> подвижного состава (МВПС), времени работы локомотивных бригад (на основании чего им начисляется заработная плата), расхода электроэнергии и топлива на тягу поездов.</a:t>
            </a:r>
          </a:p>
          <a:p>
            <a:pPr algn="just"/>
            <a:r>
              <a:rPr lang="ru-RU" dirty="0" smtClean="0"/>
              <a:t>Электронный маршрут машиниста (ЭММ) создается как часть автоматизированной системы управления локомотивным хозяйством ОАО «РЖД» (АСУТ) и предназначен для перехода на безбумажную технологию учета эксплуатационной работы локомотивного хозяйства, повышения достоверности и оперативности информации об исполненной эксплуатационной работе железных дорог.</a:t>
            </a:r>
          </a:p>
          <a:p>
            <a:pPr algn="just"/>
            <a:r>
              <a:rPr lang="ru-RU" dirty="0" smtClean="0"/>
              <a:t>ММ является допуском локомотивной бригады в поездку, основанием выполнения поездки, начисления заработной платы.</a:t>
            </a:r>
          </a:p>
          <a:p>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i="1" dirty="0" smtClean="0"/>
              <a:t>Маршрут машиниста  формы ТУ-3</a:t>
            </a:r>
            <a:endParaRPr lang="ru-RU" dirty="0"/>
          </a:p>
        </p:txBody>
      </p:sp>
      <p:sp>
        <p:nvSpPr>
          <p:cNvPr id="3" name="Содержимое 2"/>
          <p:cNvSpPr>
            <a:spLocks noGrp="1"/>
          </p:cNvSpPr>
          <p:nvPr>
            <p:ph idx="1"/>
          </p:nvPr>
        </p:nvSpPr>
        <p:spPr/>
        <p:txBody>
          <a:bodyPr>
            <a:normAutofit fontScale="92500" lnSpcReduction="10000"/>
          </a:bodyPr>
          <a:lstStyle/>
          <a:p>
            <a:pPr algn="just"/>
            <a:r>
              <a:rPr lang="ru-RU" i="1" dirty="0" smtClean="0"/>
              <a:t>Маршрут машиниста  формы ТУ-3 выдается локомотивной бригаде при работе:</a:t>
            </a:r>
            <a:endParaRPr lang="ru-RU" dirty="0" smtClean="0"/>
          </a:p>
          <a:p>
            <a:pPr algn="just"/>
            <a:r>
              <a:rPr lang="ru-RU" dirty="0" smtClean="0"/>
              <a:t>- на электровозе, тепловозе, паровозе в голове поездов;</a:t>
            </a:r>
          </a:p>
          <a:p>
            <a:pPr algn="just"/>
            <a:r>
              <a:rPr lang="ru-RU" dirty="0" smtClean="0"/>
              <a:t>- в одиночном следовании, двойной тяге и подталкивании;</a:t>
            </a:r>
          </a:p>
          <a:p>
            <a:pPr algn="just"/>
            <a:r>
              <a:rPr lang="ru-RU" dirty="0" smtClean="0"/>
              <a:t>- при смешанной работе – маневровой и </a:t>
            </a:r>
            <a:r>
              <a:rPr lang="ru-RU" dirty="0" err="1" smtClean="0"/>
              <a:t>передаточно</a:t>
            </a:r>
            <a:r>
              <a:rPr lang="ru-RU" dirty="0" smtClean="0"/>
              <a:t> - вывозной;</a:t>
            </a:r>
          </a:p>
          <a:p>
            <a:pPr algn="just"/>
            <a:r>
              <a:rPr lang="ru-RU" dirty="0" smtClean="0"/>
              <a:t>- при пересылке маневрового локомотива с вагонами;</a:t>
            </a:r>
          </a:p>
          <a:p>
            <a:pPr algn="just"/>
            <a:r>
              <a:rPr lang="ru-RU" dirty="0" smtClean="0"/>
              <a:t>- при работе на </a:t>
            </a:r>
            <a:r>
              <a:rPr lang="ru-RU" dirty="0" err="1" smtClean="0"/>
              <a:t>дизель-поезде</a:t>
            </a:r>
            <a:r>
              <a:rPr lang="ru-RU" dirty="0" smtClean="0"/>
              <a:t> и автомотрисе.</a:t>
            </a:r>
            <a:endParaRPr lang="ru-RU"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428625"/>
            <a:ext cx="7515225" cy="5697538"/>
          </a:xfrm>
        </p:spPr>
        <p:txBody>
          <a:bodyPr>
            <a:normAutofit fontScale="85000" lnSpcReduction="20000"/>
          </a:bodyPr>
          <a:lstStyle/>
          <a:p>
            <a:pPr algn="just"/>
            <a:r>
              <a:rPr lang="ru-RU" i="1" dirty="0" smtClean="0"/>
              <a:t>Маршрут машиниста формы ТУ-3А выдается локомотивной бригаде:</a:t>
            </a:r>
            <a:endParaRPr lang="ru-RU" dirty="0" smtClean="0"/>
          </a:p>
          <a:p>
            <a:pPr algn="just"/>
            <a:r>
              <a:rPr lang="ru-RU" dirty="0" smtClean="0"/>
              <a:t>- при маневровой и прочей работе на электровозах, тепловозах и паровозах;</a:t>
            </a:r>
          </a:p>
          <a:p>
            <a:pPr algn="just"/>
            <a:r>
              <a:rPr lang="ru-RU" i="1" dirty="0" smtClean="0"/>
              <a:t>Маршрут машиниста формы ТЭУ-2 выдается при работе на электропоезда.</a:t>
            </a:r>
            <a:endParaRPr lang="ru-RU" dirty="0" smtClean="0"/>
          </a:p>
          <a:p>
            <a:pPr algn="just"/>
            <a:r>
              <a:rPr lang="ru-RU" dirty="0" smtClean="0"/>
              <a:t>На сегодняшний день на сети железных дорог России и стран СНГ эксплуатируются два варианта системы интегрированной обработки маршрутов машиниста (ИОММ) - разработки ИВЦ Горьковской ж.д. (разработано совместно со Свердловской, Южно-Уральской и Юго-Восточной железными дорогами) и ИВЦ Куйбышевской ж.д. Собственные «прототипы» ИОММ имеются на Красноярской (переходит на ИОММ Горьковской железной дороги), </a:t>
            </a:r>
            <a:r>
              <a:rPr lang="ru-RU" dirty="0" err="1" smtClean="0"/>
              <a:t>Западно-Сибирской</a:t>
            </a:r>
            <a:r>
              <a:rPr lang="ru-RU" dirty="0" smtClean="0"/>
              <a:t> и Московской железных дорогах.</a:t>
            </a:r>
            <a:endParaRPr lang="ru-RU"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4294967295"/>
          </p:nvPr>
        </p:nvSpPr>
        <p:spPr>
          <a:xfrm>
            <a:off x="0" y="928688"/>
            <a:ext cx="7729538" cy="5197475"/>
          </a:xfrm>
        </p:spPr>
        <p:txBody>
          <a:bodyPr>
            <a:normAutofit/>
          </a:bodyPr>
          <a:lstStyle/>
          <a:p>
            <a:pPr algn="just"/>
            <a:r>
              <a:rPr lang="ru-RU" dirty="0" smtClean="0"/>
              <a:t>Автоматизация обработки ММ и интеграции базы данных позволила улучшить управление тяговыми ресурсами и вагонным парком дорог, обеспечить учет и контроль выработки локомотивных бригад, повысить оперативность и достоверность отчетной информации. </a:t>
            </a:r>
          </a:p>
          <a:p>
            <a:pPr algn="just"/>
            <a:r>
              <a:rPr lang="ru-RU" dirty="0" smtClean="0"/>
              <a:t>Значительная часть отчетности не только в депо, но и в ОАО «РЖД» строится именно по данным ММ, роль которого в анализе работы железных дорог трудно переоценить.</a:t>
            </a: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Апекс">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38</TotalTime>
  <Words>1503</Words>
  <Application>Microsoft Office PowerPoint</Application>
  <PresentationFormat>Экран (4:3)</PresentationFormat>
  <Paragraphs>93</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Апекс</vt:lpstr>
      <vt:lpstr> Автоматизация управления локомотивным парком </vt:lpstr>
      <vt:lpstr>Основные стратегические задачи ОАО «РЖД» </vt:lpstr>
      <vt:lpstr>Слайд 3</vt:lpstr>
      <vt:lpstr>Для достижения цели решаются следующие основные функциональные задачи</vt:lpstr>
      <vt:lpstr>Слайд 5</vt:lpstr>
      <vt:lpstr>Маршрут машиниста</vt:lpstr>
      <vt:lpstr>Маршрут машиниста  формы ТУ-3</vt:lpstr>
      <vt:lpstr>Слайд 8</vt:lpstr>
      <vt:lpstr>Слайд 9</vt:lpstr>
      <vt:lpstr>Слайд 10</vt:lpstr>
      <vt:lpstr>Слайд 11</vt:lpstr>
      <vt:lpstr> Выдача предупреждений машинисту </vt:lpstr>
      <vt:lpstr>Эффективность системы</vt:lpstr>
      <vt:lpstr>Основные функции</vt:lpstr>
      <vt:lpstr>Слайд 15</vt:lpstr>
      <vt:lpstr>Ключевые показатели</vt:lpstr>
      <vt:lpstr>Развитие системы: </vt:lpstr>
      <vt:lpstr>Система «Пальма»</vt:lpstr>
      <vt:lpstr>САИ ПАЛЬМА</vt:lpstr>
      <vt:lpstr>САИ ПАЛЬМА</vt:lpstr>
      <vt:lpstr>САИ ПАЛЬМА</vt:lpstr>
      <vt:lpstr>Преимущества системы </vt:lpstr>
      <vt:lpstr>Напольные и локомотивные устройства.</vt:lpstr>
      <vt:lpstr>Основные функции локомотивных устройств безопасности:</vt:lpstr>
      <vt:lpstr>Слайд 25</vt:lpstr>
      <vt:lpstr>Слайд 26</vt:lpstr>
      <vt:lpstr>Слайд 27</vt:lpstr>
      <vt:lpstr>СПАСИБО  ЗА  ВНИМАНИЕ!</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Автоматизация управления локомотивным парком</dc:title>
  <dc:creator>Пользователь</dc:creator>
  <cp:lastModifiedBy>Пользователь</cp:lastModifiedBy>
  <cp:revision>6</cp:revision>
  <dcterms:created xsi:type="dcterms:W3CDTF">2025-01-11T08:03:10Z</dcterms:created>
  <dcterms:modified xsi:type="dcterms:W3CDTF">2025-02-12T12:03:47Z</dcterms:modified>
</cp:coreProperties>
</file>