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6" r:id="rId9"/>
    <p:sldId id="285" r:id="rId10"/>
    <p:sldId id="288" r:id="rId11"/>
    <p:sldId id="289" r:id="rId12"/>
    <p:sldId id="290" r:id="rId13"/>
    <p:sldId id="291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Диспетчерский центр управления перевозками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1640" y="3786190"/>
            <a:ext cx="7406640" cy="1714512"/>
          </a:xfrm>
        </p:spPr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13 Тема 3.8 часть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39000" cy="1079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714356"/>
            <a:ext cx="7215238" cy="574200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	 В процессе выполнения функций главный диспетчер дороги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 начальником ДАДЦУ и его заместителями;</a:t>
            </a:r>
          </a:p>
          <a:p>
            <a:pPr algn="just"/>
            <a:r>
              <a:rPr lang="ru-RU" dirty="0" smtClean="0"/>
              <a:t>- старшими диспетчерами районов управления;</a:t>
            </a:r>
          </a:p>
          <a:p>
            <a:pPr algn="just"/>
            <a:r>
              <a:rPr lang="ru-RU" dirty="0" smtClean="0"/>
              <a:t>- дежурными по районам управления;</a:t>
            </a:r>
          </a:p>
          <a:p>
            <a:pPr algn="just"/>
            <a:r>
              <a:rPr lang="ru-RU" dirty="0" smtClean="0"/>
              <a:t>- группой оперативного планирования;</a:t>
            </a:r>
          </a:p>
          <a:p>
            <a:pPr algn="just"/>
            <a:r>
              <a:rPr lang="ru-RU" dirty="0" smtClean="0"/>
              <a:t>- локомотивными диспетчерами районов управления;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диспетчерами-вагонораспределителями</a:t>
            </a:r>
            <a:r>
              <a:rPr lang="ru-RU" dirty="0" smtClean="0"/>
              <a:t> районов управления;</a:t>
            </a:r>
          </a:p>
          <a:p>
            <a:pPr algn="just"/>
            <a:r>
              <a:rPr lang="ru-RU" dirty="0" smtClean="0"/>
              <a:t>- поездными диспетчерами;</a:t>
            </a:r>
          </a:p>
          <a:p>
            <a:pPr algn="just"/>
            <a:r>
              <a:rPr lang="ru-RU" dirty="0" smtClean="0"/>
              <a:t>- наливным диспетчером;</a:t>
            </a:r>
          </a:p>
          <a:p>
            <a:pPr algn="just"/>
            <a:r>
              <a:rPr lang="ru-RU" dirty="0" smtClean="0"/>
              <a:t>- администратором системы;</a:t>
            </a:r>
          </a:p>
          <a:p>
            <a:pPr algn="just"/>
            <a:r>
              <a:rPr lang="ru-RU" dirty="0" smtClean="0"/>
              <a:t>- ДАДЦУ смежных дорог.</a:t>
            </a:r>
          </a:p>
          <a:p>
            <a:pPr algn="just"/>
            <a:r>
              <a:rPr lang="ru-RU" dirty="0" smtClean="0"/>
              <a:t> Оперативно главный диспетчер дороги подчинен начальнику ДАДЦУ и его заместителям.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Дежурный по </a:t>
            </a:r>
            <a:r>
              <a:rPr lang="ru-RU" dirty="0" smtClean="0"/>
              <a:t>району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7239000" cy="48841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- Дежурный по району управления:</a:t>
            </a:r>
          </a:p>
          <a:p>
            <a:pPr algn="just"/>
            <a:r>
              <a:rPr lang="ru-RU" dirty="0" smtClean="0"/>
              <a:t>- осуществляет руководство поездной и грузовой работой на полигоне района управления, в том числе:</a:t>
            </a:r>
          </a:p>
          <a:p>
            <a:pPr algn="just"/>
            <a:r>
              <a:rPr lang="ru-RU" dirty="0" smtClean="0"/>
              <a:t>- текущее прогнозирование и планирование поездной и грузовой работы на регионе;</a:t>
            </a:r>
          </a:p>
          <a:p>
            <a:pPr algn="just"/>
            <a:r>
              <a:rPr lang="ru-RU" dirty="0" smtClean="0"/>
              <a:t>- контроль и регулирование поездной и грузовой работы на регионе;</a:t>
            </a:r>
          </a:p>
          <a:p>
            <a:pPr algn="just"/>
            <a:r>
              <a:rPr lang="ru-RU" dirty="0" smtClean="0"/>
              <a:t>- анализ положения и принятие решений в конфликтных ситуациях, возникающих в процессе текущей работы;</a:t>
            </a:r>
          </a:p>
          <a:p>
            <a:pPr algn="just"/>
            <a:r>
              <a:rPr lang="ru-RU" dirty="0" smtClean="0"/>
              <a:t>- оперативное руководство диспетчерской сменой района управления;</a:t>
            </a:r>
          </a:p>
          <a:p>
            <a:pPr algn="just"/>
            <a:r>
              <a:rPr lang="ru-RU" dirty="0" smtClean="0"/>
              <a:t>- анализ работы района управления за смену (сутки).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14348" y="428604"/>
            <a:ext cx="7000924" cy="602775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В процессе выполнения своих функций дежурный по району управления осуществляет взаимодействие со следующими должностными лицами:</a:t>
            </a:r>
          </a:p>
          <a:p>
            <a:pPr algn="just"/>
            <a:r>
              <a:rPr lang="ru-RU" dirty="0" smtClean="0"/>
              <a:t>-	главным диспетчером дороги;</a:t>
            </a:r>
          </a:p>
          <a:p>
            <a:pPr algn="just"/>
            <a:r>
              <a:rPr lang="ru-RU" dirty="0" smtClean="0"/>
              <a:t>-	старшим диспетчером района управления;</a:t>
            </a:r>
          </a:p>
          <a:p>
            <a:pPr algn="just"/>
            <a:r>
              <a:rPr lang="ru-RU" dirty="0" smtClean="0"/>
              <a:t>-	локомотивным диспетчером района управления;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диспетчером-вагонораспределителем</a:t>
            </a:r>
            <a:r>
              <a:rPr lang="ru-RU" dirty="0" smtClean="0"/>
              <a:t> района управления;</a:t>
            </a:r>
          </a:p>
          <a:p>
            <a:pPr algn="just"/>
            <a:r>
              <a:rPr lang="ru-RU" dirty="0" smtClean="0"/>
              <a:t>-	поездными диспетчерами района управления;</a:t>
            </a:r>
          </a:p>
          <a:p>
            <a:pPr algn="just"/>
            <a:r>
              <a:rPr lang="ru-RU" dirty="0" smtClean="0"/>
              <a:t>-	дежурными по району управления смежных регионов»</a:t>
            </a:r>
          </a:p>
          <a:p>
            <a:pPr algn="just"/>
            <a:r>
              <a:rPr lang="ru-RU" dirty="0" smtClean="0"/>
              <a:t>Оперативно дежурный по району управления подчиняется главному диспетчеру дороги.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Локомотивный диспетчер района управления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	обеспечивает локомотивами и бригадами поездную работу на полигоне дороги;</a:t>
            </a:r>
          </a:p>
          <a:p>
            <a:pPr algn="just"/>
            <a:r>
              <a:rPr lang="ru-RU" dirty="0" smtClean="0"/>
              <a:t>-	осуществляет своевременную постановку локомотивов на профилактический осмотр и периодический ремонт всех видов;</a:t>
            </a:r>
          </a:p>
          <a:p>
            <a:pPr algn="just"/>
            <a:r>
              <a:rPr lang="ru-RU" dirty="0" smtClean="0"/>
              <a:t>-	осуществляет текущее прогнозирование и планирование работы локомотивов;</a:t>
            </a:r>
          </a:p>
          <a:p>
            <a:pPr algn="just"/>
            <a:r>
              <a:rPr lang="ru-RU" dirty="0" smtClean="0"/>
              <a:t>-	планирование постановки локомотивов на ТО и ТР;</a:t>
            </a:r>
          </a:p>
          <a:p>
            <a:pPr algn="just"/>
            <a:r>
              <a:rPr lang="ru-RU" dirty="0" smtClean="0"/>
              <a:t>-	контроль и анализ выполнения планов;</a:t>
            </a:r>
          </a:p>
          <a:p>
            <a:pPr algn="just"/>
            <a:r>
              <a:rPr lang="ru-RU" dirty="0" smtClean="0"/>
              <a:t>-	принятие решений в конфликтных ситуациях, возникающих в процессе текущей работы и выработку регулировочных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500042"/>
            <a:ext cx="7286676" cy="595632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процессе выполнения своих функций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	дежурным по району управления;</a:t>
            </a:r>
          </a:p>
          <a:p>
            <a:pPr algn="just"/>
            <a:r>
              <a:rPr lang="ru-RU" dirty="0" smtClean="0"/>
              <a:t>-	поездными диспетчерами;</a:t>
            </a:r>
          </a:p>
          <a:p>
            <a:pPr algn="just"/>
            <a:r>
              <a:rPr lang="ru-RU" dirty="0" smtClean="0"/>
              <a:t>-	дежурными по локомотивным депо, пунктам оборота локомотивов и нарядчиками локомотивных бригад;</a:t>
            </a:r>
          </a:p>
          <a:p>
            <a:pPr algn="just"/>
            <a:r>
              <a:rPr lang="ru-RU" dirty="0" smtClean="0"/>
              <a:t>-	дежурными по станциям;</a:t>
            </a:r>
          </a:p>
          <a:p>
            <a:pPr algn="just"/>
            <a:r>
              <a:rPr lang="ru-RU" dirty="0" smtClean="0"/>
              <a:t>-	машинистами локомотивов;</a:t>
            </a:r>
          </a:p>
          <a:p>
            <a:pPr algn="just"/>
            <a:r>
              <a:rPr lang="ru-RU" dirty="0" smtClean="0"/>
              <a:t>-	локомотивным диспетчером смежного района управления.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/>
              <a:t>Диспетчер-вагонораспределитель</a:t>
            </a:r>
            <a:r>
              <a:rPr lang="ru-RU" sz="3200" dirty="0" smtClean="0"/>
              <a:t> района управления осуществляет: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239000" cy="424118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-	организацию развоза местного груза по станциям региона;</a:t>
            </a:r>
          </a:p>
          <a:p>
            <a:pPr algn="just"/>
            <a:r>
              <a:rPr lang="ru-RU" dirty="0" smtClean="0"/>
              <a:t>-	распределение порожних вагонов под погрузку;</a:t>
            </a:r>
          </a:p>
          <a:p>
            <a:pPr algn="just"/>
            <a:r>
              <a:rPr lang="ru-RU" dirty="0" smtClean="0"/>
              <a:t>-	организацию грузовой работы;</a:t>
            </a:r>
          </a:p>
          <a:p>
            <a:pPr algn="just"/>
            <a:r>
              <a:rPr lang="ru-RU" dirty="0" smtClean="0"/>
              <a:t>-	организацию работы вагонных парков и выполнение </a:t>
            </a:r>
            <a:r>
              <a:rPr lang="ru-RU" dirty="0" err="1" smtClean="0"/>
              <a:t>регули¬ровочных</a:t>
            </a:r>
            <a:r>
              <a:rPr lang="ru-RU" dirty="0" smtClean="0"/>
              <a:t> заданий по передаче порожних вагонов;</a:t>
            </a:r>
          </a:p>
          <a:p>
            <a:pPr algn="just"/>
            <a:r>
              <a:rPr lang="ru-RU" dirty="0" smtClean="0"/>
              <a:t>-	взаимодействие с грузоотправителями и грузополучателями;</a:t>
            </a:r>
          </a:p>
          <a:p>
            <a:pPr algn="just"/>
            <a:r>
              <a:rPr lang="ru-RU" dirty="0" smtClean="0"/>
              <a:t>-	текущее прогнозирование и планирование местной работы на регионе:</a:t>
            </a:r>
          </a:p>
          <a:p>
            <a:pPr algn="just"/>
            <a:r>
              <a:rPr lang="ru-RU" dirty="0" smtClean="0"/>
              <a:t>-	контроль и анализ выполнения планов;</a:t>
            </a:r>
          </a:p>
          <a:p>
            <a:pPr algn="just"/>
            <a:r>
              <a:rPr lang="ru-RU" dirty="0" smtClean="0"/>
              <a:t>-	принятие решений в конфликтных ситуациях, возникающих в процессе текущей работы и выработку регулировочных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57158" y="714356"/>
            <a:ext cx="7429552" cy="57420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 процессе выполнения этих функций </a:t>
            </a:r>
            <a:r>
              <a:rPr lang="ru-RU" dirty="0" err="1" smtClean="0"/>
              <a:t>диспетчер-вагонораспределитель</a:t>
            </a:r>
            <a:r>
              <a:rPr lang="ru-RU" dirty="0" smtClean="0"/>
              <a:t>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	дежурным по району управления;</a:t>
            </a:r>
          </a:p>
          <a:p>
            <a:pPr algn="just"/>
            <a:r>
              <a:rPr lang="ru-RU" dirty="0" smtClean="0"/>
              <a:t>-	поездными диспетчерами;</a:t>
            </a:r>
          </a:p>
          <a:p>
            <a:pPr algn="just"/>
            <a:r>
              <a:rPr lang="ru-RU" dirty="0" smtClean="0"/>
              <a:t>-	дежурными по станциям;</a:t>
            </a:r>
          </a:p>
          <a:p>
            <a:pPr algn="just"/>
            <a:r>
              <a:rPr lang="ru-RU" dirty="0" smtClean="0"/>
              <a:t>-	грузоотправителями и грузополучателями.</a:t>
            </a:r>
          </a:p>
          <a:p>
            <a:pPr algn="just"/>
            <a:r>
              <a:rPr lang="ru-RU" dirty="0" smtClean="0"/>
              <a:t>-	оперативным отделом и агентствами ДЦФТО; 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диспетчерами-вагонораспределителями</a:t>
            </a:r>
            <a:r>
              <a:rPr lang="ru-RU" dirty="0" smtClean="0"/>
              <a:t> смежных районов управления.</a:t>
            </a:r>
          </a:p>
          <a:p>
            <a:pPr algn="just"/>
            <a:r>
              <a:rPr lang="ru-RU" dirty="0" smtClean="0"/>
              <a:t> Оперативно </a:t>
            </a:r>
            <a:r>
              <a:rPr lang="ru-RU" dirty="0" err="1" smtClean="0"/>
              <a:t>диспетчер-вагонораспределитель</a:t>
            </a:r>
            <a:r>
              <a:rPr lang="ru-RU" dirty="0" smtClean="0"/>
              <a:t> подчиняется дежурному по району управления и главному диспетчеру дороги.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Поездной диспетчер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Поездной диспетчер осуществляет руководство движением поездов на своем диспетчерском участке, выполняя при этом следующие функции:</a:t>
            </a:r>
          </a:p>
          <a:p>
            <a:pPr algn="just"/>
            <a:r>
              <a:rPr lang="ru-RU" dirty="0" smtClean="0"/>
              <a:t>-	организация движения поездов всех категорий в соответствии с плановым заданием и указаниями дежурного по району управления;</a:t>
            </a:r>
          </a:p>
          <a:p>
            <a:pPr algn="just"/>
            <a:r>
              <a:rPr lang="ru-RU" dirty="0" smtClean="0"/>
              <a:t>-	обеспечение беспрепятственного приема и сдачи поездов на смежные участки;</a:t>
            </a:r>
          </a:p>
          <a:p>
            <a:pPr algn="just"/>
            <a:r>
              <a:rPr lang="ru-RU" dirty="0" smtClean="0"/>
              <a:t>-	текущее прогнозирование и планирование поездной работы на диспетчерском участке;</a:t>
            </a:r>
          </a:p>
          <a:p>
            <a:pPr algn="just"/>
            <a:r>
              <a:rPr lang="ru-RU" dirty="0" smtClean="0"/>
              <a:t>-	контроль и регулирование поездной работы, анализ работы участка;</a:t>
            </a:r>
          </a:p>
          <a:p>
            <a:pPr algn="just"/>
            <a:r>
              <a:rPr lang="ru-RU" dirty="0" smtClean="0"/>
              <a:t>-	принятие решений в конфликтных ситуациях и выработка ре - </a:t>
            </a:r>
            <a:r>
              <a:rPr lang="ru-RU" dirty="0" err="1" smtClean="0"/>
              <a:t>гулировочных</a:t>
            </a:r>
            <a:r>
              <a:rPr lang="ru-RU" dirty="0" smtClean="0"/>
              <a:t>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571480"/>
            <a:ext cx="7500990" cy="58848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процессе выполнения функций поездной диспетчер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	дежурным по району управления;</a:t>
            </a:r>
          </a:p>
          <a:p>
            <a:pPr algn="just"/>
            <a:r>
              <a:rPr lang="ru-RU" dirty="0" smtClean="0"/>
              <a:t>-	локомотивным диспетчером района управления;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 участков;</a:t>
            </a:r>
          </a:p>
          <a:p>
            <a:pPr algn="just"/>
            <a:r>
              <a:rPr lang="ru-RU" dirty="0" smtClean="0"/>
              <a:t>-	дежурными по станциям;</a:t>
            </a:r>
          </a:p>
          <a:p>
            <a:pPr algn="just"/>
            <a:r>
              <a:rPr lang="ru-RU" dirty="0" smtClean="0"/>
              <a:t>-	дежурными по депо и нарядчиками локомотивных бригад;</a:t>
            </a:r>
          </a:p>
          <a:p>
            <a:pPr algn="just"/>
            <a:r>
              <a:rPr lang="ru-RU" dirty="0" smtClean="0"/>
              <a:t>-	маневровыми диспетчерами;</a:t>
            </a:r>
          </a:p>
          <a:p>
            <a:pPr algn="just"/>
            <a:r>
              <a:rPr lang="ru-RU" dirty="0" smtClean="0"/>
              <a:t>-	машинистами локомотивов;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-	поездными диспетчерами смежных участков.</a:t>
            </a:r>
          </a:p>
          <a:p>
            <a:pPr algn="just"/>
            <a:r>
              <a:rPr lang="ru-RU" dirty="0" smtClean="0"/>
              <a:t>Поездной диспетчер оперативно подчиняется дежурному по району управления.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Энергодиспетчер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-	руководит работой по эксплуатации электрооборудования участков и обеспечению электроэнергией электрифицированных участков дороги, объектов и предприятий полигона.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Структура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143116"/>
            <a:ext cx="7239000" cy="431262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Структура ДАДЦУ должна иметь четко выраженные составляющие по вертикали, так и по горизонтали с соответствующими связями т.е логического и информационного взаимодействия.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642910" y="714356"/>
            <a:ext cx="7000924" cy="574200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В процессе выполнения своих функций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	главным </a:t>
            </a:r>
            <a:r>
              <a:rPr lang="ru-RU" dirty="0" err="1" smtClean="0"/>
              <a:t>энергодиспетчером</a:t>
            </a:r>
            <a:r>
              <a:rPr lang="ru-RU" dirty="0" smtClean="0"/>
              <a:t> дороги;</a:t>
            </a:r>
          </a:p>
          <a:p>
            <a:pPr algn="just"/>
            <a:r>
              <a:rPr lang="ru-RU" dirty="0" smtClean="0"/>
              <a:t>-	главным диспетчером дороги;</a:t>
            </a:r>
          </a:p>
          <a:p>
            <a:pPr algn="just"/>
            <a:r>
              <a:rPr lang="ru-RU" dirty="0" smtClean="0"/>
              <a:t>-	дежурными по районам управления;</a:t>
            </a:r>
          </a:p>
          <a:p>
            <a:pPr algn="just"/>
            <a:r>
              <a:rPr lang="ru-RU" dirty="0" smtClean="0"/>
              <a:t>-	поездными диспетчерами;</a:t>
            </a:r>
          </a:p>
          <a:p>
            <a:pPr algn="just"/>
            <a:r>
              <a:rPr lang="ru-RU" dirty="0" smtClean="0"/>
              <a:t>-	диспетчерами соседних </a:t>
            </a:r>
            <a:r>
              <a:rPr lang="ru-RU" dirty="0" err="1" smtClean="0"/>
              <a:t>энергоучастков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Оперативно </a:t>
            </a:r>
            <a:r>
              <a:rPr lang="ru-RU" dirty="0" err="1" smtClean="0"/>
              <a:t>энергодиспетчеры</a:t>
            </a:r>
            <a:r>
              <a:rPr lang="ru-RU" dirty="0" smtClean="0"/>
              <a:t> подчиняются главному </a:t>
            </a:r>
            <a:r>
              <a:rPr lang="ru-RU" dirty="0" err="1" smtClean="0"/>
              <a:t>энергодиспетчеру</a:t>
            </a:r>
            <a:r>
              <a:rPr lang="ru-RU" dirty="0" smtClean="0"/>
              <a:t> дороги.</a:t>
            </a:r>
          </a:p>
          <a:p>
            <a:pPr algn="just"/>
            <a:r>
              <a:rPr lang="ru-RU" dirty="0" smtClean="0"/>
              <a:t>Группа оперативного планирования выполняет следующие функции:</a:t>
            </a:r>
          </a:p>
          <a:p>
            <a:pPr algn="just"/>
            <a:r>
              <a:rPr lang="ru-RU" dirty="0" smtClean="0"/>
              <a:t>-	сменно-суточное и текущее планирование поездной и грузовой работы;</a:t>
            </a:r>
          </a:p>
          <a:p>
            <a:pPr algn="just"/>
            <a:r>
              <a:rPr lang="ru-RU" dirty="0" smtClean="0"/>
              <a:t>-	сменно-суточное и текущее планирование работы локомотивов и локомотивных бригад.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Группа оперативного планирования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При выполнении своих функций группа оперативного планирования взаимодействует со следующими должностными лицами:</a:t>
            </a:r>
          </a:p>
          <a:p>
            <a:pPr algn="just"/>
            <a:r>
              <a:rPr lang="ru-RU" dirty="0" smtClean="0"/>
              <a:t>-	начальником ДАДЦУ и его заместителями;</a:t>
            </a:r>
          </a:p>
          <a:p>
            <a:pPr algn="just"/>
            <a:r>
              <a:rPr lang="ru-RU" dirty="0" smtClean="0"/>
              <a:t>-	главным диспетчером дороги;</a:t>
            </a:r>
          </a:p>
          <a:p>
            <a:pPr algn="just"/>
            <a:r>
              <a:rPr lang="ru-RU" dirty="0" smtClean="0"/>
              <a:t>-	локомотивными диспетчерами районов управления;</a:t>
            </a:r>
          </a:p>
          <a:p>
            <a:pPr algn="just"/>
            <a:r>
              <a:rPr lang="ru-RU" dirty="0" smtClean="0"/>
              <a:t>-	дежурными по районам управления;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диспетчерами-вагонораспределителями</a:t>
            </a:r>
            <a:r>
              <a:rPr lang="ru-RU" dirty="0" smtClean="0"/>
              <a:t> районов управления.</a:t>
            </a:r>
          </a:p>
          <a:p>
            <a:pPr algn="just"/>
            <a:r>
              <a:rPr lang="ru-RU" dirty="0" smtClean="0"/>
              <a:t> Оперативно группа оперативного планирования подчиняется начальнику ДАДЦУ и его заместителям.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500034" y="571480"/>
            <a:ext cx="7286676" cy="58848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При дальнейшем развитии системы программно-аппаратный комплекс ДАДЦУ должен обеспечивать выполнение функций:</a:t>
            </a:r>
          </a:p>
          <a:p>
            <a:pPr algn="just"/>
            <a:r>
              <a:rPr lang="ru-RU" dirty="0" smtClean="0"/>
              <a:t>-	автоматизацию операций по составлению текущего плана поездной работы;</a:t>
            </a:r>
          </a:p>
          <a:p>
            <a:pPr algn="just"/>
            <a:r>
              <a:rPr lang="ru-RU" dirty="0" smtClean="0"/>
              <a:t>-	сопоставление фактических и плановых, обобщенных эксплуатационных и экономических показателей, характеризующих в целом работу дороги;</a:t>
            </a:r>
          </a:p>
          <a:p>
            <a:pPr algn="just"/>
            <a:r>
              <a:rPr lang="ru-RU" dirty="0" smtClean="0"/>
              <a:t>-	выявление отклонений в перевозочном процессе, влекущих к ухудшению эксплуатационных и экономических показателей работы дороги.</a:t>
            </a:r>
          </a:p>
          <a:p>
            <a:pPr algn="just"/>
            <a:r>
              <a:rPr lang="ru-RU" dirty="0" smtClean="0"/>
              <a:t>Требования к форме представления выходной информации будут сформулированы и согласованы с заказчиком на этапе разработки </a:t>
            </a:r>
            <a:r>
              <a:rPr lang="ru-RU" dirty="0" err="1" smtClean="0"/>
              <a:t>технорабочего</a:t>
            </a:r>
            <a:r>
              <a:rPr lang="ru-RU" dirty="0" smtClean="0"/>
              <a:t> проекта.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r>
              <a:rPr lang="ru-RU" i="1" dirty="0" smtClean="0"/>
              <a:t>Требования безопасности.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Безопасность персонала при монтаже, наладке, эксплуатации и ремонте технических средств должна обеспечиваться строгим соблюдением правил техники безопасности при работе с устройствами электрооборудования.</a:t>
            </a:r>
          </a:p>
          <a:p>
            <a:r>
              <a:rPr lang="ru-RU" dirty="0" smtClean="0"/>
              <a:t>Все устройства, входящие в состав КТС, должны быть подключены к общему контуру заземления.</a:t>
            </a:r>
          </a:p>
          <a:p>
            <a:r>
              <a:rPr lang="ru-RU" dirty="0" smtClean="0"/>
              <a:t>Каналы передачи данных и СВТ должны иметь защиту от электромагнитных помех. Такими средствами должны быть как информационная избыточность, так и программно-аппаратные средства.</a:t>
            </a:r>
          </a:p>
          <a:p>
            <a:r>
              <a:rPr lang="ru-RU" dirty="0" smtClean="0"/>
              <a:t>Устройствами пожарной и охранной сигнализации должны быть оборудованы:</a:t>
            </a:r>
          </a:p>
          <a:p>
            <a:r>
              <a:rPr lang="ru-RU" dirty="0" smtClean="0"/>
              <a:t>-	пожарной - все помещения диспетчерского центра, кроме санузлов;</a:t>
            </a:r>
          </a:p>
          <a:p>
            <a:r>
              <a:rPr lang="ru-RU" dirty="0" smtClean="0"/>
              <a:t>-	охранной - все помещения с компьютерной техникой, не имеющие круглосуточного режима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по эргономике и технической эстетике.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Диспетчерский персонал: главный диспетчер дороги, дежурные по районам управления, поездные диспетчеры (ДНЦ) и </a:t>
            </a:r>
            <a:r>
              <a:rPr lang="ru-RU" dirty="0" err="1" smtClean="0"/>
              <a:t>энергодиспетчеры</a:t>
            </a:r>
            <a:r>
              <a:rPr lang="ru-RU" dirty="0" smtClean="0"/>
              <a:t> должны иметь персональные рабочие помещения. Остальной диспетчерский персонал и оперативные работники могут размещаться в рабочих помещениях группами с учетом их функциональной взаимосвязанности. Конкретный план размещения должен быть представлен в </a:t>
            </a:r>
            <a:r>
              <a:rPr lang="ru-RU" dirty="0" err="1" smtClean="0"/>
              <a:t>технорабочем</a:t>
            </a:r>
            <a:r>
              <a:rPr lang="ru-RU" dirty="0" smtClean="0"/>
              <a:t> проекте.</a:t>
            </a:r>
          </a:p>
          <a:p>
            <a:pPr algn="just"/>
            <a:r>
              <a:rPr lang="ru-RU" dirty="0" smtClean="0"/>
              <a:t>Кроме рабочих помещений в ДАДЦУ должны быть предусмотрены учебный класс, комната психологической разгрузки, помещение для приема пищи, а также туалеты (мужской и женский) и раздевалка для верхней одежды.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642918"/>
            <a:ext cx="7286676" cy="581344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Учебный класс предназначен для первоначального обучения диспетчеров работе и для восстановления рабочих навыков после длительных перерывов в работе. Класс оснащается АРМ, содержащими оборудование, аналогичное оборудованию штатных АРМ.</a:t>
            </a:r>
          </a:p>
          <a:p>
            <a:pPr algn="just"/>
            <a:r>
              <a:rPr lang="ru-RU" dirty="0" smtClean="0"/>
              <a:t>Комната психологической разгрузки предназначается для снятия нервных перегрузок диспетчеров во время работы, для приведения в норму психического состояния заступающего на смену и сменившегося после дежурства диспетчера.</a:t>
            </a:r>
          </a:p>
          <a:p>
            <a:pPr algn="just"/>
            <a:r>
              <a:rPr lang="ru-RU" dirty="0" smtClean="0"/>
              <a:t>Комната приема пищи должна быть оборудована соответствующей мебелью, шкафами, холодильниками и устройствами для подогрева пищи.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</a:t>
            </a:r>
            <a:r>
              <a:rPr lang="ru-RU" smtClean="0"/>
              <a:t>рабочих мест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Рабочие места диспетчерского персонала должны быть оборудованы специальной рабочей мебелью.</a:t>
            </a:r>
          </a:p>
          <a:p>
            <a:r>
              <a:rPr lang="ru-RU" dirty="0" smtClean="0"/>
              <a:t>Рабочие столы оборудуются ящиками и тумбами с полками для хранения канцелярских принадлежностей, рабочих документов и т.д. Стол должен быть оборудован устройствами для подключения к сети 220 в переменного тока, должен иметь подводку защитного заземления и необходимые для скрытой прокладки монтажных и соединительных кабелей </a:t>
            </a:r>
            <a:r>
              <a:rPr lang="ru-RU" dirty="0" err="1" smtClean="0"/>
              <a:t>конструктивы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Рабочие поверхности стола должны иметь </a:t>
            </a:r>
            <a:r>
              <a:rPr lang="ru-RU" dirty="0" err="1" smtClean="0"/>
              <a:t>безбликовые</a:t>
            </a:r>
            <a:r>
              <a:rPr lang="ru-RU" dirty="0" smtClean="0"/>
              <a:t> (не отражающие) покрытия.</a:t>
            </a:r>
          </a:p>
          <a:p>
            <a:r>
              <a:rPr lang="ru-RU" dirty="0" smtClean="0"/>
              <a:t>Принтер и клавиатура АРМ должны располагаться в моторной зоне рабочего места и быть подвижными, блок оперативно-технической связи должен располагаться с левой от пользователя стороны на удобном для работы удалении.</a:t>
            </a:r>
          </a:p>
          <a:p>
            <a:r>
              <a:rPr lang="ru-RU" dirty="0" smtClean="0"/>
              <a:t>Рабочее кресло должно иметь регулировку высоты сидения, положения подлокотников, наклона спинки, должно быть вращающимся и легко передвигаться.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Структура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42928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По вертикали ДАДЦУ должен иметь:</a:t>
            </a:r>
          </a:p>
          <a:p>
            <a:pPr algn="just"/>
            <a:r>
              <a:rPr lang="ru-RU" dirty="0" smtClean="0"/>
              <a:t>- аппарат верхнего уровня управления, осуществляющий руководство основными видами ресурсов и взаимодействие с центрами управления смежных дорог;</a:t>
            </a:r>
          </a:p>
          <a:p>
            <a:pPr algn="just"/>
            <a:r>
              <a:rPr lang="ru-RU" dirty="0" smtClean="0"/>
              <a:t>- оперативно-диспетчерский персонал, выполняющий задачи нижнего уровня управления.</a:t>
            </a:r>
          </a:p>
          <a:p>
            <a:pPr algn="just"/>
            <a:r>
              <a:rPr lang="ru-RU" dirty="0" smtClean="0"/>
              <a:t>По горизонтали каждая составляющая структуры ДАДЦУ должна держать структурные элементы управления вполне конкретными видами  ресурсов.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СТРУКТУРА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43050"/>
            <a:ext cx="7239000" cy="48126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143116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</a:t>
            </a:r>
            <a:endParaRPr lang="ru-RU" sz="2400" dirty="0"/>
          </a:p>
        </p:txBody>
      </p:sp>
      <p:pic>
        <p:nvPicPr>
          <p:cNvPr id="5" name="Рисунок 4" descr="C:\Users\taras\Desktop\Untitled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707236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численности и квалификации персонала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	В соответствии со структурной схемой персонал ДАДЦУ должен включать следующих лиц:</a:t>
            </a:r>
          </a:p>
          <a:p>
            <a:r>
              <a:rPr lang="ru-RU" dirty="0" smtClean="0"/>
              <a:t>- начальника ДАДЦУ;</a:t>
            </a:r>
          </a:p>
          <a:p>
            <a:r>
              <a:rPr lang="ru-RU" dirty="0" smtClean="0"/>
              <a:t>- его заместителей;</a:t>
            </a:r>
          </a:p>
          <a:p>
            <a:r>
              <a:rPr lang="ru-RU" dirty="0" smtClean="0"/>
              <a:t>- старших диспетчеров ДАДЦУ;</a:t>
            </a:r>
          </a:p>
          <a:p>
            <a:r>
              <a:rPr lang="ru-RU" dirty="0" smtClean="0"/>
              <a:t>- заместителей старших диспетчеров ДАДЦУ;</a:t>
            </a:r>
          </a:p>
          <a:p>
            <a:r>
              <a:rPr lang="ru-RU" dirty="0" smtClean="0"/>
              <a:t>- главного диспетчера дороги с оператором;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543824" cy="564360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- группу оперативного планирования;</a:t>
            </a:r>
          </a:p>
          <a:p>
            <a:r>
              <a:rPr lang="ru-RU" dirty="0" smtClean="0"/>
              <a:t>- дежурных по районам управления и операторов при них;</a:t>
            </a:r>
          </a:p>
          <a:p>
            <a:r>
              <a:rPr lang="ru-RU" dirty="0" smtClean="0"/>
              <a:t>- локомотивных диспетчеров районов управления;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диспетчеров-вагонораспределителей</a:t>
            </a:r>
            <a:r>
              <a:rPr lang="ru-RU" dirty="0" smtClean="0"/>
              <a:t> районов управления;</a:t>
            </a:r>
          </a:p>
          <a:p>
            <a:r>
              <a:rPr lang="ru-RU" dirty="0" smtClean="0"/>
              <a:t>- наливного диспетчера;</a:t>
            </a:r>
          </a:p>
          <a:p>
            <a:r>
              <a:rPr lang="ru-RU" dirty="0" smtClean="0"/>
              <a:t>- поездных диспетчеров по числу диспетчерских кругов;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энергодиспетчеров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администраторов системы;</a:t>
            </a:r>
          </a:p>
          <a:p>
            <a:r>
              <a:rPr lang="ru-RU" dirty="0" smtClean="0"/>
              <a:t>- персонала, обеспечивающего круглосуточное функционирование программно-технического комплекса ДАДЦУ. Режим работы оперативной смены - сменный. </a:t>
            </a:r>
          </a:p>
          <a:p>
            <a:r>
              <a:rPr lang="ru-RU" dirty="0" smtClean="0"/>
              <a:t>Продолжительность смены - 12 часов.</a:t>
            </a:r>
          </a:p>
          <a:p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функциям, выполняемым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Персонал ДАДЦУ, обеспечивая оперативное руководство перевозками с использованием автоматизированной системы оперативно-диспетчерского руководства перевозками, выполняет следующие функции:</a:t>
            </a:r>
          </a:p>
          <a:p>
            <a:pPr algn="just"/>
            <a:r>
              <a:rPr lang="ru-RU" dirty="0" smtClean="0"/>
              <a:t>- прогнозирование поездной и грузовой работы;</a:t>
            </a:r>
          </a:p>
          <a:p>
            <a:pPr algn="just"/>
            <a:r>
              <a:rPr lang="ru-RU" dirty="0" smtClean="0"/>
              <a:t>- планирование поездной и грузовой работы;</a:t>
            </a:r>
          </a:p>
          <a:p>
            <a:pPr algn="just"/>
            <a:r>
              <a:rPr lang="ru-RU" dirty="0" smtClean="0"/>
              <a:t>- оценка положения;</a:t>
            </a:r>
          </a:p>
          <a:p>
            <a:pPr algn="just"/>
            <a:r>
              <a:rPr lang="ru-RU" dirty="0" smtClean="0"/>
              <a:t>- регулирование и управление (включая анализ для принятия регулировочных и управляющих воздействий);</a:t>
            </a:r>
          </a:p>
          <a:p>
            <a:pPr algn="just"/>
            <a:r>
              <a:rPr lang="ru-RU" dirty="0" smtClean="0"/>
              <a:t>-анализ выполненной работы за смену (сутки).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Структурная  схема ДАДЦУ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4" name="Рисунок 3" descr="C:\Users\taras\Desktop\Untitled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6858048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857256"/>
          </a:xfrm>
        </p:spPr>
        <p:txBody>
          <a:bodyPr/>
          <a:lstStyle/>
          <a:p>
            <a:pPr algn="ctr"/>
            <a:r>
              <a:rPr lang="ru-RU" dirty="0" smtClean="0"/>
              <a:t>Распределение функций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Распределение функций и требования к взаимодействию оперативно-диспетчерского персонала ДАДЦУ должны соответствовать приведенным ниже:</a:t>
            </a:r>
          </a:p>
          <a:p>
            <a:pPr algn="just"/>
            <a:r>
              <a:rPr lang="ru-RU" b="1" dirty="0" smtClean="0"/>
              <a:t>Главный диспетчер дороги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- руководит разработкой сменно-суточного плана работы дороги и согласовывает его со службами дороги;</a:t>
            </a:r>
          </a:p>
          <a:p>
            <a:pPr algn="just"/>
            <a:r>
              <a:rPr lang="ru-RU" dirty="0" smtClean="0"/>
              <a:t>- организует выполнение сменно-суточного плана, ставит задачи на смену диспетчерскому персоналу ДАДЦУ и контролирует их выполнение;</a:t>
            </a:r>
          </a:p>
          <a:p>
            <a:pPr algn="just"/>
            <a:r>
              <a:rPr lang="ru-RU" dirty="0" smtClean="0"/>
              <a:t>- выполняет анализ работы ДАДЦУ за смену (сутки), анализ работы персонала;</a:t>
            </a:r>
          </a:p>
          <a:p>
            <a:pPr algn="just"/>
            <a:r>
              <a:rPr lang="ru-RU" dirty="0" smtClean="0"/>
              <a:t>- осуществляет прогнозирование и планирование эксплуатационной работы дороги;</a:t>
            </a:r>
          </a:p>
          <a:p>
            <a:pPr algn="just"/>
            <a:r>
              <a:rPr lang="ru-RU" dirty="0" smtClean="0"/>
              <a:t>- организует оперативное руководство диспетчерской сменой.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330</TotalTime>
  <Words>814</Words>
  <Application>Microsoft Office PowerPoint</Application>
  <PresentationFormat>Экран (4:3)</PresentationFormat>
  <Paragraphs>174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Диспетчерский центр управления перевозками  .</vt:lpstr>
      <vt:lpstr>Структура ДАДЦУ</vt:lpstr>
      <vt:lpstr>Структура ДАДЦУ</vt:lpstr>
      <vt:lpstr>СТРУКТУРА ДАДЦУ</vt:lpstr>
      <vt:lpstr>Требования к численности и квалификации персонала  </vt:lpstr>
      <vt:lpstr> </vt:lpstr>
      <vt:lpstr>Требования к функциям, выполняемым ДАДЦУ</vt:lpstr>
      <vt:lpstr>Структурная  схема ДАДЦУ</vt:lpstr>
      <vt:lpstr>Распределение функций </vt:lpstr>
      <vt:lpstr> </vt:lpstr>
      <vt:lpstr>Дежурный по району </vt:lpstr>
      <vt:lpstr>Слайд 12</vt:lpstr>
      <vt:lpstr>Локомотивный диспетчер района управления</vt:lpstr>
      <vt:lpstr>Слайд 14</vt:lpstr>
      <vt:lpstr>Диспетчер-вагонораспределитель района управления осуществляет:</vt:lpstr>
      <vt:lpstr>Слайд 16</vt:lpstr>
      <vt:lpstr>Поездной диспетчер</vt:lpstr>
      <vt:lpstr>Слайд 18</vt:lpstr>
      <vt:lpstr>Энергодиспетчер: </vt:lpstr>
      <vt:lpstr> </vt:lpstr>
      <vt:lpstr>Группа оперативного планирования</vt:lpstr>
      <vt:lpstr>Слайд 22</vt:lpstr>
      <vt:lpstr>Требования безопасности.</vt:lpstr>
      <vt:lpstr>Требования по эргономике и технической эстетике.</vt:lpstr>
      <vt:lpstr>Слайд 25</vt:lpstr>
      <vt:lpstr>Организация рабочих мест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17</cp:revision>
  <dcterms:created xsi:type="dcterms:W3CDTF">2024-06-26T14:13:30Z</dcterms:created>
  <dcterms:modified xsi:type="dcterms:W3CDTF">2025-02-11T13:59:13Z</dcterms:modified>
</cp:coreProperties>
</file>