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16" name="Номер слайда 15"/>
          <p:cNvSpPr>
            <a:spLocks noGrp="1"/>
          </p:cNvSpPr>
          <p:nvPr>
            <p:ph type="sldNum" sz="quarter" idx="11"/>
          </p:nvPr>
        </p:nvSpPr>
        <p:spPr/>
        <p:txBody>
          <a:bodyPr/>
          <a:lstStyle/>
          <a:p>
            <a:fld id="{725C68B6-61C2-468F-89AB-4B9F7531AA68}"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5B106E36-FD25-4E2D-B0AA-010F637433A0}" type="datetimeFigureOut">
              <a:rPr lang="ru-RU" smtClean="0"/>
              <a:pPr/>
              <a:t>06.12.2024</a:t>
            </a:fld>
            <a:endParaRPr lang="ru-RU"/>
          </a:p>
        </p:txBody>
      </p:sp>
      <p:sp>
        <p:nvSpPr>
          <p:cNvPr id="15" name="Номер слайда 14"/>
          <p:cNvSpPr>
            <a:spLocks noGrp="1"/>
          </p:cNvSpPr>
          <p:nvPr>
            <p:ph type="sldNum" sz="quarter" idx="15"/>
          </p:nvPr>
        </p:nvSpPr>
        <p:spPr/>
        <p:txBody>
          <a:bodyPr/>
          <a:lstStyle>
            <a:lvl1pPr algn="ctr">
              <a:defRPr/>
            </a:lvl1pPr>
          </a:lstStyle>
          <a:p>
            <a:fld id="{725C68B6-61C2-468F-89AB-4B9F7531AA68}"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5B106E36-FD25-4E2D-B0AA-010F637433A0}" type="datetimeFigureOut">
              <a:rPr lang="ru-RU" smtClean="0"/>
              <a:pPr/>
              <a:t>06.12.2024</a:t>
            </a:fld>
            <a:endParaRPr lang="ru-RU"/>
          </a:p>
        </p:txBody>
      </p:sp>
      <p:sp>
        <p:nvSpPr>
          <p:cNvPr id="9" name="Номер слайда 8"/>
          <p:cNvSpPr>
            <a:spLocks noGrp="1"/>
          </p:cNvSpPr>
          <p:nvPr>
            <p:ph type="sldNum" sz="quarter" idx="15"/>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5B106E36-FD25-4E2D-B0AA-010F637433A0}" type="datetimeFigureOut">
              <a:rPr lang="ru-RU" smtClean="0"/>
              <a:pPr/>
              <a:t>06.12.2024</a:t>
            </a:fld>
            <a:endParaRPr lang="ru-RU"/>
          </a:p>
        </p:txBody>
      </p:sp>
      <p:sp>
        <p:nvSpPr>
          <p:cNvPr id="9" name="Номер слайда 8"/>
          <p:cNvSpPr>
            <a:spLocks noGrp="1"/>
          </p:cNvSpPr>
          <p:nvPr>
            <p:ph type="sldNum" sz="quarter" idx="11"/>
          </p:nvPr>
        </p:nvSpPr>
        <p:spPr/>
        <p:txBody>
          <a:bodyPr/>
          <a:lstStyle/>
          <a:p>
            <a:fld id="{725C68B6-61C2-468F-89AB-4B9F7531AA68}"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B106E36-FD25-4E2D-B0AA-010F637433A0}" type="datetimeFigureOut">
              <a:rPr lang="ru-RU" smtClean="0"/>
              <a:pPr/>
              <a:t>06.12.2024</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725C68B6-61C2-468F-89AB-4B9F7531AA68}"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85852" y="4357694"/>
            <a:ext cx="6357982" cy="1252534"/>
          </a:xfrm>
        </p:spPr>
        <p:txBody>
          <a:bodyPr/>
          <a:lstStyle/>
          <a:p>
            <a:pPr algn="r"/>
            <a:r>
              <a:rPr lang="ru-RU" dirty="0" smtClean="0">
                <a:solidFill>
                  <a:schemeClr val="tx1"/>
                </a:solidFill>
              </a:rPr>
              <a:t>Лекция 8 тема  4.1 </a:t>
            </a:r>
            <a:endParaRPr lang="ru-RU" dirty="0">
              <a:solidFill>
                <a:schemeClr val="tx1"/>
              </a:solidFill>
            </a:endParaRPr>
          </a:p>
        </p:txBody>
      </p:sp>
      <p:sp>
        <p:nvSpPr>
          <p:cNvPr id="2" name="Заголовок 1"/>
          <p:cNvSpPr>
            <a:spLocks noGrp="1"/>
          </p:cNvSpPr>
          <p:nvPr>
            <p:ph type="ctrTitle"/>
          </p:nvPr>
        </p:nvSpPr>
        <p:spPr>
          <a:xfrm>
            <a:off x="685800" y="1071547"/>
            <a:ext cx="7958166" cy="2500330"/>
          </a:xfrm>
        </p:spPr>
        <p:txBody>
          <a:bodyPr>
            <a:normAutofit/>
          </a:bodyPr>
          <a:lstStyle/>
          <a:p>
            <a:r>
              <a:rPr lang="ru-RU" b="1" dirty="0" smtClean="0"/>
              <a:t>Оформление перевозки  опасных грузов</a:t>
            </a:r>
            <a:r>
              <a:rPr lang="ru-RU" dirty="0" smtClean="0"/>
              <a:t/>
            </a:r>
            <a:br>
              <a:rPr lang="ru-RU" dirty="0" smtClean="0"/>
            </a:br>
            <a:endParaRPr lang="ru-RU" dirty="0">
              <a:solidFill>
                <a:schemeClr val="accent2">
                  <a:lumMod val="50000"/>
                </a:schemeClr>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571744"/>
            <a:ext cx="8229600" cy="3524256"/>
          </a:xfrm>
        </p:spPr>
        <p:txBody>
          <a:bodyPr/>
          <a:lstStyle/>
          <a:p>
            <a:pPr algn="just"/>
            <a:r>
              <a:rPr lang="ru-RU" dirty="0" smtClean="0"/>
              <a:t>Штемпеля и отметки, занесенные грузоотправителем в накладную работниками железнодорожной станции, переносятся в соответствующие графы вагонного листа и дорожной ведомости (на оборотную сторону ведомости ГУ-29а) и удостоверяют документы календарным штемпелем и подписью.</a:t>
            </a:r>
          </a:p>
          <a:p>
            <a:endParaRPr lang="ru-RU" dirty="0"/>
          </a:p>
        </p:txBody>
      </p:sp>
      <p:sp>
        <p:nvSpPr>
          <p:cNvPr id="3" name="Заголовок 2"/>
          <p:cNvSpPr>
            <a:spLocks noGrp="1"/>
          </p:cNvSpPr>
          <p:nvPr>
            <p:ph type="title"/>
          </p:nvPr>
        </p:nvSpPr>
        <p:spPr>
          <a:xfrm>
            <a:off x="457200" y="152400"/>
            <a:ext cx="8229600" cy="1847840"/>
          </a:xfrm>
        </p:spPr>
        <p:txBody>
          <a:bodyPr>
            <a:normAutofit fontScale="90000"/>
          </a:bodyPr>
          <a:lstStyle/>
          <a:p>
            <a:pPr algn="ctr"/>
            <a:r>
              <a:rPr lang="ru-RU" b="1" dirty="0" smtClean="0"/>
              <a:t>Порядок простановки штемпелей на накладной и дорожной ведомости</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algn="just"/>
            <a:r>
              <a:rPr lang="ru-RU" dirty="0" smtClean="0"/>
              <a:t>На каждый груженый вагон приемосдатчик составляет вагонный лист на основе данных накладной. Как и накладная, вагонный лист является первичным носителем кодированной информации, необходимой для составления первичного документа на состав поезда — натурного листа, информации грузополучателей, организации выгрузки и сортировки груза.</a:t>
            </a:r>
          </a:p>
          <a:p>
            <a:pPr algn="just"/>
            <a:r>
              <a:rPr lang="ru-RU" dirty="0" smtClean="0"/>
              <a:t>На опасные грузы в верхней правой части вагонного листа работниками железнодорожной станции в графе «Место для отметок» проставляются штемпеля красного цвета, как в накладной. Штемпеля должны иметь ясный оттиск.</a:t>
            </a:r>
          </a:p>
          <a:p>
            <a:pPr algn="just"/>
            <a:r>
              <a:rPr lang="ru-RU" dirty="0" smtClean="0"/>
              <a:t>В графе «Наименование груза» вагонного листа также проставляются: код опасности, через дробь — номер ООН, надлежащее наименование опасного груза, номер основного знака опасности (в скобках — номер дополнительного знака опасности), номер аварийной карточки.</a:t>
            </a:r>
          </a:p>
          <a:p>
            <a:endParaRPr lang="ru-RU" dirty="0"/>
          </a:p>
        </p:txBody>
      </p:sp>
      <p:sp>
        <p:nvSpPr>
          <p:cNvPr id="3" name="Заголовок 2"/>
          <p:cNvSpPr>
            <a:spLocks noGrp="1"/>
          </p:cNvSpPr>
          <p:nvPr>
            <p:ph type="title"/>
          </p:nvPr>
        </p:nvSpPr>
        <p:spPr/>
        <p:txBody>
          <a:bodyPr>
            <a:normAutofit fontScale="90000"/>
          </a:bodyPr>
          <a:lstStyle/>
          <a:p>
            <a:pPr algn="ctr"/>
            <a:r>
              <a:rPr lang="ru-RU" b="1" dirty="0" smtClean="0"/>
              <a:t> </a:t>
            </a:r>
            <a:r>
              <a:rPr lang="ru-RU" b="1" dirty="0" smtClean="0"/>
              <a:t>Оформление вагонного листа, натурного листа</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85000" lnSpcReduction="20000"/>
          </a:bodyPr>
          <a:lstStyle/>
          <a:p>
            <a:pPr algn="just"/>
            <a:r>
              <a:rPr lang="ru-RU" dirty="0" smtClean="0"/>
              <a:t>Данные, заносимые в натурный лист поезда, являются информационными элементами, используемыми для идентификации опасного груза и способов обращения с самим грузом и с транспортными средствами, в которых он перевозится.</a:t>
            </a:r>
          </a:p>
          <a:p>
            <a:pPr algn="just"/>
            <a:r>
              <a:rPr lang="ru-RU" dirty="0" smtClean="0"/>
              <a:t>Основным информационным элементом, используемым для этой цели, является пятизначный цифровой код груза по Единой тарифно-статистической номенклатуре грузов «Прейскурант № 10-01», проставленный в графе «Код груза».</a:t>
            </a:r>
          </a:p>
          <a:p>
            <a:pPr algn="just"/>
            <a:r>
              <a:rPr lang="ru-RU" dirty="0" smtClean="0"/>
              <a:t>В натурном листе на поезд, в составе которого имеются вагоны с опасными грузами, оператор станционного технологического центра или дежурный по станции в графе «Особые отметки» против номера каждого вагона с опасным грузом на основании перевозочных документов обязан сделать отметки, установленные «Инструкцией по составлению натурного листа поезда формы ДУ-1.</a:t>
            </a:r>
          </a:p>
          <a:p>
            <a:pPr algn="just"/>
            <a:endParaRPr lang="ru-RU" dirty="0"/>
          </a:p>
        </p:txBody>
      </p:sp>
      <p:sp>
        <p:nvSpPr>
          <p:cNvPr id="3" name="Заголовок 2"/>
          <p:cNvSpPr>
            <a:spLocks noGrp="1"/>
          </p:cNvSpPr>
          <p:nvPr>
            <p:ph type="title"/>
          </p:nvPr>
        </p:nvSpPr>
        <p:spPr/>
        <p:txBody>
          <a:bodyPr>
            <a:normAutofit fontScale="90000"/>
          </a:bodyPr>
          <a:lstStyle/>
          <a:p>
            <a:pPr algn="ctr"/>
            <a:r>
              <a:rPr lang="ru-RU" b="1" dirty="0" smtClean="0"/>
              <a:t>Оформление вагонного листа, натурного листа</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r>
              <a:rPr lang="ru-RU" dirty="0" smtClean="0"/>
              <a:t>В натурном листе поезда графа «Особые отметки» состоит из трех подграф: «Маршрут, нерабочий парк»; «Код прикрытия», «</a:t>
            </a:r>
            <a:r>
              <a:rPr lang="ru-RU" dirty="0" err="1" smtClean="0"/>
              <a:t>Негабаритность</a:t>
            </a:r>
            <a:r>
              <a:rPr lang="ru-RU" dirty="0" smtClean="0"/>
              <a:t>, живность, ДБ, НГ». Расшифровка особых отметок приведена в таблица 2</a:t>
            </a:r>
            <a:endParaRPr lang="ru-RU" dirty="0"/>
          </a:p>
        </p:txBody>
      </p:sp>
      <p:sp>
        <p:nvSpPr>
          <p:cNvPr id="3" name="Заголовок 2"/>
          <p:cNvSpPr>
            <a:spLocks noGrp="1"/>
          </p:cNvSpPr>
          <p:nvPr>
            <p:ph type="title"/>
          </p:nvPr>
        </p:nvSpPr>
        <p:spPr/>
        <p:txBody>
          <a:bodyPr/>
          <a:lstStyle/>
          <a:p>
            <a:pPr algn="ctr"/>
            <a:r>
              <a:rPr lang="ru-RU" dirty="0" smtClean="0"/>
              <a:t>Оформление натурного листа</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457200" y="1524000"/>
          <a:ext cx="8229600" cy="4893946"/>
        </p:xfrm>
        <a:graphic>
          <a:graphicData uri="http://schemas.openxmlformats.org/drawingml/2006/table">
            <a:tbl>
              <a:tblPr firstRow="1" bandRow="1">
                <a:tableStyleId>{5C22544A-7EE6-4342-B048-85BDC9FD1C3A}</a:tableStyleId>
              </a:tblPr>
              <a:tblGrid>
                <a:gridCol w="1828784"/>
                <a:gridCol w="4500594"/>
                <a:gridCol w="1900222"/>
              </a:tblGrid>
              <a:tr h="370840">
                <a:tc gridSpan="3">
                  <a:txBody>
                    <a:bodyPr/>
                    <a:lstStyle/>
                    <a:p>
                      <a:pPr algn="ctr">
                        <a:lnSpc>
                          <a:spcPct val="150000"/>
                        </a:lnSpc>
                        <a:spcAft>
                          <a:spcPts val="0"/>
                        </a:spcAft>
                      </a:pPr>
                      <a:r>
                        <a:rPr lang="ru-RU" sz="900">
                          <a:latin typeface="Times New Roman"/>
                          <a:ea typeface="Calibri"/>
                          <a:cs typeface="Times New Roman"/>
                        </a:rPr>
                        <a:t>Особые отметки</a:t>
                      </a:r>
                      <a:endParaRPr lang="ru-RU" sz="1100">
                        <a:latin typeface="Calibri"/>
                        <a:ea typeface="Times New Roman"/>
                        <a:cs typeface="Times New Roman"/>
                      </a:endParaRPr>
                    </a:p>
                  </a:txBody>
                  <a:tcPr marL="68580" marR="68580" marT="0" marB="0"/>
                </a:tc>
                <a:tc hMerge="1">
                  <a:txBody>
                    <a:bodyPr/>
                    <a:lstStyle/>
                    <a:p>
                      <a:endParaRPr lang="ru-RU"/>
                    </a:p>
                  </a:txBody>
                  <a:tcPr/>
                </a:tc>
                <a:tc hMerge="1">
                  <a:txBody>
                    <a:bodyPr/>
                    <a:lstStyle/>
                    <a:p>
                      <a:endParaRPr lang="ru-RU"/>
                    </a:p>
                  </a:txBody>
                  <a:tcPr/>
                </a:tc>
              </a:tr>
              <a:tr h="370840">
                <a:tc>
                  <a:txBody>
                    <a:bodyPr/>
                    <a:lstStyle/>
                    <a:p>
                      <a:pPr algn="ctr">
                        <a:lnSpc>
                          <a:spcPct val="150000"/>
                        </a:lnSpc>
                        <a:spcAft>
                          <a:spcPts val="0"/>
                        </a:spcAft>
                      </a:pPr>
                      <a:r>
                        <a:rPr lang="ru-RU" sz="1000" dirty="0">
                          <a:latin typeface="Times New Roman"/>
                          <a:ea typeface="Calibri"/>
                          <a:cs typeface="Times New Roman"/>
                        </a:rPr>
                        <a:t>Маршрут, нерабочий парк</a:t>
                      </a:r>
                      <a:endParaRPr lang="ru-RU" sz="1000" dirty="0">
                        <a:latin typeface="Calibri"/>
                        <a:ea typeface="Times New Roman"/>
                        <a:cs typeface="Times New Roman"/>
                      </a:endParaRPr>
                    </a:p>
                  </a:txBody>
                  <a:tcPr marL="68580" marR="68580" marT="0" marB="0"/>
                </a:tc>
                <a:tc>
                  <a:txBody>
                    <a:bodyPr/>
                    <a:lstStyle/>
                    <a:p>
                      <a:pPr algn="ctr">
                        <a:lnSpc>
                          <a:spcPct val="150000"/>
                        </a:lnSpc>
                        <a:spcAft>
                          <a:spcPts val="0"/>
                        </a:spcAft>
                      </a:pPr>
                      <a:r>
                        <a:rPr lang="ru-RU" sz="1000" dirty="0">
                          <a:latin typeface="Times New Roman"/>
                          <a:ea typeface="Calibri"/>
                          <a:cs typeface="Times New Roman"/>
                        </a:rPr>
                        <a:t>Код прикрытия</a:t>
                      </a:r>
                      <a:endParaRPr lang="ru-RU" sz="1000" dirty="0">
                        <a:latin typeface="Calibri"/>
                        <a:ea typeface="Times New Roman"/>
                        <a:cs typeface="Times New Roman"/>
                      </a:endParaRPr>
                    </a:p>
                  </a:txBody>
                  <a:tcPr marL="68580" marR="68580" marT="0" marB="0"/>
                </a:tc>
                <a:tc>
                  <a:txBody>
                    <a:bodyPr/>
                    <a:lstStyle/>
                    <a:p>
                      <a:pPr algn="ctr">
                        <a:lnSpc>
                          <a:spcPct val="150000"/>
                        </a:lnSpc>
                        <a:spcAft>
                          <a:spcPts val="0"/>
                        </a:spcAft>
                      </a:pPr>
                      <a:r>
                        <a:rPr lang="ru-RU" sz="1000" dirty="0">
                          <a:latin typeface="Times New Roman"/>
                          <a:ea typeface="Calibri"/>
                          <a:cs typeface="Times New Roman"/>
                        </a:rPr>
                        <a:t>Негабарит, живность</a:t>
                      </a:r>
                      <a:endParaRPr lang="ru-RU" sz="1000" dirty="0">
                        <a:latin typeface="Calibri"/>
                        <a:ea typeface="Times New Roman"/>
                        <a:cs typeface="Times New Roman"/>
                      </a:endParaRPr>
                    </a:p>
                    <a:p>
                      <a:pPr algn="ctr">
                        <a:lnSpc>
                          <a:spcPct val="150000"/>
                        </a:lnSpc>
                        <a:spcAft>
                          <a:spcPts val="0"/>
                        </a:spcAft>
                      </a:pPr>
                      <a:r>
                        <a:rPr lang="ru-RU" sz="1000" dirty="0">
                          <a:latin typeface="Times New Roman"/>
                          <a:ea typeface="Calibri"/>
                          <a:cs typeface="Times New Roman"/>
                        </a:rPr>
                        <a:t>ДБ, НГ</a:t>
                      </a:r>
                      <a:endParaRPr lang="ru-RU" sz="1000" dirty="0">
                        <a:latin typeface="Calibri"/>
                        <a:ea typeface="Times New Roman"/>
                        <a:cs typeface="Times New Roman"/>
                      </a:endParaRPr>
                    </a:p>
                  </a:txBody>
                  <a:tcPr marL="68580" marR="68580" marT="0" marB="0"/>
                </a:tc>
              </a:tr>
              <a:tr h="370840">
                <a:tc>
                  <a:txBody>
                    <a:bodyPr/>
                    <a:lstStyle/>
                    <a:p>
                      <a:pPr algn="just">
                        <a:lnSpc>
                          <a:spcPct val="150000"/>
                        </a:lnSpc>
                        <a:spcAft>
                          <a:spcPts val="0"/>
                        </a:spcAft>
                      </a:pPr>
                      <a:r>
                        <a:rPr lang="ru-RU" sz="1000" dirty="0">
                          <a:latin typeface="Times New Roman"/>
                          <a:ea typeface="Calibri"/>
                          <a:cs typeface="Times New Roman"/>
                        </a:rPr>
                        <a:t>Коды 7 или 8.</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Их наличие может служить </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указанием на то, что вагоны с </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ВМ (взрывчатые материалы)</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 включены в состав сцепа или</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 секции, не подлежащих</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 расцеплению на всем пути </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следования. В перевозочных </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документах в этих случаях </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грузоотправителем проставляется</a:t>
                      </a:r>
                      <a:endParaRPr lang="ru-RU" sz="1000" dirty="0">
                        <a:latin typeface="Calibri"/>
                        <a:ea typeface="Times New Roman"/>
                        <a:cs typeface="Times New Roman"/>
                      </a:endParaRPr>
                    </a:p>
                    <a:p>
                      <a:pPr algn="just">
                        <a:lnSpc>
                          <a:spcPct val="150000"/>
                        </a:lnSpc>
                        <a:spcAft>
                          <a:spcPts val="0"/>
                        </a:spcAft>
                      </a:pPr>
                      <a:r>
                        <a:rPr lang="ru-RU" sz="1000" dirty="0">
                          <a:latin typeface="Times New Roman"/>
                          <a:ea typeface="Calibri"/>
                          <a:cs typeface="Times New Roman"/>
                        </a:rPr>
                        <a:t> штемпель «Секция. Не расцеплять»</a:t>
                      </a:r>
                      <a:endParaRPr lang="ru-RU" sz="1000" dirty="0">
                        <a:latin typeface="Calibri"/>
                        <a:ea typeface="Times New Roman"/>
                        <a:cs typeface="Times New Roman"/>
                      </a:endParaRPr>
                    </a:p>
                  </a:txBody>
                  <a:tcPr marL="68580" marR="68580" marT="0" marB="0"/>
                </a:tc>
                <a:tc>
                  <a:txBody>
                    <a:bodyPr/>
                    <a:lstStyle/>
                    <a:p>
                      <a:pPr indent="241300">
                        <a:lnSpc>
                          <a:spcPct val="150000"/>
                        </a:lnSpc>
                        <a:spcAft>
                          <a:spcPts val="0"/>
                        </a:spcAft>
                        <a:tabLst>
                          <a:tab pos="115570" algn="l"/>
                        </a:tabLst>
                      </a:pPr>
                      <a:r>
                        <a:rPr lang="ru-RU" sz="1000" dirty="0">
                          <a:solidFill>
                            <a:srgbClr val="515151"/>
                          </a:solidFill>
                          <a:latin typeface="Times New Roman"/>
                          <a:ea typeface="Calibri"/>
                          <a:cs typeface="Times New Roman"/>
                        </a:rPr>
                        <a:t>1</a:t>
                      </a:r>
                      <a:r>
                        <a:rPr lang="ru-RU" sz="1000" dirty="0">
                          <a:solidFill>
                            <a:srgbClr val="000000"/>
                          </a:solidFill>
                          <a:latin typeface="Times New Roman"/>
                          <a:ea typeface="Calibri"/>
                          <a:cs typeface="Times New Roman"/>
                        </a:rPr>
                        <a:t>— вагон с людьми.</a:t>
                      </a:r>
                      <a:endParaRPr lang="ru-RU" sz="1000" dirty="0">
                        <a:solidFill>
                          <a:srgbClr val="373737"/>
                        </a:solidFill>
                        <a:latin typeface="Times New Roman"/>
                        <a:ea typeface="Calibri"/>
                        <a:cs typeface="Times New Roman"/>
                      </a:endParaRPr>
                    </a:p>
                    <a:p>
                      <a:pPr indent="241300">
                        <a:lnSpc>
                          <a:spcPct val="150000"/>
                        </a:lnSpc>
                        <a:spcAft>
                          <a:spcPts val="0"/>
                        </a:spcAft>
                        <a:tabLst>
                          <a:tab pos="133985" algn="l"/>
                        </a:tabLst>
                      </a:pPr>
                      <a:r>
                        <a:rPr lang="ru-RU" sz="1000" dirty="0">
                          <a:solidFill>
                            <a:srgbClr val="000000"/>
                          </a:solidFill>
                          <a:latin typeface="Times New Roman"/>
                          <a:ea typeface="Calibri"/>
                          <a:cs typeface="Times New Roman"/>
                        </a:rPr>
                        <a:t>2— вагон с проводником (ко­мандой), </a:t>
                      </a:r>
                      <a:r>
                        <a:rPr lang="ru-RU" sz="1000" dirty="0" smtClean="0">
                          <a:solidFill>
                            <a:srgbClr val="000000"/>
                          </a:solidFill>
                          <a:latin typeface="Times New Roman"/>
                          <a:ea typeface="Calibri"/>
                          <a:cs typeface="Times New Roman"/>
                        </a:rPr>
                        <a:t>сопровождающим </a:t>
                      </a:r>
                      <a:r>
                        <a:rPr lang="ru-RU" sz="1000" dirty="0">
                          <a:solidFill>
                            <a:srgbClr val="000000"/>
                          </a:solidFill>
                          <a:latin typeface="Times New Roman"/>
                          <a:ea typeface="Calibri"/>
                          <a:cs typeface="Times New Roman"/>
                        </a:rPr>
                        <a:t>груз.</a:t>
                      </a:r>
                      <a:endParaRPr lang="ru-RU" sz="1000" dirty="0">
                        <a:solidFill>
                          <a:srgbClr val="373737"/>
                        </a:solidFill>
                        <a:latin typeface="Times New Roman"/>
                        <a:ea typeface="Calibri"/>
                        <a:cs typeface="Times New Roman"/>
                      </a:endParaRPr>
                    </a:p>
                    <a:p>
                      <a:pPr indent="241300">
                        <a:lnSpc>
                          <a:spcPct val="150000"/>
                        </a:lnSpc>
                        <a:spcAft>
                          <a:spcPts val="0"/>
                        </a:spcAft>
                        <a:tabLst>
                          <a:tab pos="133985" algn="l"/>
                        </a:tabLst>
                      </a:pPr>
                      <a:r>
                        <a:rPr lang="ru-RU" sz="1000" dirty="0">
                          <a:solidFill>
                            <a:srgbClr val="000000"/>
                          </a:solidFill>
                          <a:latin typeface="Times New Roman"/>
                          <a:ea typeface="Calibri"/>
                          <a:cs typeface="Times New Roman"/>
                        </a:rPr>
                        <a:t>3— вагоны с ВМ, кроме ВМ с условными</a:t>
                      </a:r>
                      <a:endParaRPr lang="ru-RU" sz="1000" dirty="0">
                        <a:solidFill>
                          <a:srgbClr val="373737"/>
                        </a:solidFill>
                        <a:latin typeface="Times New Roman"/>
                        <a:ea typeface="Calibri"/>
                        <a:cs typeface="Times New Roman"/>
                      </a:endParaRPr>
                    </a:p>
                    <a:p>
                      <a:pPr indent="241300">
                        <a:lnSpc>
                          <a:spcPct val="150000"/>
                        </a:lnSpc>
                        <a:spcAft>
                          <a:spcPts val="0"/>
                        </a:spcAft>
                        <a:tabLst>
                          <a:tab pos="133985" algn="l"/>
                        </a:tabLst>
                      </a:pPr>
                      <a:r>
                        <a:rPr lang="ru-RU" sz="1000" dirty="0">
                          <a:solidFill>
                            <a:srgbClr val="000000"/>
                          </a:solidFill>
                          <a:latin typeface="Times New Roman"/>
                          <a:ea typeface="Calibri"/>
                          <a:cs typeface="Times New Roman"/>
                        </a:rPr>
                        <a:t> номерами 115, 119, 121, 126, 128, 130, </a:t>
                      </a:r>
                      <a:r>
                        <a:rPr lang="ru-RU" sz="1000" baseline="0" dirty="0" smtClean="0">
                          <a:solidFill>
                            <a:srgbClr val="373737"/>
                          </a:solidFill>
                          <a:latin typeface="Times New Roman"/>
                          <a:ea typeface="Calibri"/>
                          <a:cs typeface="Times New Roman"/>
                        </a:rPr>
                        <a:t> </a:t>
                      </a:r>
                      <a:r>
                        <a:rPr lang="ru-RU" sz="1000" dirty="0" smtClean="0">
                          <a:solidFill>
                            <a:srgbClr val="000000"/>
                          </a:solidFill>
                          <a:latin typeface="Times New Roman"/>
                          <a:ea typeface="Calibri"/>
                          <a:cs typeface="Times New Roman"/>
                        </a:rPr>
                        <a:t>134</a:t>
                      </a:r>
                      <a:r>
                        <a:rPr lang="ru-RU" sz="1000" dirty="0">
                          <a:solidFill>
                            <a:srgbClr val="000000"/>
                          </a:solidFill>
                          <a:latin typeface="Times New Roman"/>
                          <a:ea typeface="Calibri"/>
                          <a:cs typeface="Times New Roman"/>
                        </a:rPr>
                        <a:t>, 137, 141, 143, 148, 154, 155, 156, 167, </a:t>
                      </a:r>
                      <a:r>
                        <a:rPr lang="ru-RU" sz="1000" baseline="0" dirty="0" smtClean="0">
                          <a:solidFill>
                            <a:srgbClr val="373737"/>
                          </a:solidFill>
                          <a:latin typeface="Times New Roman"/>
                          <a:ea typeface="Calibri"/>
                          <a:cs typeface="Times New Roman"/>
                        </a:rPr>
                        <a:t> </a:t>
                      </a:r>
                      <a:r>
                        <a:rPr lang="ru-RU" sz="1000" dirty="0" smtClean="0">
                          <a:solidFill>
                            <a:srgbClr val="000000"/>
                          </a:solidFill>
                          <a:latin typeface="Times New Roman"/>
                          <a:ea typeface="Calibri"/>
                          <a:cs typeface="Times New Roman"/>
                        </a:rPr>
                        <a:t>168</a:t>
                      </a:r>
                      <a:r>
                        <a:rPr lang="ru-RU" sz="1000" dirty="0">
                          <a:solidFill>
                            <a:srgbClr val="000000"/>
                          </a:solidFill>
                          <a:latin typeface="Times New Roman"/>
                          <a:ea typeface="Calibri"/>
                          <a:cs typeface="Times New Roman"/>
                        </a:rPr>
                        <a:t>, 176, 179, 182, 199.</a:t>
                      </a:r>
                      <a:endParaRPr lang="ru-RU" sz="1000" dirty="0">
                        <a:solidFill>
                          <a:srgbClr val="373737"/>
                        </a:solidFill>
                        <a:latin typeface="Times New Roman"/>
                        <a:ea typeface="Calibri"/>
                        <a:cs typeface="Times New Roman"/>
                      </a:endParaRPr>
                    </a:p>
                    <a:p>
                      <a:pPr indent="241300">
                        <a:lnSpc>
                          <a:spcPct val="150000"/>
                        </a:lnSpc>
                        <a:spcAft>
                          <a:spcPts val="0"/>
                        </a:spcAft>
                        <a:tabLst>
                          <a:tab pos="137160" algn="l"/>
                        </a:tabLst>
                      </a:pPr>
                      <a:r>
                        <a:rPr lang="ru-RU" sz="1000" dirty="0">
                          <a:solidFill>
                            <a:srgbClr val="000000"/>
                          </a:solidFill>
                          <a:latin typeface="Times New Roman"/>
                          <a:ea typeface="Calibri"/>
                          <a:cs typeface="Times New Roman"/>
                        </a:rPr>
                        <a:t>4— вагоны с ЯВ (грузы класса 6.1).</a:t>
                      </a:r>
                      <a:endParaRPr lang="ru-RU" sz="1000" dirty="0">
                        <a:solidFill>
                          <a:srgbClr val="373737"/>
                        </a:solidFill>
                        <a:latin typeface="Times New Roman"/>
                        <a:ea typeface="Calibri"/>
                        <a:cs typeface="Times New Roman"/>
                      </a:endParaRPr>
                    </a:p>
                    <a:p>
                      <a:pPr indent="241300">
                        <a:lnSpc>
                          <a:spcPct val="150000"/>
                        </a:lnSpc>
                        <a:spcAft>
                          <a:spcPts val="0"/>
                        </a:spcAft>
                        <a:tabLst>
                          <a:tab pos="137160" algn="l"/>
                        </a:tabLst>
                      </a:pPr>
                      <a:r>
                        <a:rPr lang="ru-RU" sz="1000" dirty="0">
                          <a:solidFill>
                            <a:srgbClr val="000000"/>
                          </a:solidFill>
                          <a:latin typeface="Times New Roman"/>
                          <a:ea typeface="Calibri"/>
                          <a:cs typeface="Times New Roman"/>
                        </a:rPr>
                        <a:t>5— вагоны со сжатым или </a:t>
                      </a:r>
                      <a:r>
                        <a:rPr lang="ru-RU" sz="1000" dirty="0" smtClean="0">
                          <a:solidFill>
                            <a:srgbClr val="000000"/>
                          </a:solidFill>
                          <a:latin typeface="Times New Roman"/>
                          <a:ea typeface="Calibri"/>
                          <a:cs typeface="Times New Roman"/>
                        </a:rPr>
                        <a:t>сжиженным </a:t>
                      </a:r>
                      <a:r>
                        <a:rPr lang="ru-RU" sz="1000" dirty="0">
                          <a:solidFill>
                            <a:srgbClr val="000000"/>
                          </a:solidFill>
                          <a:latin typeface="Times New Roman"/>
                          <a:ea typeface="Calibri"/>
                          <a:cs typeface="Times New Roman"/>
                        </a:rPr>
                        <a:t>газом (груженый или порожний).</a:t>
                      </a:r>
                      <a:endParaRPr lang="ru-RU" sz="1000" dirty="0">
                        <a:solidFill>
                          <a:srgbClr val="373737"/>
                        </a:solidFill>
                        <a:latin typeface="Times New Roman"/>
                        <a:ea typeface="Calibri"/>
                        <a:cs typeface="Times New Roman"/>
                      </a:endParaRPr>
                    </a:p>
                    <a:p>
                      <a:pPr indent="241300">
                        <a:lnSpc>
                          <a:spcPct val="150000"/>
                        </a:lnSpc>
                        <a:spcAft>
                          <a:spcPts val="0"/>
                        </a:spcAft>
                        <a:tabLst>
                          <a:tab pos="133985" algn="l"/>
                        </a:tabLst>
                      </a:pPr>
                      <a:r>
                        <a:rPr lang="ru-RU" sz="1000" dirty="0">
                          <a:solidFill>
                            <a:srgbClr val="000000"/>
                          </a:solidFill>
                          <a:latin typeface="Times New Roman"/>
                          <a:ea typeface="Calibri"/>
                          <a:cs typeface="Times New Roman"/>
                        </a:rPr>
                        <a:t>6— вагоны с легковоспламе­няющимся, </a:t>
                      </a:r>
                      <a:r>
                        <a:rPr lang="ru-RU" sz="1000" baseline="0" dirty="0" smtClean="0">
                          <a:solidFill>
                            <a:srgbClr val="373737"/>
                          </a:solidFill>
                          <a:latin typeface="Times New Roman"/>
                          <a:ea typeface="Calibri"/>
                          <a:cs typeface="Times New Roman"/>
                        </a:rPr>
                        <a:t> </a:t>
                      </a:r>
                      <a:r>
                        <a:rPr lang="ru-RU" sz="1000" dirty="0" smtClean="0">
                          <a:solidFill>
                            <a:srgbClr val="000000"/>
                          </a:solidFill>
                          <a:latin typeface="Times New Roman"/>
                          <a:ea typeface="Calibri"/>
                          <a:cs typeface="Times New Roman"/>
                        </a:rPr>
                        <a:t>самовозгораю­щимся </a:t>
                      </a:r>
                      <a:r>
                        <a:rPr lang="ru-RU" sz="1000" dirty="0">
                          <a:solidFill>
                            <a:srgbClr val="000000"/>
                          </a:solidFill>
                          <a:latin typeface="Times New Roman"/>
                          <a:ea typeface="Calibri"/>
                          <a:cs typeface="Times New Roman"/>
                        </a:rPr>
                        <a:t>веществом </a:t>
                      </a:r>
                      <a:endParaRPr lang="ru-RU" sz="1000" dirty="0">
                        <a:solidFill>
                          <a:srgbClr val="373737"/>
                        </a:solidFill>
                        <a:latin typeface="Times New Roman"/>
                        <a:ea typeface="Calibri"/>
                        <a:cs typeface="Times New Roman"/>
                      </a:endParaRPr>
                    </a:p>
                    <a:p>
                      <a:pPr indent="241300">
                        <a:lnSpc>
                          <a:spcPct val="150000"/>
                        </a:lnSpc>
                        <a:spcAft>
                          <a:spcPts val="0"/>
                        </a:spcAft>
                        <a:tabLst>
                          <a:tab pos="133985" algn="l"/>
                        </a:tabLst>
                      </a:pPr>
                      <a:r>
                        <a:rPr lang="ru-RU" sz="1000" dirty="0">
                          <a:solidFill>
                            <a:srgbClr val="000000"/>
                          </a:solidFill>
                          <a:latin typeface="Times New Roman"/>
                          <a:ea typeface="Calibri"/>
                          <a:cs typeface="Times New Roman"/>
                        </a:rPr>
                        <a:t>(</a:t>
                      </a:r>
                      <a:r>
                        <a:rPr lang="ru-RU" sz="1000" dirty="0" err="1">
                          <a:solidFill>
                            <a:srgbClr val="000000"/>
                          </a:solidFill>
                          <a:latin typeface="Times New Roman"/>
                          <a:ea typeface="Calibri"/>
                          <a:cs typeface="Times New Roman"/>
                        </a:rPr>
                        <a:t>кл</a:t>
                      </a:r>
                      <a:r>
                        <a:rPr lang="ru-RU" sz="1000" dirty="0">
                          <a:solidFill>
                            <a:srgbClr val="000000"/>
                          </a:solidFill>
                          <a:latin typeface="Times New Roman"/>
                          <a:ea typeface="Calibri"/>
                          <a:cs typeface="Times New Roman"/>
                        </a:rPr>
                        <a:t>. 4.1; 4.2; 4.3) с окислителями </a:t>
                      </a:r>
                      <a:r>
                        <a:rPr lang="ru-RU" sz="1000" dirty="0" smtClean="0">
                          <a:solidFill>
                            <a:srgbClr val="000000"/>
                          </a:solidFill>
                          <a:latin typeface="Times New Roman"/>
                          <a:ea typeface="Calibri"/>
                          <a:cs typeface="Times New Roman"/>
                        </a:rPr>
                        <a:t>и</a:t>
                      </a:r>
                      <a:r>
                        <a:rPr lang="ru-RU" sz="1000" baseline="0" dirty="0" smtClean="0">
                          <a:solidFill>
                            <a:srgbClr val="373737"/>
                          </a:solidFill>
                          <a:latin typeface="Times New Roman"/>
                          <a:ea typeface="Calibri"/>
                          <a:cs typeface="Times New Roman"/>
                        </a:rPr>
                        <a:t> </a:t>
                      </a:r>
                      <a:r>
                        <a:rPr lang="ru-RU" sz="1000" dirty="0" smtClean="0">
                          <a:solidFill>
                            <a:srgbClr val="000000"/>
                          </a:solidFill>
                          <a:latin typeface="Times New Roman"/>
                          <a:ea typeface="Calibri"/>
                          <a:cs typeface="Times New Roman"/>
                        </a:rPr>
                        <a:t>органи­ческими </a:t>
                      </a:r>
                      <a:r>
                        <a:rPr lang="ru-RU" sz="1000" dirty="0" err="1">
                          <a:solidFill>
                            <a:srgbClr val="000000"/>
                          </a:solidFill>
                          <a:latin typeface="Times New Roman"/>
                          <a:ea typeface="Calibri"/>
                          <a:cs typeface="Times New Roman"/>
                        </a:rPr>
                        <a:t>пероксидами</a:t>
                      </a:r>
                      <a:endParaRPr lang="ru-RU" sz="1000" dirty="0">
                        <a:solidFill>
                          <a:srgbClr val="373737"/>
                        </a:solidFill>
                        <a:latin typeface="Times New Roman"/>
                        <a:ea typeface="Calibri"/>
                        <a:cs typeface="Times New Roman"/>
                      </a:endParaRPr>
                    </a:p>
                    <a:p>
                      <a:pPr indent="241300">
                        <a:lnSpc>
                          <a:spcPct val="150000"/>
                        </a:lnSpc>
                        <a:spcAft>
                          <a:spcPts val="0"/>
                        </a:spcAft>
                      </a:pPr>
                      <a:r>
                        <a:rPr lang="ru-RU" sz="1000" dirty="0">
                          <a:solidFill>
                            <a:srgbClr val="000000"/>
                          </a:solidFill>
                          <a:latin typeface="Times New Roman"/>
                          <a:ea typeface="Calibri"/>
                          <a:cs typeface="Times New Roman"/>
                        </a:rPr>
                        <a:t>(</a:t>
                      </a:r>
                      <a:r>
                        <a:rPr lang="ru-RU" sz="1000" dirty="0" err="1">
                          <a:solidFill>
                            <a:srgbClr val="000000"/>
                          </a:solidFill>
                          <a:latin typeface="Times New Roman"/>
                          <a:ea typeface="Calibri"/>
                          <a:cs typeface="Times New Roman"/>
                        </a:rPr>
                        <a:t>кл</a:t>
                      </a:r>
                      <a:r>
                        <a:rPr lang="ru-RU" sz="1000" dirty="0">
                          <a:solidFill>
                            <a:srgbClr val="000000"/>
                          </a:solidFill>
                          <a:latin typeface="Times New Roman"/>
                          <a:ea typeface="Calibri"/>
                          <a:cs typeface="Times New Roman"/>
                        </a:rPr>
                        <a:t>. 5.1; 5.2), цистерна </a:t>
                      </a:r>
                      <a:r>
                        <a:rPr lang="ru-RU" sz="1000" dirty="0" smtClean="0">
                          <a:solidFill>
                            <a:srgbClr val="000000"/>
                          </a:solidFill>
                          <a:latin typeface="Times New Roman"/>
                          <a:ea typeface="Calibri"/>
                          <a:cs typeface="Times New Roman"/>
                        </a:rPr>
                        <a:t>с</a:t>
                      </a:r>
                      <a:r>
                        <a:rPr lang="ru-RU" sz="1000" baseline="0" dirty="0" smtClean="0">
                          <a:solidFill>
                            <a:srgbClr val="373737"/>
                          </a:solidFill>
                          <a:latin typeface="Times New Roman"/>
                          <a:ea typeface="Calibri"/>
                          <a:cs typeface="Times New Roman"/>
                        </a:rPr>
                        <a:t> </a:t>
                      </a:r>
                      <a:r>
                        <a:rPr lang="ru-RU" sz="1000" dirty="0" smtClean="0">
                          <a:solidFill>
                            <a:srgbClr val="000000"/>
                          </a:solidFill>
                          <a:latin typeface="Times New Roman"/>
                          <a:ea typeface="Calibri"/>
                          <a:cs typeface="Times New Roman"/>
                        </a:rPr>
                        <a:t>легковоспла­меняющейся </a:t>
                      </a:r>
                      <a:r>
                        <a:rPr lang="ru-RU" sz="1000" dirty="0">
                          <a:solidFill>
                            <a:srgbClr val="000000"/>
                          </a:solidFill>
                          <a:latin typeface="Times New Roman"/>
                          <a:ea typeface="Calibri"/>
                          <a:cs typeface="Times New Roman"/>
                        </a:rPr>
                        <a:t>жидкостью</a:t>
                      </a:r>
                      <a:endParaRPr lang="ru-RU" sz="1000" dirty="0">
                        <a:solidFill>
                          <a:srgbClr val="373737"/>
                        </a:solidFill>
                        <a:latin typeface="Times New Roman"/>
                        <a:ea typeface="Calibri"/>
                        <a:cs typeface="Times New Roman"/>
                      </a:endParaRPr>
                    </a:p>
                    <a:p>
                      <a:pPr indent="241300">
                        <a:lnSpc>
                          <a:spcPct val="150000"/>
                        </a:lnSpc>
                        <a:spcAft>
                          <a:spcPts val="0"/>
                        </a:spcAft>
                      </a:pPr>
                      <a:r>
                        <a:rPr lang="ru-RU" sz="1000" dirty="0">
                          <a:solidFill>
                            <a:srgbClr val="000000"/>
                          </a:solidFill>
                          <a:latin typeface="Times New Roman"/>
                          <a:ea typeface="Calibri"/>
                          <a:cs typeface="Times New Roman"/>
                        </a:rPr>
                        <a:t> (</a:t>
                      </a:r>
                      <a:r>
                        <a:rPr lang="ru-RU" sz="1000" dirty="0" err="1">
                          <a:solidFill>
                            <a:srgbClr val="000000"/>
                          </a:solidFill>
                          <a:latin typeface="Times New Roman"/>
                          <a:ea typeface="Calibri"/>
                          <a:cs typeface="Times New Roman"/>
                        </a:rPr>
                        <a:t>кл</a:t>
                      </a:r>
                      <a:r>
                        <a:rPr lang="ru-RU" sz="1000" dirty="0">
                          <a:solidFill>
                            <a:srgbClr val="000000"/>
                          </a:solidFill>
                          <a:latin typeface="Times New Roman"/>
                          <a:ea typeface="Calibri"/>
                          <a:cs typeface="Times New Roman"/>
                        </a:rPr>
                        <a:t>. 3) или кислотой (</a:t>
                      </a:r>
                      <a:r>
                        <a:rPr lang="ru-RU" sz="1000" dirty="0" err="1">
                          <a:solidFill>
                            <a:srgbClr val="000000"/>
                          </a:solidFill>
                          <a:latin typeface="Times New Roman"/>
                          <a:ea typeface="Calibri"/>
                          <a:cs typeface="Times New Roman"/>
                        </a:rPr>
                        <a:t>кл</a:t>
                      </a:r>
                      <a:r>
                        <a:rPr lang="ru-RU" sz="1000" dirty="0">
                          <a:solidFill>
                            <a:srgbClr val="000000"/>
                          </a:solidFill>
                          <a:latin typeface="Times New Roman"/>
                          <a:ea typeface="Calibri"/>
                          <a:cs typeface="Times New Roman"/>
                        </a:rPr>
                        <a:t>. 8).</a:t>
                      </a:r>
                      <a:endParaRPr lang="ru-RU" sz="1000" dirty="0">
                        <a:solidFill>
                          <a:srgbClr val="373737"/>
                        </a:solidFill>
                        <a:latin typeface="Times New Roman"/>
                        <a:ea typeface="Calibri"/>
                        <a:cs typeface="Times New Roman"/>
                      </a:endParaRPr>
                    </a:p>
                    <a:p>
                      <a:pPr indent="241300">
                        <a:lnSpc>
                          <a:spcPct val="150000"/>
                        </a:lnSpc>
                        <a:spcAft>
                          <a:spcPts val="0"/>
                        </a:spcAft>
                        <a:tabLst>
                          <a:tab pos="137160" algn="l"/>
                        </a:tabLst>
                      </a:pPr>
                      <a:r>
                        <a:rPr lang="ru-RU" sz="1000" dirty="0">
                          <a:solidFill>
                            <a:srgbClr val="000000"/>
                          </a:solidFill>
                          <a:latin typeface="Times New Roman"/>
                          <a:ea typeface="Calibri"/>
                          <a:cs typeface="Times New Roman"/>
                        </a:rPr>
                        <a:t>8— вагоны с другими опас­ными грузами,</a:t>
                      </a:r>
                      <a:endParaRPr lang="ru-RU" sz="1000" dirty="0">
                        <a:solidFill>
                          <a:srgbClr val="373737"/>
                        </a:solidFill>
                        <a:latin typeface="Times New Roman"/>
                        <a:ea typeface="Calibri"/>
                        <a:cs typeface="Times New Roman"/>
                      </a:endParaRPr>
                    </a:p>
                    <a:p>
                      <a:pPr indent="241300">
                        <a:lnSpc>
                          <a:spcPct val="150000"/>
                        </a:lnSpc>
                        <a:spcAft>
                          <a:spcPts val="0"/>
                        </a:spcAft>
                        <a:tabLst>
                          <a:tab pos="137160" algn="l"/>
                        </a:tabLst>
                      </a:pPr>
                      <a:r>
                        <a:rPr lang="ru-RU" sz="1000" dirty="0">
                          <a:solidFill>
                            <a:srgbClr val="000000"/>
                          </a:solidFill>
                          <a:latin typeface="Times New Roman"/>
                          <a:ea typeface="Calibri"/>
                          <a:cs typeface="Times New Roman"/>
                        </a:rPr>
                        <a:t> а также вагоны с </a:t>
                      </a:r>
                      <a:r>
                        <a:rPr lang="ru-RU" sz="1000" baseline="0" dirty="0" smtClean="0">
                          <a:solidFill>
                            <a:srgbClr val="373737"/>
                          </a:solidFill>
                          <a:latin typeface="Times New Roman"/>
                          <a:ea typeface="Calibri"/>
                          <a:cs typeface="Times New Roman"/>
                        </a:rPr>
                        <a:t> </a:t>
                      </a:r>
                      <a:r>
                        <a:rPr lang="ru-RU" sz="1000" dirty="0" smtClean="0">
                          <a:solidFill>
                            <a:srgbClr val="000000"/>
                          </a:solidFill>
                          <a:latin typeface="Times New Roman"/>
                          <a:ea typeface="Calibri"/>
                          <a:cs typeface="Times New Roman"/>
                        </a:rPr>
                        <a:t>легковоспламеняющейся </a:t>
                      </a:r>
                      <a:r>
                        <a:rPr lang="ru-RU" sz="1000" dirty="0">
                          <a:solidFill>
                            <a:srgbClr val="000000"/>
                          </a:solidFill>
                          <a:latin typeface="Times New Roman"/>
                          <a:ea typeface="Calibri"/>
                          <a:cs typeface="Times New Roman"/>
                        </a:rPr>
                        <a:t>жидкостью </a:t>
                      </a:r>
                      <a:endParaRPr lang="ru-RU" sz="1000" dirty="0">
                        <a:solidFill>
                          <a:srgbClr val="373737"/>
                        </a:solidFill>
                        <a:latin typeface="Times New Roman"/>
                        <a:ea typeface="Calibri"/>
                        <a:cs typeface="Times New Roman"/>
                      </a:endParaRPr>
                    </a:p>
                    <a:p>
                      <a:pPr indent="241300">
                        <a:lnSpc>
                          <a:spcPct val="150000"/>
                        </a:lnSpc>
                        <a:spcAft>
                          <a:spcPts val="0"/>
                        </a:spcAft>
                        <a:tabLst>
                          <a:tab pos="137160" algn="l"/>
                        </a:tabLst>
                      </a:pPr>
                      <a:r>
                        <a:rPr lang="ru-RU" sz="1000" dirty="0">
                          <a:solidFill>
                            <a:srgbClr val="000000"/>
                          </a:solidFill>
                          <a:latin typeface="Times New Roman"/>
                          <a:ea typeface="Calibri"/>
                          <a:cs typeface="Times New Roman"/>
                        </a:rPr>
                        <a:t>(</a:t>
                      </a:r>
                      <a:r>
                        <a:rPr lang="ru-RU" sz="1000" dirty="0" err="1">
                          <a:solidFill>
                            <a:srgbClr val="000000"/>
                          </a:solidFill>
                          <a:latin typeface="Times New Roman"/>
                          <a:ea typeface="Calibri"/>
                          <a:cs typeface="Times New Roman"/>
                        </a:rPr>
                        <a:t>кл</a:t>
                      </a:r>
                      <a:r>
                        <a:rPr lang="ru-RU" sz="1000" dirty="0">
                          <a:solidFill>
                            <a:srgbClr val="000000"/>
                          </a:solidFill>
                          <a:latin typeface="Times New Roman"/>
                          <a:ea typeface="Calibri"/>
                          <a:cs typeface="Times New Roman"/>
                        </a:rPr>
                        <a:t>. 3) или кис­лотой (</a:t>
                      </a:r>
                      <a:r>
                        <a:rPr lang="ru-RU" sz="1000" dirty="0" err="1">
                          <a:solidFill>
                            <a:srgbClr val="000000"/>
                          </a:solidFill>
                          <a:latin typeface="Times New Roman"/>
                          <a:ea typeface="Calibri"/>
                          <a:cs typeface="Times New Roman"/>
                        </a:rPr>
                        <a:t>кл</a:t>
                      </a:r>
                      <a:r>
                        <a:rPr lang="ru-RU" sz="1000" dirty="0">
                          <a:solidFill>
                            <a:srgbClr val="000000"/>
                          </a:solidFill>
                          <a:latin typeface="Times New Roman"/>
                          <a:ea typeface="Calibri"/>
                          <a:cs typeface="Times New Roman"/>
                        </a:rPr>
                        <a:t>. 8), кроме </a:t>
                      </a:r>
                      <a:r>
                        <a:rPr lang="ru-RU" sz="1000" baseline="0" dirty="0" smtClean="0">
                          <a:solidFill>
                            <a:srgbClr val="373737"/>
                          </a:solidFill>
                          <a:latin typeface="Times New Roman"/>
                          <a:ea typeface="Calibri"/>
                          <a:cs typeface="Times New Roman"/>
                        </a:rPr>
                        <a:t> </a:t>
                      </a:r>
                      <a:r>
                        <a:rPr lang="ru-RU" sz="1000" dirty="0" smtClean="0">
                          <a:solidFill>
                            <a:srgbClr val="000000"/>
                          </a:solidFill>
                          <a:latin typeface="Times New Roman"/>
                          <a:ea typeface="Calibri"/>
                          <a:cs typeface="Times New Roman"/>
                        </a:rPr>
                        <a:t>перево­зимых </a:t>
                      </a:r>
                      <a:r>
                        <a:rPr lang="ru-RU" sz="1000" dirty="0">
                          <a:solidFill>
                            <a:srgbClr val="000000"/>
                          </a:solidFill>
                          <a:latin typeface="Times New Roman"/>
                          <a:ea typeface="Calibri"/>
                          <a:cs typeface="Times New Roman"/>
                        </a:rPr>
                        <a:t>в вагонах-цистернах.</a:t>
                      </a:r>
                      <a:endParaRPr lang="ru-RU" sz="1000" dirty="0">
                        <a:solidFill>
                          <a:srgbClr val="373737"/>
                        </a:solidFill>
                        <a:latin typeface="Times New Roman"/>
                        <a:ea typeface="Calibri"/>
                        <a:cs typeface="Times New Roman"/>
                      </a:endParaRPr>
                    </a:p>
                    <a:p>
                      <a:pPr indent="241300">
                        <a:lnSpc>
                          <a:spcPct val="150000"/>
                        </a:lnSpc>
                        <a:spcAft>
                          <a:spcPts val="0"/>
                        </a:spcAft>
                        <a:tabLst>
                          <a:tab pos="128270" algn="l"/>
                        </a:tabLst>
                      </a:pPr>
                      <a:r>
                        <a:rPr lang="ru-RU" sz="1000" dirty="0">
                          <a:solidFill>
                            <a:srgbClr val="000000"/>
                          </a:solidFill>
                          <a:latin typeface="Times New Roman"/>
                          <a:ea typeface="Calibri"/>
                          <a:cs typeface="Times New Roman"/>
                        </a:rPr>
                        <a:t>9— вагоны с ВМ с условными номерами: </a:t>
                      </a:r>
                      <a:endParaRPr lang="ru-RU" sz="1000" dirty="0">
                        <a:solidFill>
                          <a:srgbClr val="373737"/>
                        </a:solidFill>
                        <a:latin typeface="Times New Roman"/>
                        <a:ea typeface="Calibri"/>
                        <a:cs typeface="Times New Roman"/>
                      </a:endParaRPr>
                    </a:p>
                    <a:p>
                      <a:pPr indent="241300">
                        <a:lnSpc>
                          <a:spcPct val="150000"/>
                        </a:lnSpc>
                        <a:spcAft>
                          <a:spcPts val="0"/>
                        </a:spcAft>
                        <a:tabLst>
                          <a:tab pos="128270" algn="l"/>
                        </a:tabLst>
                      </a:pPr>
                      <a:r>
                        <a:rPr lang="ru-RU" sz="1000" dirty="0">
                          <a:solidFill>
                            <a:srgbClr val="000000"/>
                          </a:solidFill>
                          <a:latin typeface="Times New Roman"/>
                          <a:ea typeface="Calibri"/>
                          <a:cs typeface="Times New Roman"/>
                        </a:rPr>
                        <a:t>115, 119, 121, 126, 128, 130, 134, 137, 141,</a:t>
                      </a:r>
                      <a:endParaRPr lang="ru-RU" sz="1000" dirty="0">
                        <a:solidFill>
                          <a:srgbClr val="373737"/>
                        </a:solidFill>
                        <a:latin typeface="Times New Roman"/>
                        <a:ea typeface="Calibri"/>
                        <a:cs typeface="Times New Roman"/>
                      </a:endParaRPr>
                    </a:p>
                    <a:p>
                      <a:pPr indent="241300">
                        <a:lnSpc>
                          <a:spcPct val="150000"/>
                        </a:lnSpc>
                        <a:spcAft>
                          <a:spcPts val="0"/>
                        </a:spcAft>
                        <a:tabLst>
                          <a:tab pos="128270" algn="l"/>
                        </a:tabLst>
                      </a:pPr>
                      <a:r>
                        <a:rPr lang="ru-RU" sz="1000" dirty="0">
                          <a:solidFill>
                            <a:srgbClr val="000000"/>
                          </a:solidFill>
                          <a:latin typeface="Times New Roman"/>
                          <a:ea typeface="Calibri"/>
                          <a:cs typeface="Times New Roman"/>
                        </a:rPr>
                        <a:t> 143, 148, 154, 155, 156, 167, 168, 176, 179, 182, 199.</a:t>
                      </a:r>
                      <a:endParaRPr lang="ru-RU" sz="1000" dirty="0">
                        <a:solidFill>
                          <a:srgbClr val="373737"/>
                        </a:solidFill>
                        <a:latin typeface="Times New Roman"/>
                        <a:ea typeface="Calibri"/>
                        <a:cs typeface="Times New Roman"/>
                      </a:endParaRPr>
                    </a:p>
                    <a:p>
                      <a:pPr algn="just">
                        <a:lnSpc>
                          <a:spcPct val="150000"/>
                        </a:lnSpc>
                        <a:spcAft>
                          <a:spcPts val="0"/>
                        </a:spcAft>
                      </a:pPr>
                      <a:r>
                        <a:rPr lang="ru-RU" sz="1000" dirty="0">
                          <a:solidFill>
                            <a:srgbClr val="000000"/>
                          </a:solidFill>
                          <a:latin typeface="Times New Roman"/>
                          <a:ea typeface="Calibri"/>
                          <a:cs typeface="Times New Roman"/>
                        </a:rPr>
                        <a:t>2 Приоритетность кодов при­крытия: 9, 3, 5, 6,4,8,1,2</a:t>
                      </a:r>
                      <a:endParaRPr lang="ru-RU" sz="1000" dirty="0">
                        <a:latin typeface="Calibri"/>
                        <a:ea typeface="Times New Roman"/>
                        <a:cs typeface="Times New Roman"/>
                      </a:endParaRPr>
                    </a:p>
                  </a:txBody>
                  <a:tcPr marL="68580" marR="68580" marT="0" marB="0"/>
                </a:tc>
                <a:tc>
                  <a:txBody>
                    <a:bodyPr/>
                    <a:lstStyle/>
                    <a:p>
                      <a:pPr indent="241300">
                        <a:lnSpc>
                          <a:spcPct val="150000"/>
                        </a:lnSpc>
                        <a:spcAft>
                          <a:spcPts val="0"/>
                        </a:spcAft>
                      </a:pPr>
                      <a:r>
                        <a:rPr lang="ru-RU" sz="1000" dirty="0">
                          <a:solidFill>
                            <a:srgbClr val="373737"/>
                          </a:solidFill>
                          <a:latin typeface="Times New Roman"/>
                          <a:ea typeface="Calibri"/>
                          <a:cs typeface="Times New Roman"/>
                        </a:rPr>
                        <a:t>Коды</a:t>
                      </a:r>
                    </a:p>
                    <a:p>
                      <a:pPr indent="241300">
                        <a:lnSpc>
                          <a:spcPct val="150000"/>
                        </a:lnSpc>
                        <a:spcAft>
                          <a:spcPts val="0"/>
                        </a:spcAft>
                      </a:pPr>
                      <a:r>
                        <a:rPr lang="ru-RU" sz="1000" dirty="0">
                          <a:solidFill>
                            <a:srgbClr val="373737"/>
                          </a:solidFill>
                          <a:latin typeface="Times New Roman"/>
                          <a:ea typeface="Calibri"/>
                          <a:cs typeface="Times New Roman"/>
                        </a:rPr>
                        <a:t>6 </a:t>
                      </a:r>
                      <a:r>
                        <a:rPr lang="ru-RU" sz="1000" dirty="0">
                          <a:solidFill>
                            <a:srgbClr val="515151"/>
                          </a:solidFill>
                          <a:latin typeface="Times New Roman"/>
                          <a:ea typeface="Calibri"/>
                          <a:cs typeface="Times New Roman"/>
                        </a:rPr>
                        <a:t>— </a:t>
                      </a:r>
                      <a:r>
                        <a:rPr lang="ru-RU" sz="1000" dirty="0">
                          <a:solidFill>
                            <a:srgbClr val="373737"/>
                          </a:solidFill>
                          <a:latin typeface="Times New Roman"/>
                          <a:ea typeface="Calibri"/>
                          <a:cs typeface="Times New Roman"/>
                        </a:rPr>
                        <a:t>вагоны, требу­ющие </a:t>
                      </a:r>
                    </a:p>
                    <a:p>
                      <a:pPr indent="241300">
                        <a:lnSpc>
                          <a:spcPct val="150000"/>
                        </a:lnSpc>
                        <a:spcAft>
                          <a:spcPts val="0"/>
                        </a:spcAft>
                      </a:pPr>
                      <a:r>
                        <a:rPr lang="ru-RU" sz="1000" dirty="0">
                          <a:solidFill>
                            <a:srgbClr val="373737"/>
                          </a:solidFill>
                          <a:latin typeface="Times New Roman"/>
                          <a:ea typeface="Calibri"/>
                          <a:cs typeface="Times New Roman"/>
                        </a:rPr>
                        <a:t>осторожности при роспуске с</a:t>
                      </a:r>
                    </a:p>
                    <a:p>
                      <a:pPr indent="241300">
                        <a:lnSpc>
                          <a:spcPct val="150000"/>
                        </a:lnSpc>
                        <a:spcAft>
                          <a:spcPts val="0"/>
                        </a:spcAft>
                      </a:pPr>
                      <a:r>
                        <a:rPr lang="ru-RU" sz="1000" dirty="0">
                          <a:solidFill>
                            <a:srgbClr val="373737"/>
                          </a:solidFill>
                          <a:latin typeface="Times New Roman"/>
                          <a:ea typeface="Calibri"/>
                          <a:cs typeface="Times New Roman"/>
                        </a:rPr>
                        <a:t> горки (штемпель «Спускать с</a:t>
                      </a:r>
                    </a:p>
                    <a:p>
                      <a:pPr indent="241300">
                        <a:lnSpc>
                          <a:spcPct val="150000"/>
                        </a:lnSpc>
                        <a:spcAft>
                          <a:spcPts val="0"/>
                        </a:spcAft>
                      </a:pPr>
                      <a:r>
                        <a:rPr lang="ru-RU" sz="1000" dirty="0">
                          <a:solidFill>
                            <a:srgbClr val="373737"/>
                          </a:solidFill>
                          <a:latin typeface="Times New Roman"/>
                          <a:ea typeface="Calibri"/>
                          <a:cs typeface="Times New Roman"/>
                        </a:rPr>
                        <a:t> горки осторожно»). </a:t>
                      </a:r>
                    </a:p>
                    <a:p>
                      <a:pPr indent="241300">
                        <a:lnSpc>
                          <a:spcPct val="150000"/>
                        </a:lnSpc>
                        <a:spcAft>
                          <a:spcPts val="0"/>
                        </a:spcAft>
                      </a:pPr>
                      <a:r>
                        <a:rPr lang="ru-RU" sz="1000" dirty="0">
                          <a:solidFill>
                            <a:srgbClr val="373737"/>
                          </a:solidFill>
                          <a:latin typeface="Times New Roman"/>
                          <a:ea typeface="Calibri"/>
                          <a:cs typeface="Times New Roman"/>
                        </a:rPr>
                        <a:t>1 </a:t>
                      </a:r>
                      <a:r>
                        <a:rPr lang="ru-RU" sz="1000" dirty="0">
                          <a:solidFill>
                            <a:srgbClr val="515151"/>
                          </a:solidFill>
                          <a:latin typeface="Times New Roman"/>
                          <a:ea typeface="Calibri"/>
                          <a:cs typeface="Times New Roman"/>
                        </a:rPr>
                        <a:t>— </a:t>
                      </a:r>
                      <a:r>
                        <a:rPr lang="ru-RU" sz="1000" dirty="0">
                          <a:solidFill>
                            <a:srgbClr val="373737"/>
                          </a:solidFill>
                          <a:latin typeface="Times New Roman"/>
                          <a:ea typeface="Calibri"/>
                          <a:cs typeface="Times New Roman"/>
                        </a:rPr>
                        <a:t>живность.</a:t>
                      </a:r>
                    </a:p>
                    <a:p>
                      <a:pPr indent="241300">
                        <a:lnSpc>
                          <a:spcPct val="150000"/>
                        </a:lnSpc>
                        <a:spcAft>
                          <a:spcPts val="0"/>
                        </a:spcAft>
                      </a:pPr>
                      <a:r>
                        <a:rPr lang="ru-RU" sz="1000" dirty="0">
                          <a:solidFill>
                            <a:srgbClr val="373737"/>
                          </a:solidFill>
                          <a:latin typeface="Times New Roman"/>
                          <a:ea typeface="Calibri"/>
                          <a:cs typeface="Times New Roman"/>
                        </a:rPr>
                        <a:t>3 </a:t>
                      </a:r>
                      <a:r>
                        <a:rPr lang="ru-RU" sz="1000" dirty="0">
                          <a:solidFill>
                            <a:srgbClr val="515151"/>
                          </a:solidFill>
                          <a:latin typeface="Times New Roman"/>
                          <a:ea typeface="Calibri"/>
                          <a:cs typeface="Times New Roman"/>
                        </a:rPr>
                        <a:t>— </a:t>
                      </a:r>
                      <a:r>
                        <a:rPr lang="ru-RU" sz="1000" dirty="0">
                          <a:solidFill>
                            <a:srgbClr val="373737"/>
                          </a:solidFill>
                          <a:latin typeface="Times New Roman"/>
                          <a:ea typeface="Calibri"/>
                          <a:cs typeface="Times New Roman"/>
                        </a:rPr>
                        <a:t>вагоны с негаба­ритным </a:t>
                      </a:r>
                    </a:p>
                    <a:p>
                      <a:pPr indent="241300">
                        <a:lnSpc>
                          <a:spcPct val="150000"/>
                        </a:lnSpc>
                        <a:spcAft>
                          <a:spcPts val="0"/>
                        </a:spcAft>
                      </a:pPr>
                      <a:r>
                        <a:rPr lang="ru-RU" sz="1000" dirty="0">
                          <a:solidFill>
                            <a:srgbClr val="373737"/>
                          </a:solidFill>
                          <a:latin typeface="Times New Roman"/>
                          <a:ea typeface="Calibri"/>
                          <a:cs typeface="Times New Roman"/>
                        </a:rPr>
                        <a:t>грузом (НГ).</a:t>
                      </a:r>
                    </a:p>
                    <a:p>
                      <a:pPr indent="241300">
                        <a:lnSpc>
                          <a:spcPct val="150000"/>
                        </a:lnSpc>
                        <a:spcAft>
                          <a:spcPts val="0"/>
                        </a:spcAft>
                      </a:pPr>
                      <a:r>
                        <a:rPr lang="ru-RU" sz="1000" dirty="0">
                          <a:solidFill>
                            <a:srgbClr val="373737"/>
                          </a:solidFill>
                          <a:latin typeface="Times New Roman"/>
                          <a:ea typeface="Calibri"/>
                          <a:cs typeface="Times New Roman"/>
                        </a:rPr>
                        <a:t>5 </a:t>
                      </a:r>
                      <a:r>
                        <a:rPr lang="ru-RU" sz="1000" dirty="0">
                          <a:solidFill>
                            <a:srgbClr val="515151"/>
                          </a:solidFill>
                          <a:latin typeface="Times New Roman"/>
                          <a:ea typeface="Calibri"/>
                          <a:cs typeface="Times New Roman"/>
                        </a:rPr>
                        <a:t>— </a:t>
                      </a:r>
                      <a:r>
                        <a:rPr lang="ru-RU" sz="1000" dirty="0" err="1">
                          <a:solidFill>
                            <a:srgbClr val="373737"/>
                          </a:solidFill>
                          <a:latin typeface="Times New Roman"/>
                          <a:ea typeface="Calibri"/>
                          <a:cs typeface="Times New Roman"/>
                        </a:rPr>
                        <a:t>длиннобазныс</a:t>
                      </a:r>
                      <a:r>
                        <a:rPr lang="ru-RU" sz="1000" dirty="0">
                          <a:solidFill>
                            <a:srgbClr val="373737"/>
                          </a:solidFill>
                          <a:latin typeface="Times New Roman"/>
                          <a:ea typeface="Calibri"/>
                          <a:cs typeface="Times New Roman"/>
                        </a:rPr>
                        <a:t> вагоны (ДБ).</a:t>
                      </a:r>
                    </a:p>
                    <a:p>
                      <a:pPr indent="241300">
                        <a:lnSpc>
                          <a:spcPct val="150000"/>
                        </a:lnSpc>
                        <a:spcAft>
                          <a:spcPts val="0"/>
                        </a:spcAft>
                      </a:pPr>
                      <a:r>
                        <a:rPr lang="ru-RU" sz="1000" dirty="0">
                          <a:solidFill>
                            <a:srgbClr val="373737"/>
                          </a:solidFill>
                          <a:latin typeface="Times New Roman"/>
                          <a:ea typeface="Calibri"/>
                          <a:cs typeface="Times New Roman"/>
                        </a:rPr>
                        <a:t>9 </a:t>
                      </a:r>
                      <a:r>
                        <a:rPr lang="ru-RU" sz="1000" dirty="0">
                          <a:solidFill>
                            <a:srgbClr val="515151"/>
                          </a:solidFill>
                          <a:latin typeface="Times New Roman"/>
                          <a:ea typeface="Calibri"/>
                          <a:cs typeface="Times New Roman"/>
                        </a:rPr>
                        <a:t>— </a:t>
                      </a:r>
                      <a:r>
                        <a:rPr lang="ru-RU" sz="1000" dirty="0">
                          <a:solidFill>
                            <a:srgbClr val="373737"/>
                          </a:solidFill>
                          <a:latin typeface="Times New Roman"/>
                          <a:ea typeface="Calibri"/>
                          <a:cs typeface="Times New Roman"/>
                        </a:rPr>
                        <a:t>вагоны с грузом, </a:t>
                      </a:r>
                      <a:r>
                        <a:rPr lang="ru-RU" sz="1000" dirty="0">
                          <a:solidFill>
                            <a:srgbClr val="515151"/>
                          </a:solidFill>
                          <a:latin typeface="Times New Roman"/>
                          <a:ea typeface="Calibri"/>
                          <a:cs typeface="Times New Roman"/>
                        </a:rPr>
                        <a:t>а </a:t>
                      </a:r>
                      <a:r>
                        <a:rPr lang="ru-RU" sz="1000" dirty="0">
                          <a:solidFill>
                            <a:srgbClr val="373737"/>
                          </a:solidFill>
                          <a:latin typeface="Times New Roman"/>
                          <a:ea typeface="Calibri"/>
                          <a:cs typeface="Times New Roman"/>
                        </a:rPr>
                        <a:t>также</a:t>
                      </a:r>
                    </a:p>
                    <a:p>
                      <a:pPr indent="241300">
                        <a:lnSpc>
                          <a:spcPct val="150000"/>
                        </a:lnSpc>
                        <a:spcAft>
                          <a:spcPts val="0"/>
                        </a:spcAft>
                      </a:pPr>
                      <a:r>
                        <a:rPr lang="ru-RU" sz="1000" dirty="0">
                          <a:solidFill>
                            <a:srgbClr val="373737"/>
                          </a:solidFill>
                          <a:latin typeface="Times New Roman"/>
                          <a:ea typeface="Calibri"/>
                          <a:cs typeface="Times New Roman"/>
                        </a:rPr>
                        <a:t> подвижной состав, </a:t>
                      </a:r>
                      <a:r>
                        <a:rPr lang="ru-RU" sz="1000" dirty="0">
                          <a:solidFill>
                            <a:srgbClr val="515151"/>
                          </a:solidFill>
                          <a:latin typeface="Times New Roman"/>
                          <a:ea typeface="Calibri"/>
                          <a:cs typeface="Times New Roman"/>
                        </a:rPr>
                        <a:t>не </a:t>
                      </a:r>
                      <a:endParaRPr lang="ru-RU" sz="1000" dirty="0">
                        <a:solidFill>
                          <a:srgbClr val="373737"/>
                        </a:solidFill>
                        <a:latin typeface="Times New Roman"/>
                        <a:ea typeface="Calibri"/>
                        <a:cs typeface="Times New Roman"/>
                      </a:endParaRPr>
                    </a:p>
                    <a:p>
                      <a:pPr algn="just">
                        <a:lnSpc>
                          <a:spcPct val="150000"/>
                        </a:lnSpc>
                        <a:spcAft>
                          <a:spcPts val="0"/>
                        </a:spcAft>
                      </a:pPr>
                      <a:r>
                        <a:rPr lang="ru-RU" sz="1000" dirty="0">
                          <a:latin typeface="Times New Roman"/>
                          <a:ea typeface="Calibri"/>
                          <a:cs typeface="Times New Roman"/>
                        </a:rPr>
                        <a:t>подлежа­щий пропуску через горку</a:t>
                      </a:r>
                      <a:endParaRPr lang="ru-RU" sz="1000" dirty="0">
                        <a:latin typeface="Calibri"/>
                        <a:ea typeface="Times New Roman"/>
                        <a:cs typeface="Times New Roman"/>
                      </a:endParaRPr>
                    </a:p>
                  </a:txBody>
                  <a:tcPr marL="68580" marR="68580" marT="0" marB="0"/>
                </a:tc>
              </a:tr>
            </a:tbl>
          </a:graphicData>
        </a:graphic>
      </p:graphicFrame>
      <p:sp>
        <p:nvSpPr>
          <p:cNvPr id="3" name="Заголовок 2"/>
          <p:cNvSpPr>
            <a:spLocks noGrp="1"/>
          </p:cNvSpPr>
          <p:nvPr>
            <p:ph type="title"/>
          </p:nvPr>
        </p:nvSpPr>
        <p:spPr/>
        <p:txBody>
          <a:bodyPr/>
          <a:lstStyle/>
          <a:p>
            <a:pPr algn="ctr"/>
            <a:r>
              <a:rPr lang="ru-RU" dirty="0" smtClean="0"/>
              <a:t>Код прикрытия</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20" y="2071678"/>
            <a:ext cx="8229600" cy="4572000"/>
          </a:xfrm>
        </p:spPr>
        <p:txBody>
          <a:bodyPr>
            <a:normAutofit fontScale="77500" lnSpcReduction="20000"/>
          </a:bodyPr>
          <a:lstStyle/>
          <a:p>
            <a:r>
              <a:rPr lang="ru-RU" dirty="0" smtClean="0"/>
              <a:t>В соответствии с положениями СМГС перевозки грузов в прямом международном железнодорожном сообщении оформляются документами единого образца. Комплект состоит из пяти листов:</a:t>
            </a:r>
          </a:p>
          <a:p>
            <a:r>
              <a:rPr lang="ru-RU" dirty="0" smtClean="0"/>
              <a:t>1.	Оригинал накладной. Сопровождает отправку до железнодорожной станции назначения и выдается получателю вместе с листом уведомления о прибытии груза и самим грузом.</a:t>
            </a:r>
          </a:p>
          <a:p>
            <a:r>
              <a:rPr lang="ru-RU" dirty="0" smtClean="0"/>
              <a:t>2.	Дорожная ведомость. Сопровождает отправку до железнодорожной станции назначения и остается на дороге назначения.</a:t>
            </a:r>
          </a:p>
          <a:p>
            <a:r>
              <a:rPr lang="ru-RU" dirty="0" smtClean="0"/>
              <a:t>3.	Дубликат накладной. Выдается отправителю после заключения договора перевозки.</a:t>
            </a:r>
          </a:p>
          <a:p>
            <a:r>
              <a:rPr lang="ru-RU" dirty="0" smtClean="0"/>
              <a:t>4.	Лист выдачи груза. Сопровождает отправку до станции назначения и остается на дороге назначения.</a:t>
            </a:r>
          </a:p>
          <a:p>
            <a:r>
              <a:rPr lang="ru-RU" dirty="0" smtClean="0"/>
              <a:t>5. Лист уведомления о прибытии груза. Сопровождает отправку до железнодорожной станции назначения и выдается получателю вместе с оригиналом накладной и с грузом.</a:t>
            </a:r>
          </a:p>
          <a:p>
            <a:endParaRPr lang="ru-RU" dirty="0"/>
          </a:p>
        </p:txBody>
      </p:sp>
      <p:sp>
        <p:nvSpPr>
          <p:cNvPr id="3" name="Заголовок 2"/>
          <p:cNvSpPr>
            <a:spLocks noGrp="1"/>
          </p:cNvSpPr>
          <p:nvPr>
            <p:ph type="title"/>
          </p:nvPr>
        </p:nvSpPr>
        <p:spPr>
          <a:xfrm>
            <a:off x="457200" y="152400"/>
            <a:ext cx="8229600" cy="1633526"/>
          </a:xfrm>
        </p:spPr>
        <p:txBody>
          <a:bodyPr>
            <a:normAutofit fontScale="90000"/>
          </a:bodyPr>
          <a:lstStyle/>
          <a:p>
            <a:pPr algn="ctr"/>
            <a:r>
              <a:rPr lang="ru-RU" b="1" dirty="0" smtClean="0"/>
              <a:t>Оформление перевозочных документов при международной перевозке</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ru-RU" dirty="0" smtClean="0"/>
              <a:t>Оформление накладной СМГС</a:t>
            </a:r>
            <a:endParaRPr lang="ru-RU" dirty="0"/>
          </a:p>
        </p:txBody>
      </p:sp>
      <p:graphicFrame>
        <p:nvGraphicFramePr>
          <p:cNvPr id="1026" name="Object 2"/>
          <p:cNvGraphicFramePr>
            <a:graphicFrameLocks noChangeAspect="1"/>
          </p:cNvGraphicFramePr>
          <p:nvPr>
            <p:ph idx="1"/>
          </p:nvPr>
        </p:nvGraphicFramePr>
        <p:xfrm>
          <a:off x="571472" y="1643050"/>
          <a:ext cx="3230808" cy="4572000"/>
        </p:xfrm>
        <a:graphic>
          <a:graphicData uri="http://schemas.openxmlformats.org/presentationml/2006/ole">
            <p:oleObj spid="_x0000_s1026" name="Acrobat Document" r:id="rId3" imgW="7552440" imgH="10693080" progId="">
              <p:embed/>
            </p:oleObj>
          </a:graphicData>
        </a:graphic>
      </p:graphicFrame>
      <p:pic>
        <p:nvPicPr>
          <p:cNvPr id="5" name="Picture 4"/>
          <p:cNvPicPr>
            <a:picLocks noChangeAspect="1" noChangeArrowheads="1"/>
          </p:cNvPicPr>
          <p:nvPr/>
        </p:nvPicPr>
        <p:blipFill>
          <a:blip r:embed="rId4" cstate="print"/>
          <a:srcRect/>
          <a:stretch>
            <a:fillRect/>
          </a:stretch>
        </p:blipFill>
        <p:spPr bwMode="auto">
          <a:xfrm>
            <a:off x="4143372" y="2786058"/>
            <a:ext cx="4676775" cy="1086338"/>
          </a:xfrm>
          <a:prstGeom prst="rect">
            <a:avLst/>
          </a:prstGeom>
          <a:noFill/>
          <a:ln w="15875">
            <a:solidFill>
              <a:schemeClr val="accent5">
                <a:lumMod val="60000"/>
                <a:lumOff val="40000"/>
              </a:schemeClr>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524000"/>
            <a:ext cx="8229600" cy="4905396"/>
          </a:xfrm>
        </p:spPr>
        <p:txBody>
          <a:bodyPr>
            <a:normAutofit fontScale="77500" lnSpcReduction="20000"/>
          </a:bodyPr>
          <a:lstStyle/>
          <a:p>
            <a:r>
              <a:rPr lang="ru-RU" dirty="0" smtClean="0"/>
              <a:t>Кроме того, заполняется необходимое число дополнительных экземпляров дорожной ведомости для дороги отправления, транзитных дорог, таможенных органов.</a:t>
            </a:r>
          </a:p>
          <a:p>
            <a:r>
              <a:rPr lang="ru-RU" dirty="0" smtClean="0"/>
              <a:t>Отправитель одновременно с предъявлением груза к перевозке каждой отправки должен представить железнодорожной станции отправления накладную и ее дубликат (заполненные и подписанные). Они идентичны по содержанию и форме, но выполняют разные функции. Накладная после наложения календарного штемпеля станции отправления служит доказательством заключения договора перевозки и основным перевозочным документом. Дубликат накладной — подтверждение заключения договора перевозки и расписка железной дороги в принятии груза к перевозке. Этот документ остается у грузоотправителя и является основным при изменении договора перевозки и предъявлении каких-либо требований к железной дороге.</a:t>
            </a:r>
          </a:p>
          <a:p>
            <a:endParaRPr lang="ru-RU" dirty="0"/>
          </a:p>
        </p:txBody>
      </p:sp>
      <p:sp>
        <p:nvSpPr>
          <p:cNvPr id="3" name="Заголовок 2"/>
          <p:cNvSpPr>
            <a:spLocks noGrp="1"/>
          </p:cNvSpPr>
          <p:nvPr>
            <p:ph type="title"/>
          </p:nvPr>
        </p:nvSpPr>
        <p:spPr/>
        <p:txBody>
          <a:bodyPr/>
          <a:lstStyle/>
          <a:p>
            <a:r>
              <a:rPr lang="ru-RU" dirty="0" smtClean="0"/>
              <a:t>Оформление накладной СМГС</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214554"/>
            <a:ext cx="8229600" cy="4143404"/>
          </a:xfrm>
        </p:spPr>
        <p:txBody>
          <a:bodyPr>
            <a:normAutofit fontScale="92500" lnSpcReduction="20000"/>
          </a:bodyPr>
          <a:lstStyle/>
          <a:p>
            <a:pPr algn="just"/>
            <a:r>
              <a:rPr lang="ru-RU" dirty="0" smtClean="0"/>
              <a:t>Перевозочные документы являются основным первичным носителем информации о перевозимом опасном грузе, необходимой при выполнении перевозки. </a:t>
            </a:r>
            <a:endParaRPr lang="ru-RU" dirty="0" smtClean="0"/>
          </a:p>
          <a:p>
            <a:pPr algn="just"/>
            <a:r>
              <a:rPr lang="ru-RU" dirty="0" smtClean="0"/>
              <a:t>Эту </a:t>
            </a:r>
            <a:r>
              <a:rPr lang="ru-RU" dirty="0" smtClean="0"/>
              <a:t>информацию в перевозочный документ вносит грузоотправитель. </a:t>
            </a:r>
            <a:endParaRPr lang="ru-RU" dirty="0" smtClean="0"/>
          </a:p>
          <a:p>
            <a:pPr algn="just"/>
            <a:r>
              <a:rPr lang="ru-RU" dirty="0" smtClean="0"/>
              <a:t>Он </a:t>
            </a:r>
            <a:r>
              <a:rPr lang="ru-RU" dirty="0" smtClean="0"/>
              <a:t>должен представить станции отправления на каждую отправку груза накладную, заполненную в соответствии с требованиями СМГС, «Правил перевозок опасных грузов по железным дорогам» и других правил перевозок грузов железнодорожным транспортом.</a:t>
            </a:r>
          </a:p>
          <a:p>
            <a:pPr algn="just"/>
            <a:endParaRPr lang="ru-RU" dirty="0"/>
          </a:p>
        </p:txBody>
      </p:sp>
      <p:sp>
        <p:nvSpPr>
          <p:cNvPr id="3" name="Заголовок 2"/>
          <p:cNvSpPr>
            <a:spLocks noGrp="1"/>
          </p:cNvSpPr>
          <p:nvPr>
            <p:ph type="title"/>
          </p:nvPr>
        </p:nvSpPr>
        <p:spPr>
          <a:xfrm>
            <a:off x="457200" y="152400"/>
            <a:ext cx="8229600" cy="1776402"/>
          </a:xfrm>
        </p:spPr>
        <p:txBody>
          <a:bodyPr>
            <a:normAutofit fontScale="90000"/>
          </a:bodyPr>
          <a:lstStyle/>
          <a:p>
            <a:pPr algn="ctr"/>
            <a:r>
              <a:rPr lang="ru-RU" b="1" dirty="0" smtClean="0"/>
              <a:t>Оформление комплекта перевозочных документов на перевозку опасных грузов.</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857364"/>
            <a:ext cx="8229600" cy="3000396"/>
          </a:xfrm>
        </p:spPr>
        <p:txBody>
          <a:bodyPr>
            <a:normAutofit fontScale="85000" lnSpcReduction="20000"/>
          </a:bodyPr>
          <a:lstStyle/>
          <a:p>
            <a:pPr algn="just"/>
            <a:r>
              <a:rPr lang="ru-RU" dirty="0" smtClean="0"/>
              <a:t>В графе накладной «Наименование груза» грузоотправитель, наряду с требованиями правил перевозок грузов, должен указать в соответствии с «Алфавитным указателем опасных грузов» (приложение 2 к «Правилам перевозок опасных грузов по железным дорогам»: код опасности, через дробь — номер ООН, надлежащее наименование опасного груза, номер основного знака опасности (в скобках — номер дополнительного знака опасности), номер аварийной карточки, например, «336 / ООН 1230 МЕТАНОЛ, 3 (6.1), АК 319».</a:t>
            </a:r>
          </a:p>
          <a:p>
            <a:endParaRPr lang="ru-RU" dirty="0"/>
          </a:p>
        </p:txBody>
      </p:sp>
      <p:sp>
        <p:nvSpPr>
          <p:cNvPr id="3" name="Заголовок 2"/>
          <p:cNvSpPr>
            <a:spLocks noGrp="1"/>
          </p:cNvSpPr>
          <p:nvPr>
            <p:ph type="title"/>
          </p:nvPr>
        </p:nvSpPr>
        <p:spPr>
          <a:xfrm>
            <a:off x="457200" y="152400"/>
            <a:ext cx="8229600" cy="1776402"/>
          </a:xfrm>
        </p:spPr>
        <p:txBody>
          <a:bodyPr>
            <a:normAutofit fontScale="90000"/>
          </a:bodyPr>
          <a:lstStyle/>
          <a:p>
            <a:pPr algn="ctr"/>
            <a:r>
              <a:rPr lang="ru-RU" b="1" dirty="0" smtClean="0"/>
              <a:t>Оформление комплекта перевозочных документов на перевозку опасных грузов.</a:t>
            </a:r>
            <a:endParaRPr lang="ru-RU" dirty="0"/>
          </a:p>
        </p:txBody>
      </p:sp>
      <p:pic>
        <p:nvPicPr>
          <p:cNvPr id="4" name="Picture 1"/>
          <p:cNvPicPr>
            <a:picLocks noChangeAspect="1" noChangeArrowheads="1"/>
          </p:cNvPicPr>
          <p:nvPr/>
        </p:nvPicPr>
        <p:blipFill>
          <a:blip r:embed="rId2" cstate="print"/>
          <a:srcRect/>
          <a:stretch>
            <a:fillRect/>
          </a:stretch>
        </p:blipFill>
        <p:spPr bwMode="auto">
          <a:xfrm>
            <a:off x="785786" y="4786322"/>
            <a:ext cx="7546428" cy="1786081"/>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00034" y="2357430"/>
            <a:ext cx="8229600" cy="2357454"/>
          </a:xfrm>
        </p:spPr>
        <p:txBody>
          <a:bodyPr>
            <a:normAutofit fontScale="77500" lnSpcReduction="20000"/>
          </a:bodyPr>
          <a:lstStyle/>
          <a:p>
            <a:pPr algn="just"/>
            <a:r>
              <a:rPr lang="ru-RU" dirty="0" smtClean="0"/>
              <a:t>Если опасный груз в соответствии с «Алфавитным указателем опасных грузов» имеет обобщенное или «не указанное конкретно 64 (Н.У.К.)» наименование, грузоотправитель должен дополнительно указать в накладной техническое наименование груза в соответствии со стандартом или техническими условиями, например, «33 / ООН 1266 ПРОДУКТЫ ПАРФЮМЕРНЫЕ (жидкость парфюмерная «</a:t>
            </a:r>
            <a:r>
              <a:rPr lang="ru-RU" dirty="0" err="1" smtClean="0"/>
              <a:t>Канская</a:t>
            </a:r>
            <a:r>
              <a:rPr lang="ru-RU" dirty="0" smtClean="0"/>
              <a:t>»), 3, АК 308»; «336 / ООН 1992 ЖИДКОСТЬ ЛЕГКОВОСПЛАМЕНЯЮЩАЯСЯ ЯДОВИТАЯ. Н.У.К. (</a:t>
            </a:r>
            <a:r>
              <a:rPr lang="ru-RU" dirty="0" err="1" smtClean="0"/>
              <a:t>Диран</a:t>
            </a:r>
            <a:r>
              <a:rPr lang="ru-RU" dirty="0" smtClean="0"/>
              <a:t> А), 3(6.1), АК319».</a:t>
            </a:r>
          </a:p>
          <a:p>
            <a:endParaRPr lang="ru-RU" dirty="0"/>
          </a:p>
        </p:txBody>
      </p:sp>
      <p:sp>
        <p:nvSpPr>
          <p:cNvPr id="3" name="Заголовок 2"/>
          <p:cNvSpPr>
            <a:spLocks noGrp="1"/>
          </p:cNvSpPr>
          <p:nvPr>
            <p:ph type="title"/>
          </p:nvPr>
        </p:nvSpPr>
        <p:spPr>
          <a:xfrm>
            <a:off x="457200" y="152400"/>
            <a:ext cx="8229600" cy="1919278"/>
          </a:xfrm>
        </p:spPr>
        <p:txBody>
          <a:bodyPr>
            <a:normAutofit fontScale="90000"/>
          </a:bodyPr>
          <a:lstStyle/>
          <a:p>
            <a:pPr algn="ctr"/>
            <a:r>
              <a:rPr lang="ru-RU" b="1" dirty="0" smtClean="0"/>
              <a:t>Оформление комплекта перевозочных документов на перевозку опасных грузов.</a:t>
            </a:r>
            <a:endParaRPr lang="ru-RU" dirty="0"/>
          </a:p>
        </p:txBody>
      </p:sp>
      <p:pic>
        <p:nvPicPr>
          <p:cNvPr id="4" name="Picture 1"/>
          <p:cNvPicPr>
            <a:picLocks noChangeAspect="1" noChangeArrowheads="1"/>
          </p:cNvPicPr>
          <p:nvPr/>
        </p:nvPicPr>
        <p:blipFill>
          <a:blip r:embed="rId2" cstate="print"/>
          <a:srcRect/>
          <a:stretch>
            <a:fillRect/>
          </a:stretch>
        </p:blipFill>
        <p:spPr bwMode="auto">
          <a:xfrm>
            <a:off x="857224" y="4714884"/>
            <a:ext cx="7546428" cy="1786081"/>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143116"/>
            <a:ext cx="8229600" cy="3952884"/>
          </a:xfrm>
        </p:spPr>
        <p:txBody>
          <a:bodyPr>
            <a:normAutofit fontScale="85000" lnSpcReduction="20000"/>
          </a:bodyPr>
          <a:lstStyle/>
          <a:p>
            <a:pPr algn="just"/>
            <a:r>
              <a:rPr lang="ru-RU" dirty="0" smtClean="0"/>
              <a:t>Если в графе 2 «Алфавитного указателя опасных грузов» указано техническое наименование конкретного груза (наименование груза записано строчными буквами), то надлежащее наименование груза (наименование груза записано прописными буквами) определяется по соответствующему номеру ООН. При этом условия перевозок и сведения, указываемые в накладной, определяются по строке «Алфавитного указателя опасных грузов» для данного конкретного груза.</a:t>
            </a:r>
          </a:p>
          <a:p>
            <a:pPr algn="just"/>
            <a:r>
              <a:rPr lang="ru-RU" dirty="0" smtClean="0"/>
              <a:t>Если в графе 3 «Алфавитного указателя опасных грузов» номер аварийной карточки отсутствует, то карточка должна быть разработана грузоотправителем и приложена к накладной. В графе накладной «Наименование груза» грузоотправитель должен сделать отметку «АК приложена».</a:t>
            </a:r>
          </a:p>
          <a:p>
            <a:pPr algn="just"/>
            <a:endParaRPr lang="ru-RU" dirty="0"/>
          </a:p>
        </p:txBody>
      </p:sp>
      <p:sp>
        <p:nvSpPr>
          <p:cNvPr id="3" name="Заголовок 2"/>
          <p:cNvSpPr>
            <a:spLocks noGrp="1"/>
          </p:cNvSpPr>
          <p:nvPr>
            <p:ph type="title"/>
          </p:nvPr>
        </p:nvSpPr>
        <p:spPr>
          <a:xfrm>
            <a:off x="457200" y="152400"/>
            <a:ext cx="8229600" cy="1704964"/>
          </a:xfrm>
        </p:spPr>
        <p:txBody>
          <a:bodyPr>
            <a:normAutofit fontScale="90000"/>
          </a:bodyPr>
          <a:lstStyle/>
          <a:p>
            <a:pPr algn="ctr"/>
            <a:r>
              <a:rPr lang="ru-RU" b="1" dirty="0" smtClean="0"/>
              <a:t>Оформление комплекта перевозочных документов на перевозку опасных грузов.</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1990716"/>
          </a:xfrm>
        </p:spPr>
        <p:txBody>
          <a:bodyPr>
            <a:normAutofit fontScale="90000"/>
          </a:bodyPr>
          <a:lstStyle/>
          <a:p>
            <a:pPr algn="ctr"/>
            <a:r>
              <a:rPr lang="ru-RU" b="1" dirty="0" smtClean="0"/>
              <a:t>Оформление комплекта перевозочных документов на перевозку опасных грузов.</a:t>
            </a:r>
            <a:endParaRPr lang="ru-RU" dirty="0"/>
          </a:p>
        </p:txBody>
      </p:sp>
      <p:pic>
        <p:nvPicPr>
          <p:cNvPr id="4" name="Содержимое 3" descr="C:\Users\tcfto_terehovaoa\Desktop\Презентация июнь\п.png"/>
          <p:cNvPicPr>
            <a:picLocks noGrp="1"/>
          </p:cNvPicPr>
          <p:nvPr>
            <p:ph idx="1"/>
          </p:nvPr>
        </p:nvPicPr>
        <p:blipFill>
          <a:blip r:embed="rId2" cstate="print">
            <a:clrChange>
              <a:clrFrom>
                <a:srgbClr val="FFFFFF"/>
              </a:clrFrom>
              <a:clrTo>
                <a:srgbClr val="FFFFFF">
                  <a:alpha val="0"/>
                </a:srgbClr>
              </a:clrTo>
            </a:clrChange>
          </a:blip>
          <a:srcRect/>
          <a:stretch>
            <a:fillRect/>
          </a:stretch>
        </p:blipFill>
        <p:spPr bwMode="auto">
          <a:xfrm>
            <a:off x="714348" y="2285992"/>
            <a:ext cx="3500462" cy="4286280"/>
          </a:xfrm>
          <a:prstGeom prst="rect">
            <a:avLst/>
          </a:prstGeom>
          <a:noFill/>
        </p:spPr>
      </p:pic>
      <p:pic>
        <p:nvPicPr>
          <p:cNvPr id="5" name="Picture 6"/>
          <p:cNvPicPr>
            <a:picLocks noChangeAspect="1" noChangeArrowheads="1"/>
          </p:cNvPicPr>
          <p:nvPr/>
        </p:nvPicPr>
        <p:blipFill>
          <a:blip r:embed="rId3" cstate="print"/>
          <a:srcRect/>
          <a:stretch>
            <a:fillRect/>
          </a:stretch>
        </p:blipFill>
        <p:spPr bwMode="auto">
          <a:xfrm>
            <a:off x="5500694" y="2428868"/>
            <a:ext cx="3328987" cy="415804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285992"/>
            <a:ext cx="8229600" cy="3810008"/>
          </a:xfrm>
        </p:spPr>
        <p:txBody>
          <a:bodyPr>
            <a:normAutofit lnSpcReduction="10000"/>
          </a:bodyPr>
          <a:lstStyle/>
          <a:p>
            <a:pPr algn="just">
              <a:buNone/>
            </a:pPr>
            <a:r>
              <a:rPr lang="ru-RU" dirty="0" smtClean="0"/>
              <a:t>		При </a:t>
            </a:r>
            <a:r>
              <a:rPr lang="ru-RU" dirty="0" smtClean="0"/>
              <a:t>оформлении перевозочных документов на перевозку опасных грузов в собственной цистерне грузоотправитель в графе 2 «Особые заявления и отметки грузоотправителя» на оборотной стороне накладной делает отметку «Вагон (котел) и арматура исправны и соответствуют установленным требованиям». К накладной прикладывается свидетельство о техническом состоянии вагона (цистерны), номер которого регистрируется в отдельном журнале формы ВУ-14.</a:t>
            </a:r>
          </a:p>
          <a:p>
            <a:endParaRPr lang="ru-RU" dirty="0"/>
          </a:p>
        </p:txBody>
      </p:sp>
      <p:sp>
        <p:nvSpPr>
          <p:cNvPr id="3" name="Заголовок 2"/>
          <p:cNvSpPr>
            <a:spLocks noGrp="1"/>
          </p:cNvSpPr>
          <p:nvPr>
            <p:ph type="title"/>
          </p:nvPr>
        </p:nvSpPr>
        <p:spPr>
          <a:xfrm>
            <a:off x="457200" y="152400"/>
            <a:ext cx="8229600" cy="2062154"/>
          </a:xfrm>
        </p:spPr>
        <p:txBody>
          <a:bodyPr>
            <a:normAutofit/>
          </a:bodyPr>
          <a:lstStyle/>
          <a:p>
            <a:pPr algn="ctr"/>
            <a:r>
              <a:rPr lang="ru-RU" b="1" dirty="0" smtClean="0"/>
              <a:t>Оформление комплекта перевозочных документов на перевозку опасных грузов.</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928802"/>
            <a:ext cx="8229600" cy="4167198"/>
          </a:xfrm>
        </p:spPr>
        <p:txBody>
          <a:bodyPr>
            <a:normAutofit fontScale="85000" lnSpcReduction="20000"/>
          </a:bodyPr>
          <a:lstStyle/>
          <a:p>
            <a:pPr algn="just">
              <a:buNone/>
            </a:pPr>
            <a:r>
              <a:rPr lang="ru-RU" dirty="0" smtClean="0"/>
              <a:t>		В </a:t>
            </a:r>
            <a:r>
              <a:rPr lang="ru-RU" dirty="0" smtClean="0"/>
              <a:t>верхней части накладной грузоотправитель обязан проставить предусмотренные для данного груза штемпеля красного цвета. Для грузов, поименованных в «Алфавитном указателе опасных грузов», проставляются штемпеля, предусмотренные в графе 10 «Алфавитного указателя опасных грузов» для данного груза. В вагонном листе аналогичные штемпеля проставляются работниками железнодорожной станции отправления.</a:t>
            </a:r>
          </a:p>
          <a:p>
            <a:pPr algn="just">
              <a:buNone/>
            </a:pPr>
            <a:r>
              <a:rPr lang="ru-RU" dirty="0" smtClean="0"/>
              <a:t>		Пример</a:t>
            </a:r>
            <a:r>
              <a:rPr lang="ru-RU" dirty="0" smtClean="0"/>
              <a:t>. При заполнении накладной на перевозку груза ПРОДУКТЫ ПАРФЮМЕРНЫЕ в верхней части ее лицевой стороны грузоотправитель обязан проставить штемпеля красного цвета «Легко воспламеняется», «СО», «Прикрытие 3/0-0-1-0». Если груз перевозится в стеклянной таре, то проставляется штемпель «Спускать с горки осторожно».</a:t>
            </a:r>
          </a:p>
          <a:p>
            <a:endParaRPr lang="ru-RU" dirty="0"/>
          </a:p>
        </p:txBody>
      </p:sp>
      <p:sp>
        <p:nvSpPr>
          <p:cNvPr id="3" name="Заголовок 2"/>
          <p:cNvSpPr>
            <a:spLocks noGrp="1"/>
          </p:cNvSpPr>
          <p:nvPr>
            <p:ph type="title"/>
          </p:nvPr>
        </p:nvSpPr>
        <p:spPr>
          <a:xfrm>
            <a:off x="457200" y="152400"/>
            <a:ext cx="8229600" cy="1704964"/>
          </a:xfrm>
        </p:spPr>
        <p:txBody>
          <a:bodyPr>
            <a:normAutofit fontScale="90000"/>
          </a:bodyPr>
          <a:lstStyle/>
          <a:p>
            <a:pPr algn="ctr"/>
            <a:r>
              <a:rPr lang="ru-RU" b="1" dirty="0" smtClean="0"/>
              <a:t>Порядок простановки штемпелей на накладной и дорожной ведомости</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2071678"/>
            <a:ext cx="8229600" cy="4429156"/>
          </a:xfrm>
        </p:spPr>
        <p:txBody>
          <a:bodyPr>
            <a:normAutofit fontScale="85000" lnSpcReduction="20000"/>
          </a:bodyPr>
          <a:lstStyle/>
          <a:p>
            <a:pPr algn="just"/>
            <a:r>
              <a:rPr lang="ru-RU" dirty="0" smtClean="0"/>
              <a:t>Штемпеля, проставляемые в накладной, делятся на четыре группы:</a:t>
            </a:r>
          </a:p>
          <a:p>
            <a:pPr algn="just"/>
            <a:r>
              <a:rPr lang="ru-RU" dirty="0" smtClean="0"/>
              <a:t>- Штемпеля первой группы указывают на состояние опасного груза: «Сжатый газ» или «Сжиженный газ»</a:t>
            </a:r>
          </a:p>
          <a:p>
            <a:pPr algn="just"/>
            <a:r>
              <a:rPr lang="ru-RU" dirty="0" smtClean="0"/>
              <a:t>- Штемпеля второй группы указывают на виды опасных свойств: «Ядовито», «Едкое», «Легко воспламеняется» и т.п.</a:t>
            </a:r>
          </a:p>
          <a:p>
            <a:pPr algn="just"/>
            <a:r>
              <a:rPr lang="ru-RU" dirty="0" smtClean="0"/>
              <a:t>- Штемпеля третей группы определяют режим производства маневров, например, «Не спускать с горки» для груза номер ООН 1381 «Фосфор желтый».</a:t>
            </a:r>
          </a:p>
          <a:p>
            <a:pPr algn="just"/>
            <a:r>
              <a:rPr lang="ru-RU" dirty="0" smtClean="0"/>
              <a:t>- Штемпеля четвертой группы указывают на условия постановки вагонов с опасными грузами в поезде: «Прикрытие ...». Формулы прикрытия для вагонов-цистерн и крытых вагонов с одними и теми же грузами могут быть различные.</a:t>
            </a:r>
          </a:p>
          <a:p>
            <a:pPr algn="just"/>
            <a:endParaRPr lang="ru-RU" dirty="0"/>
          </a:p>
        </p:txBody>
      </p:sp>
      <p:sp>
        <p:nvSpPr>
          <p:cNvPr id="3" name="Заголовок 2"/>
          <p:cNvSpPr>
            <a:spLocks noGrp="1"/>
          </p:cNvSpPr>
          <p:nvPr>
            <p:ph type="title"/>
          </p:nvPr>
        </p:nvSpPr>
        <p:spPr>
          <a:xfrm>
            <a:off x="457200" y="152400"/>
            <a:ext cx="8229600" cy="1704964"/>
          </a:xfrm>
        </p:spPr>
        <p:txBody>
          <a:bodyPr>
            <a:normAutofit fontScale="90000"/>
          </a:bodyPr>
          <a:lstStyle/>
          <a:p>
            <a:pPr algn="ctr"/>
            <a:r>
              <a:rPr lang="ru-RU" b="1" dirty="0" smtClean="0"/>
              <a:t>Порядок простановки штемпелей на накладной и дорожной ведомости</a:t>
            </a:r>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346</TotalTime>
  <Words>1373</Words>
  <Application>Microsoft Office PowerPoint</Application>
  <PresentationFormat>Экран (4:3)</PresentationFormat>
  <Paragraphs>94</Paragraphs>
  <Slides>17</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17</vt:i4>
      </vt:variant>
    </vt:vector>
  </HeadingPairs>
  <TitlesOfParts>
    <vt:vector size="19" baseType="lpstr">
      <vt:lpstr>Бумажная</vt:lpstr>
      <vt:lpstr>Acrobat Document</vt:lpstr>
      <vt:lpstr>Оформление перевозки  опасных грузов </vt:lpstr>
      <vt:lpstr>Оформление комплекта перевозочных документов на перевозку опасных грузов.</vt:lpstr>
      <vt:lpstr>Оформление комплекта перевозочных документов на перевозку опасных грузов.</vt:lpstr>
      <vt:lpstr>Оформление комплекта перевозочных документов на перевозку опасных грузов.</vt:lpstr>
      <vt:lpstr>Оформление комплекта перевозочных документов на перевозку опасных грузов.</vt:lpstr>
      <vt:lpstr>Оформление комплекта перевозочных документов на перевозку опасных грузов.</vt:lpstr>
      <vt:lpstr>Оформление комплекта перевозочных документов на перевозку опасных грузов.</vt:lpstr>
      <vt:lpstr>Порядок простановки штемпелей на накладной и дорожной ведомости</vt:lpstr>
      <vt:lpstr>Порядок простановки штемпелей на накладной и дорожной ведомости</vt:lpstr>
      <vt:lpstr>Порядок простановки штемпелей на накладной и дорожной ведомости</vt:lpstr>
      <vt:lpstr> Оформление вагонного листа, натурного листа</vt:lpstr>
      <vt:lpstr>Оформление вагонного листа, натурного листа</vt:lpstr>
      <vt:lpstr>Оформление натурного листа</vt:lpstr>
      <vt:lpstr>Код прикрытия</vt:lpstr>
      <vt:lpstr>Оформление перевозочных документов при международной перевозке</vt:lpstr>
      <vt:lpstr>Оформление накладной СМГС</vt:lpstr>
      <vt:lpstr>Оформление накладной СМГС</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Другие виды транспорта . Назначение, квалификация и схемы применения различных видов транспорта.</dc:title>
  <dc:creator>Пользователь</dc:creator>
  <cp:lastModifiedBy>Пользователь</cp:lastModifiedBy>
  <cp:revision>41</cp:revision>
  <dcterms:created xsi:type="dcterms:W3CDTF">2024-03-31T15:01:47Z</dcterms:created>
  <dcterms:modified xsi:type="dcterms:W3CDTF">2024-12-06T16:04:45Z</dcterms:modified>
</cp:coreProperties>
</file>