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Транспорт</c:v>
                </c:pt>
              </c:strCache>
            </c:strRef>
          </c:tx>
          <c:explosion val="25"/>
          <c:cat>
            <c:strRef>
              <c:f>Лист1!$A$2:$A$7</c:f>
              <c:strCache>
                <c:ptCount val="6"/>
                <c:pt idx="0">
                  <c:v>трубопроводный </c:v>
                </c:pt>
                <c:pt idx="1">
                  <c:v>морской </c:v>
                </c:pt>
                <c:pt idx="2">
                  <c:v>внутренний водный </c:v>
                </c:pt>
                <c:pt idx="3">
                  <c:v>автомобильный </c:v>
                </c:pt>
                <c:pt idx="4">
                  <c:v>железнодорожный </c:v>
                </c:pt>
                <c:pt idx="5">
                  <c:v>воздушный </c:v>
                </c:pt>
              </c:strCache>
            </c:strRef>
          </c:cat>
          <c:val>
            <c:numRef>
              <c:f>Лист1!$B$2:$B$7</c:f>
              <c:numCache>
                <c:formatCode>dd/mmm</c:formatCode>
                <c:ptCount val="6"/>
                <c:pt idx="0" formatCode="General">
                  <c:v>24</c:v>
                </c:pt>
                <c:pt idx="1">
                  <c:v>2.2999999999999998</c:v>
                </c:pt>
                <c:pt idx="2" formatCode="General">
                  <c:v>5.9</c:v>
                </c:pt>
                <c:pt idx="3" formatCode="General">
                  <c:v>30.5</c:v>
                </c:pt>
                <c:pt idx="4" formatCode="General">
                  <c:v>37</c:v>
                </c:pt>
                <c:pt idx="5" formatCode="General">
                  <c:v>0.3</c:v>
                </c:pt>
              </c:numCache>
            </c:numRef>
          </c:val>
        </c:ser>
        <c:dLbls/>
      </c:pie3DChart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0.10590402614767495"/>
          <c:y val="2.2448261287155904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транспорт</c:v>
                </c:pt>
              </c:strCache>
            </c:strRef>
          </c:tx>
          <c:explosion val="25"/>
          <c:cat>
            <c:strRef>
              <c:f>Лист1!$A$2:$A$9</c:f>
              <c:strCache>
                <c:ptCount val="8"/>
                <c:pt idx="0">
                  <c:v>автобусный </c:v>
                </c:pt>
                <c:pt idx="1">
                  <c:v>железнодорожный </c:v>
                </c:pt>
                <c:pt idx="2">
                  <c:v>троллейбусный </c:v>
                </c:pt>
                <c:pt idx="3">
                  <c:v>трамвай </c:v>
                </c:pt>
                <c:pt idx="4">
                  <c:v>метрополитенный </c:v>
                </c:pt>
                <c:pt idx="5">
                  <c:v>таксомоторный </c:v>
                </c:pt>
                <c:pt idx="6">
                  <c:v>морской </c:v>
                </c:pt>
                <c:pt idx="7">
                  <c:v>внутренний водный 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50.1</c:v>
                </c:pt>
                <c:pt idx="1">
                  <c:v>4.8</c:v>
                </c:pt>
                <c:pt idx="2">
                  <c:v>18.899999999999999</c:v>
                </c:pt>
                <c:pt idx="3">
                  <c:v>16.899999999999999</c:v>
                </c:pt>
                <c:pt idx="4">
                  <c:v>8.6999999999999993</c:v>
                </c:pt>
                <c:pt idx="5">
                  <c:v>0.3</c:v>
                </c:pt>
                <c:pt idx="6">
                  <c:v>0.1</c:v>
                </c:pt>
                <c:pt idx="7">
                  <c:v>0.1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3836477987421381"/>
          <c:y val="4.2354301173032127E-2"/>
          <c:w val="0.34276729559748426"/>
          <c:h val="0.94437581571038032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57232"/>
            <a:ext cx="7772400" cy="2743219"/>
          </a:xfrm>
        </p:spPr>
        <p:txBody>
          <a:bodyPr>
            <a:normAutofit/>
          </a:bodyPr>
          <a:lstStyle/>
          <a:p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Роль  железнодорожного транспорта в транспортной системе страны.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Тема 3.1 Транспортная система России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Основные показатели работы железных дорог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Работы железнодорожного транспорта характеризует система </a:t>
            </a:r>
            <a:r>
              <a:rPr lang="ru-RU" b="1" dirty="0" smtClean="0"/>
              <a:t>количественных </a:t>
            </a:r>
            <a:r>
              <a:rPr lang="ru-RU" dirty="0" smtClean="0"/>
              <a:t>и </a:t>
            </a:r>
            <a:r>
              <a:rPr lang="ru-RU" b="1" dirty="0" smtClean="0"/>
              <a:t>качественных </a:t>
            </a:r>
            <a:r>
              <a:rPr lang="ru-RU" dirty="0" smtClean="0"/>
              <a:t>показателей. </a:t>
            </a:r>
            <a:endParaRPr lang="ru-RU" dirty="0" smtClean="0"/>
          </a:p>
          <a:p>
            <a:r>
              <a:rPr lang="ru-RU" b="1" dirty="0" smtClean="0"/>
              <a:t>Количественные показатели </a:t>
            </a:r>
            <a:r>
              <a:rPr lang="ru-RU" dirty="0" smtClean="0"/>
              <a:t>характеризуют </a:t>
            </a:r>
            <a:r>
              <a:rPr lang="ru-RU" dirty="0" smtClean="0"/>
              <a:t>объем выполненной перевозочной работы.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Количественные показатели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Для грузовых перевозок основной показатель – это </a:t>
            </a:r>
            <a:r>
              <a:rPr lang="ru-RU" b="1" dirty="0" smtClean="0"/>
              <a:t>объем перевозок</a:t>
            </a:r>
            <a:r>
              <a:rPr lang="ru-RU" dirty="0" smtClean="0"/>
              <a:t> (перевозка) грузов </a:t>
            </a:r>
            <a:r>
              <a:rPr lang="en-US" i="1" dirty="0" err="1" smtClean="0"/>
              <a:t>E</a:t>
            </a:r>
            <a:r>
              <a:rPr lang="en-US" i="1" baseline="-25000" dirty="0" err="1" smtClean="0"/>
              <a:t>p</a:t>
            </a:r>
            <a:r>
              <a:rPr lang="ru-RU" dirty="0" smtClean="0"/>
              <a:t>, т/год. Этот показатель устанавливается на государственном уровне и позволяет увязывать объемы материального производства и работу железных дорог.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Количественные показатели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Следующий показатель, характеризующий грузовую работу – это </a:t>
            </a:r>
            <a:r>
              <a:rPr lang="ru-RU" b="1" dirty="0" smtClean="0"/>
              <a:t>грузооборот</a:t>
            </a:r>
            <a:r>
              <a:rPr lang="ru-RU" dirty="0" smtClean="0"/>
              <a:t> </a:t>
            </a:r>
            <a:r>
              <a:rPr lang="ru-RU" dirty="0" smtClean="0"/>
              <a:t> 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pl</a:t>
            </a:r>
            <a:r>
              <a:rPr lang="en-US" baseline="-25000" dirty="0" smtClean="0"/>
              <a:t> </a:t>
            </a:r>
            <a:r>
              <a:rPr lang="ru-RU" b="1" dirty="0" smtClean="0"/>
              <a:t>, </a:t>
            </a:r>
            <a:r>
              <a:rPr lang="ru-RU" dirty="0" smtClean="0"/>
              <a:t>т*км, равный произведению массы перевезенных грузов </a:t>
            </a:r>
            <a:r>
              <a:rPr lang="ru-RU" dirty="0" smtClean="0"/>
              <a:t>на </a:t>
            </a:r>
            <a:r>
              <a:rPr lang="ru-RU" dirty="0" smtClean="0"/>
              <a:t>среднюю дальность (расстояние) их доставки. </a:t>
            </a:r>
            <a:r>
              <a:rPr lang="en-US" dirty="0" smtClean="0"/>
              <a:t>  </a:t>
            </a:r>
          </a:p>
          <a:p>
            <a:pPr algn="ctr">
              <a:buNone/>
            </a:pPr>
            <a:r>
              <a:rPr lang="en-US" dirty="0" smtClean="0"/>
              <a:t>  </a:t>
            </a:r>
          </a:p>
          <a:p>
            <a:pPr algn="ctr">
              <a:buNone/>
            </a:pPr>
            <a:r>
              <a:rPr lang="en-US" dirty="0" smtClean="0"/>
              <a:t> 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pL</a:t>
            </a:r>
            <a:r>
              <a:rPr lang="en-US" dirty="0" smtClean="0"/>
              <a:t> =</a:t>
            </a:r>
            <a:r>
              <a:rPr lang="ru-RU" dirty="0" smtClean="0"/>
              <a:t> </a:t>
            </a:r>
            <a:r>
              <a:rPr lang="ru-RU" dirty="0" smtClean="0"/>
              <a:t>т*км</a:t>
            </a:r>
            <a:r>
              <a:rPr lang="ru-RU" dirty="0" smtClean="0"/>
              <a:t>,</a:t>
            </a:r>
            <a:endParaRPr lang="en-US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Этот </a:t>
            </a:r>
            <a:r>
              <a:rPr lang="ru-RU" dirty="0" smtClean="0"/>
              <a:t>показатель устанавливается на всех уровнях планирования и управления. С его помощью определяют потребность в парке подвижного состава, в его ремонте, в затратах труда, топлива (энергии) и т.п.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Количественные показатели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72098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Поскольку работа железных дорог не ограничивается доставкой грузов, но и включает перевозку пассажиров, в число количественных показателей работы железнодорожного транспорта входят так же число перевезенных грузов за год </a:t>
            </a:r>
            <a:r>
              <a:rPr lang="en-US" sz="2000" dirty="0" err="1" smtClean="0"/>
              <a:t>E</a:t>
            </a:r>
            <a:r>
              <a:rPr lang="en-US" sz="2000" baseline="-25000" dirty="0" err="1" smtClean="0"/>
              <a:t>Al</a:t>
            </a:r>
            <a:r>
              <a:rPr lang="ru-RU" sz="2000" baseline="-25000" dirty="0" smtClean="0"/>
              <a:t>, </a:t>
            </a:r>
            <a:r>
              <a:rPr lang="ru-RU" sz="2000" dirty="0" err="1" smtClean="0"/>
              <a:t>пасс.-км</a:t>
            </a:r>
            <a:r>
              <a:rPr lang="ru-RU" sz="2000" dirty="0" smtClean="0"/>
              <a:t>/год, определяемый как произведение перевезенных пассажиров на среднюю дальность (расстояние) перевозки.</a:t>
            </a:r>
          </a:p>
          <a:p>
            <a:pPr algn="just"/>
            <a:r>
              <a:rPr lang="ru-RU" sz="2000" dirty="0" smtClean="0"/>
              <a:t>Итоговая перевозная работа железнодорожного транспорта, количественно оценивающая его работу, определяется как приведенная сумма грузооборота и пассажирооборота, причем пассажирооборот предварительно умножают на коэффициент </a:t>
            </a:r>
            <a:r>
              <a:rPr lang="en-US" sz="2000" dirty="0" smtClean="0"/>
              <a:t>k</a:t>
            </a:r>
            <a:r>
              <a:rPr lang="ru-RU" sz="2000" dirty="0" smtClean="0"/>
              <a:t> перевода 1 </a:t>
            </a:r>
            <a:r>
              <a:rPr lang="ru-RU" sz="2000" dirty="0" err="1" smtClean="0"/>
              <a:t>пассажиро</a:t>
            </a:r>
            <a:r>
              <a:rPr lang="ru-RU" sz="2000" dirty="0" smtClean="0"/>
              <a:t> - километра в 1 тонно-километр</a:t>
            </a:r>
            <a:r>
              <a:rPr lang="ru-RU" sz="2000" dirty="0" smtClean="0"/>
              <a:t>:</a:t>
            </a:r>
            <a:endParaRPr lang="ru-RU" sz="2000" dirty="0" smtClean="0"/>
          </a:p>
          <a:p>
            <a:pPr algn="just">
              <a:buNone/>
            </a:pPr>
            <a:r>
              <a:rPr lang="en-US" sz="2000" i="1" dirty="0" smtClean="0"/>
              <a:t>                                                       E</a:t>
            </a:r>
            <a:r>
              <a:rPr lang="en-US" sz="2000" i="1" baseline="-25000" dirty="0" smtClean="0"/>
              <a:t>l</a:t>
            </a:r>
            <a:r>
              <a:rPr lang="ru-RU" sz="2000" baseline="-25000" dirty="0" err="1" smtClean="0"/>
              <a:t>пр</a:t>
            </a:r>
            <a:r>
              <a:rPr lang="ru-RU" sz="2000" dirty="0" err="1" smtClean="0"/>
              <a:t>=</a:t>
            </a:r>
            <a:r>
              <a:rPr lang="en-US" sz="2000" i="1" dirty="0" err="1" smtClean="0"/>
              <a:t>E</a:t>
            </a:r>
            <a:r>
              <a:rPr lang="en-US" sz="2000" i="1" baseline="-25000" dirty="0" err="1" smtClean="0"/>
              <a:t>pl</a:t>
            </a:r>
            <a:r>
              <a:rPr lang="ru-RU" sz="2000" i="1" dirty="0" smtClean="0"/>
              <a:t>+</a:t>
            </a:r>
            <a:r>
              <a:rPr lang="en-US" sz="2000" i="1" dirty="0" err="1" smtClean="0"/>
              <a:t>kE</a:t>
            </a:r>
            <a:r>
              <a:rPr lang="en-US" sz="2000" i="1" baseline="-25000" dirty="0" err="1" smtClean="0"/>
              <a:t>AI</a:t>
            </a:r>
            <a:r>
              <a:rPr lang="ru-RU" sz="2000" i="1" baseline="-25000" dirty="0" smtClean="0"/>
              <a:t>,</a:t>
            </a:r>
            <a:endParaRPr lang="ru-RU" sz="2000" dirty="0" smtClean="0"/>
          </a:p>
          <a:p>
            <a:pPr algn="just"/>
            <a:r>
              <a:rPr lang="ru-RU" sz="2000" dirty="0" smtClean="0"/>
              <a:t>Коэффициент </a:t>
            </a:r>
            <a:r>
              <a:rPr lang="en-US" sz="2000" dirty="0" smtClean="0"/>
              <a:t>k </a:t>
            </a:r>
            <a:r>
              <a:rPr lang="ru-RU" sz="2000" dirty="0" smtClean="0"/>
              <a:t>есть отношение себестоимости 1т.км к себестоимости 1 </a:t>
            </a:r>
            <a:r>
              <a:rPr lang="ru-RU" sz="2000" dirty="0" err="1" smtClean="0"/>
              <a:t>пасс.км</a:t>
            </a:r>
            <a:r>
              <a:rPr lang="ru-RU" sz="2000" dirty="0" smtClean="0"/>
              <a:t>. Учитывая более высокие по сравнению с грузами перевозками затраты труда в пассажирском сообщении, принимают коэффициент </a:t>
            </a:r>
            <a:r>
              <a:rPr lang="en-US" sz="2000" dirty="0" smtClean="0"/>
              <a:t>k</a:t>
            </a:r>
            <a:r>
              <a:rPr lang="ru-RU" sz="2000" dirty="0" smtClean="0"/>
              <a:t>=2.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Количественные показатели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Кроме указанных количественных показателей работы железных дорог, применяют следующие, отражающие их работу:</a:t>
            </a:r>
          </a:p>
          <a:p>
            <a:pPr algn="just"/>
            <a:r>
              <a:rPr lang="ru-RU" b="1" i="1" dirty="0" smtClean="0"/>
              <a:t>Ввоз </a:t>
            </a:r>
            <a:r>
              <a:rPr lang="ru-RU" dirty="0" smtClean="0"/>
              <a:t>– объем прибывающих на сеть (или ее часть) грузов (подлежат учету пробег до места выгрузки и непосредственно выгрузка);</a:t>
            </a:r>
          </a:p>
          <a:p>
            <a:pPr algn="just"/>
            <a:r>
              <a:rPr lang="ru-RU" b="1" i="1" dirty="0" smtClean="0"/>
              <a:t>Вывоз</a:t>
            </a:r>
            <a:r>
              <a:rPr lang="ru-RU" dirty="0" smtClean="0"/>
              <a:t>- объем отправляемых за пределы сети (или ее части) грузов (подлежат учету непосредственно погрузка и пробег от места погрузки до выхода за пределы  сети или ее части);</a:t>
            </a:r>
          </a:p>
          <a:p>
            <a:pPr algn="just"/>
            <a:r>
              <a:rPr lang="ru-RU" b="1" i="1" dirty="0" smtClean="0"/>
              <a:t>Транзит </a:t>
            </a:r>
            <a:r>
              <a:rPr lang="ru-RU" dirty="0" smtClean="0"/>
              <a:t>– перевозка, начальный и конечный пункты которой находятся за пределами сети (или ее части).</a:t>
            </a:r>
          </a:p>
          <a:p>
            <a:pPr algn="just"/>
            <a:r>
              <a:rPr lang="ru-RU" dirty="0" smtClean="0"/>
              <a:t>Данные по рассмотренным количественным показателям для сети в целом показаны в таблице.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Количественные показатели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К количественным показателям работы железнодорожного транспорта относятся так же следующие:</a:t>
            </a:r>
          </a:p>
          <a:p>
            <a:pPr algn="just"/>
            <a:r>
              <a:rPr lang="ru-RU" b="1" i="1" dirty="0" smtClean="0"/>
              <a:t> скорости движения поездов:</a:t>
            </a:r>
            <a:endParaRPr lang="ru-RU" dirty="0" smtClean="0"/>
          </a:p>
          <a:p>
            <a:pPr algn="just"/>
            <a:r>
              <a:rPr lang="ru-RU" dirty="0" smtClean="0"/>
              <a:t> – </a:t>
            </a:r>
            <a:r>
              <a:rPr lang="ru-RU" b="1" dirty="0" smtClean="0"/>
              <a:t>техническая </a:t>
            </a:r>
            <a:r>
              <a:rPr lang="ru-RU" dirty="0" smtClean="0"/>
              <a:t>(средняя скорость движения при безостановочном пропуске поезда по участку с учетом фактических затрат времени на разгон и замедление вследствие остановок);</a:t>
            </a:r>
            <a:r>
              <a:rPr lang="ru-RU" b="1" dirty="0" smtClean="0"/>
              <a:t> 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ru-RU" b="1" dirty="0" smtClean="0"/>
              <a:t>участковая</a:t>
            </a:r>
            <a:r>
              <a:rPr lang="ru-RU" dirty="0" smtClean="0"/>
              <a:t> (средняя скорость движения по участку, определяемая делением суммарных </a:t>
            </a:r>
            <a:r>
              <a:rPr lang="ru-RU" dirty="0" err="1" smtClean="0"/>
              <a:t>поездо-километров</a:t>
            </a:r>
            <a:r>
              <a:rPr lang="ru-RU" dirty="0" smtClean="0"/>
              <a:t> на суммарные  </a:t>
            </a:r>
            <a:r>
              <a:rPr lang="ru-RU" dirty="0" err="1" smtClean="0"/>
              <a:t>поездо-часы</a:t>
            </a:r>
            <a:r>
              <a:rPr lang="ru-RU" dirty="0" smtClean="0"/>
              <a:t> для рассматриваемого участка, в начале 2022 г. этот показатель на сети РЖД составил 38,3 км/ч);</a:t>
            </a:r>
          </a:p>
          <a:p>
            <a:pPr algn="just"/>
            <a:r>
              <a:rPr lang="ru-RU" dirty="0" smtClean="0"/>
              <a:t>- маршрутная (средняя скорость движения поезда от пункта формирования до пункта расформирования);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Количественные показатели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72098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 smtClean="0"/>
              <a:t>Характеризующие степень использования подвижного состава:</a:t>
            </a:r>
            <a:endParaRPr lang="ru-RU" dirty="0" smtClean="0"/>
          </a:p>
          <a:p>
            <a:r>
              <a:rPr lang="ru-RU" dirty="0" smtClean="0"/>
              <a:t> - </a:t>
            </a:r>
            <a:r>
              <a:rPr lang="ru-RU" b="1" dirty="0" smtClean="0"/>
              <a:t>оборот вагона</a:t>
            </a:r>
            <a:r>
              <a:rPr lang="ru-RU" dirty="0" smtClean="0"/>
              <a:t> (время </a:t>
            </a:r>
            <a:r>
              <a:rPr lang="ru-RU" dirty="0" smtClean="0"/>
              <a:t>измеряемое от окончания одной погрузки </a:t>
            </a:r>
            <a:r>
              <a:rPr lang="ru-RU" dirty="0" smtClean="0"/>
              <a:t>до </a:t>
            </a:r>
            <a:r>
              <a:rPr lang="ru-RU" dirty="0" smtClean="0"/>
              <a:t>окончания следующего погрузки);</a:t>
            </a:r>
            <a:endParaRPr lang="ru-RU" dirty="0" smtClean="0"/>
          </a:p>
          <a:p>
            <a:r>
              <a:rPr lang="ru-RU" dirty="0" smtClean="0"/>
              <a:t> -</a:t>
            </a:r>
            <a:r>
              <a:rPr lang="ru-RU" b="1" dirty="0" smtClean="0"/>
              <a:t>оборот локомотива</a:t>
            </a:r>
            <a:r>
              <a:rPr lang="ru-RU" dirty="0" smtClean="0"/>
              <a:t> (время на обслуживание локомотивом одной пары поездов на участке работы локомотивных бригад, представляющее собой суммарное время в движении и время нахождения на участковых, сортировочных и промежуточных станциях);</a:t>
            </a:r>
          </a:p>
          <a:p>
            <a:r>
              <a:rPr lang="ru-RU" b="1" dirty="0" smtClean="0"/>
              <a:t>- нагрузка статическая </a:t>
            </a:r>
            <a:r>
              <a:rPr lang="ru-RU" dirty="0" smtClean="0"/>
              <a:t>(среднее количество тонн груза, приходящееся на 1 вагон во время погрузки и определяемое отношением количества погруженных тонн к числу погруженных вагонов)</a:t>
            </a:r>
          </a:p>
          <a:p>
            <a:r>
              <a:rPr lang="ru-RU" dirty="0" smtClean="0"/>
              <a:t>- </a:t>
            </a:r>
            <a:r>
              <a:rPr lang="ru-RU" b="1" dirty="0" smtClean="0"/>
              <a:t>нагрузка динамическая </a:t>
            </a:r>
            <a:r>
              <a:rPr lang="ru-RU" dirty="0" smtClean="0"/>
              <a:t>(количество тонн груза, приходящееся в среднем на 1 груженый вагон на всем пути его следования и определяемое отношением грузооборота нетто к пробегу груженных вагонов);</a:t>
            </a:r>
          </a:p>
          <a:p>
            <a:r>
              <a:rPr lang="ru-RU" dirty="0" smtClean="0"/>
              <a:t>- </a:t>
            </a:r>
            <a:r>
              <a:rPr lang="ru-RU" b="1" dirty="0" smtClean="0"/>
              <a:t>производительность вагона </a:t>
            </a:r>
            <a:r>
              <a:rPr lang="ru-RU" dirty="0" smtClean="0"/>
              <a:t>(количество тонно-километров нетто в среднем на 1 вагон рабочего парка, то есть из числа тех, которые по своему техническому состоянию могут использоваться и используются в перевозочном процессе).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Качественные показатели: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</a:t>
            </a:r>
            <a:r>
              <a:rPr lang="ru-RU" dirty="0" smtClean="0"/>
              <a:t>средний вес грузового поезда (в 2022г он составил 4038т);</a:t>
            </a:r>
          </a:p>
          <a:p>
            <a:r>
              <a:rPr lang="ru-RU" dirty="0" smtClean="0"/>
              <a:t>- среднесуточный пробег локомотива (638,3 км/</a:t>
            </a:r>
            <a:r>
              <a:rPr lang="ru-RU" dirty="0" err="1" smtClean="0"/>
              <a:t>сут</a:t>
            </a:r>
            <a:r>
              <a:rPr lang="ru-RU" dirty="0" smtClean="0"/>
              <a:t>);</a:t>
            </a:r>
          </a:p>
          <a:p>
            <a:r>
              <a:rPr lang="ru-RU" dirty="0" smtClean="0"/>
              <a:t>-среднесуточная производительность локомотива (2126 т.км </a:t>
            </a:r>
            <a:r>
              <a:rPr lang="ru-RU" dirty="0" err="1" smtClean="0"/>
              <a:t>бр</a:t>
            </a:r>
            <a:r>
              <a:rPr lang="ru-RU" dirty="0" smtClean="0"/>
              <a:t>/</a:t>
            </a:r>
            <a:r>
              <a:rPr lang="ru-RU" dirty="0" err="1" smtClean="0"/>
              <a:t>лок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Экономические показатели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Прибыль</a:t>
            </a:r>
            <a:r>
              <a:rPr lang="ru-RU" dirty="0" smtClean="0"/>
              <a:t> </a:t>
            </a:r>
            <a:r>
              <a:rPr lang="ru-RU" b="1" dirty="0" smtClean="0"/>
              <a:t>П</a:t>
            </a:r>
            <a:r>
              <a:rPr lang="ru-RU" dirty="0" smtClean="0"/>
              <a:t> выступает основным показателем в этой группе, характеризующим итоги хозяйственной деятельности железных дорог, и определяется вычитанием суммарных эксплуатационных расходов Э из суммарных доходов </a:t>
            </a:r>
            <a:r>
              <a:rPr lang="ru-RU" b="1" dirty="0" smtClean="0"/>
              <a:t>Д</a:t>
            </a:r>
            <a:r>
              <a:rPr lang="ru-RU" dirty="0" smtClean="0"/>
              <a:t>, то ест </a:t>
            </a:r>
            <a:r>
              <a:rPr lang="ru-RU" b="1" dirty="0" smtClean="0"/>
              <a:t>П=Д-Э.</a:t>
            </a:r>
            <a:endParaRPr lang="ru-RU" dirty="0" smtClean="0"/>
          </a:p>
          <a:p>
            <a:pPr algn="just"/>
            <a:r>
              <a:rPr lang="ru-RU" b="1" dirty="0" smtClean="0"/>
              <a:t>Себестоимость С </a:t>
            </a:r>
            <a:r>
              <a:rPr lang="ru-RU" dirty="0" smtClean="0"/>
              <a:t>вычитают по формуле</a:t>
            </a:r>
            <a:r>
              <a:rPr lang="ru-RU" b="1" dirty="0" smtClean="0"/>
              <a:t> </a:t>
            </a:r>
            <a:r>
              <a:rPr lang="ru-RU" b="1" dirty="0" smtClean="0"/>
              <a:t>С=Э/</a:t>
            </a:r>
            <a:r>
              <a:rPr lang="en-US" b="1" dirty="0" smtClean="0"/>
              <a:t>E</a:t>
            </a:r>
            <a:r>
              <a:rPr lang="en-US" b="1" baseline="-25000" dirty="0" smtClean="0"/>
              <a:t>l</a:t>
            </a:r>
            <a:r>
              <a:rPr lang="ru-RU" b="1" baseline="-25000" dirty="0" smtClean="0"/>
              <a:t>пр.</a:t>
            </a:r>
            <a:endParaRPr lang="ru-RU" dirty="0" smtClean="0"/>
          </a:p>
          <a:p>
            <a:pPr algn="just"/>
            <a:r>
              <a:rPr lang="ru-RU" b="1" dirty="0" smtClean="0"/>
              <a:t>Производительность </a:t>
            </a:r>
            <a:r>
              <a:rPr lang="ru-RU" b="1" dirty="0" err="1" smtClean="0"/>
              <a:t>Пр</a:t>
            </a:r>
            <a:r>
              <a:rPr lang="ru-RU" dirty="0" smtClean="0"/>
              <a:t> труда зависит от объема выполненной транспортной работы  от численности эксплуатационного штата Ш работников, выражается в приведенных тонно-километрах на 1 работника эксплуатационного штата и вычисляется по формуле </a:t>
            </a:r>
            <a:r>
              <a:rPr lang="ru-RU" b="1" dirty="0" err="1" smtClean="0"/>
              <a:t>Пр=</a:t>
            </a:r>
            <a:r>
              <a:rPr lang="ru-RU" b="1" dirty="0" smtClean="0"/>
              <a:t> </a:t>
            </a:r>
            <a:r>
              <a:rPr lang="en-US" b="1" dirty="0" smtClean="0"/>
              <a:t>E</a:t>
            </a:r>
            <a:r>
              <a:rPr lang="en-US" b="1" baseline="-25000" dirty="0" smtClean="0"/>
              <a:t>l</a:t>
            </a:r>
            <a:r>
              <a:rPr lang="ru-RU" b="1" baseline="-25000" dirty="0" err="1" smtClean="0"/>
              <a:t>пр</a:t>
            </a:r>
            <a:r>
              <a:rPr lang="ru-RU" b="1" dirty="0" smtClean="0"/>
              <a:t> </a:t>
            </a:r>
            <a:r>
              <a:rPr lang="ru-RU" b="1" dirty="0" smtClean="0"/>
              <a:t>/ </a:t>
            </a:r>
            <a:r>
              <a:rPr lang="ru-RU" b="1" dirty="0" smtClean="0"/>
              <a:t>Ш.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/>
              <a:t>	</a:t>
            </a:r>
            <a:br>
              <a:rPr lang="ru-RU" sz="8000" dirty="0" smtClean="0"/>
            </a:br>
            <a:r>
              <a:rPr lang="ru-RU" sz="8000" dirty="0" smtClean="0"/>
              <a:t>СПАСИБО</a:t>
            </a:r>
            <a:br>
              <a:rPr lang="ru-RU" sz="8000" dirty="0" smtClean="0"/>
            </a:br>
            <a:r>
              <a:rPr lang="ru-RU" sz="8000" dirty="0" smtClean="0"/>
              <a:t> ЗА</a:t>
            </a:r>
            <a:br>
              <a:rPr lang="ru-RU" sz="8000" dirty="0" smtClean="0"/>
            </a:br>
            <a:r>
              <a:rPr lang="ru-RU" sz="8000" dirty="0" smtClean="0"/>
              <a:t> ВНИМАНИЕ!</a:t>
            </a:r>
            <a:endParaRPr lang="ru-RU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00063"/>
            <a:ext cx="8229600" cy="56261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Экономико-географические особенности нашей страны выдвигают железнодорожный транспорт на первый план в транспортной системе. Вытянутой главной хозяйственной полосы на несколько тысяч километров требует круглогодичного обеспечения массовых перевозок грузов в направлениях, которые водный транспорт не может обеспечить, прежде всего, из-за меридионального направления речных путей. Железнодорожный транспорт отличается регулярностью движения во все времена года и большой скоростью (по сравнению с водным транспортом), способностью осваивать массовые потоки грузов и пассажиров, низкой себестоимостью перевозок. Он принимает на себя основную часть потоков массовых грузов (угля, руды, леса, зерна, металла и т.д</a:t>
            </a:r>
            <a:r>
              <a:rPr lang="ru-RU" dirty="0" smtClean="0"/>
              <a:t>.)..</a:t>
            </a: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Отправление грузов 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0" y="1500174"/>
            <a:ext cx="4857752" cy="4625989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Для сравнения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Железнодорожный транспорт -37%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Трубопроводный </a:t>
            </a:r>
            <a:r>
              <a:rPr lang="ru-RU" sz="2400" dirty="0" smtClean="0"/>
              <a:t>транспорт  - 24,0</a:t>
            </a:r>
            <a:r>
              <a:rPr lang="ru-RU" sz="2400" dirty="0" smtClean="0"/>
              <a:t>%</a:t>
            </a:r>
            <a:br>
              <a:rPr lang="ru-RU" sz="2400" dirty="0" smtClean="0"/>
            </a:br>
            <a:r>
              <a:rPr lang="ru-RU" sz="2400" dirty="0" smtClean="0"/>
              <a:t>Морской </a:t>
            </a:r>
            <a:r>
              <a:rPr lang="ru-RU" sz="2400" dirty="0" smtClean="0"/>
              <a:t>транспорт - 2,3</a:t>
            </a:r>
            <a:r>
              <a:rPr lang="ru-RU" sz="2400" dirty="0" smtClean="0"/>
              <a:t>%</a:t>
            </a:r>
            <a:br>
              <a:rPr lang="ru-RU" sz="2400" dirty="0" smtClean="0"/>
            </a:br>
            <a:r>
              <a:rPr lang="ru-RU" sz="2400" dirty="0" smtClean="0"/>
              <a:t>Внутренний водный </a:t>
            </a:r>
            <a:r>
              <a:rPr lang="ru-RU" sz="2400" dirty="0" smtClean="0"/>
              <a:t>транспорт - 5,9</a:t>
            </a:r>
            <a:r>
              <a:rPr lang="ru-RU" sz="2400" dirty="0" smtClean="0"/>
              <a:t>%</a:t>
            </a:r>
            <a:br>
              <a:rPr lang="ru-RU" sz="2400" dirty="0" smtClean="0"/>
            </a:br>
            <a:r>
              <a:rPr lang="ru-RU" sz="2400" dirty="0" smtClean="0"/>
              <a:t>Автомобильный </a:t>
            </a:r>
            <a:r>
              <a:rPr lang="ru-RU" sz="2400" dirty="0" smtClean="0"/>
              <a:t>транспорт - 30,5</a:t>
            </a:r>
            <a:r>
              <a:rPr lang="ru-RU" sz="2400" dirty="0" smtClean="0"/>
              <a:t>%</a:t>
            </a:r>
            <a:br>
              <a:rPr lang="ru-RU" sz="2400" dirty="0" smtClean="0"/>
            </a:br>
            <a:r>
              <a:rPr lang="ru-RU" sz="2400" dirty="0" smtClean="0"/>
              <a:t>Воздушный </a:t>
            </a:r>
            <a:r>
              <a:rPr lang="ru-RU" sz="2400" dirty="0" smtClean="0"/>
              <a:t>транспорт - 0,3</a:t>
            </a:r>
            <a:r>
              <a:rPr lang="ru-RU" sz="2400" dirty="0" smtClean="0"/>
              <a:t>%</a:t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</p:nvPr>
        </p:nvGraphicFramePr>
        <p:xfrm>
          <a:off x="4656138" y="1770063"/>
          <a:ext cx="4038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Отправление пассажиров по видам транспорта  общего пользования, %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4281518" cy="4972072"/>
          </a:xfrm>
        </p:spPr>
        <p:txBody>
          <a:bodyPr>
            <a:normAutofit fontScale="55000" lnSpcReduction="20000"/>
          </a:bodyPr>
          <a:lstStyle/>
          <a:p>
            <a:r>
              <a:rPr lang="ru-RU" sz="3400" dirty="0" smtClean="0"/>
              <a:t>автобусный</a:t>
            </a:r>
            <a:r>
              <a:rPr lang="ru-RU" sz="3400" dirty="0" smtClean="0"/>
              <a:t>………………….50,1 </a:t>
            </a:r>
            <a:endParaRPr lang="ru-RU" sz="3400" dirty="0" smtClean="0"/>
          </a:p>
          <a:p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железнодорожный</a:t>
            </a:r>
            <a:r>
              <a:rPr lang="ru-RU" sz="3400" dirty="0" smtClean="0"/>
              <a:t>………….</a:t>
            </a:r>
            <a:r>
              <a:rPr lang="ru-RU" sz="3400" dirty="0" smtClean="0"/>
              <a:t>4,8</a:t>
            </a:r>
          </a:p>
          <a:p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троллейбусный</a:t>
            </a:r>
            <a:r>
              <a:rPr lang="ru-RU" sz="3400" dirty="0" smtClean="0"/>
              <a:t>……………..18,9 </a:t>
            </a:r>
            <a:endParaRPr lang="ru-RU" sz="3400" dirty="0" smtClean="0"/>
          </a:p>
          <a:p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трамвайный</a:t>
            </a:r>
            <a:r>
              <a:rPr lang="ru-RU" sz="3400" dirty="0" smtClean="0"/>
              <a:t>…………………16,9 </a:t>
            </a:r>
            <a:endParaRPr lang="ru-RU" sz="3400" dirty="0" smtClean="0"/>
          </a:p>
          <a:p>
            <a:endParaRPr lang="ru-RU" sz="3400" dirty="0" smtClean="0"/>
          </a:p>
          <a:p>
            <a:r>
              <a:rPr lang="ru-RU" sz="3400" dirty="0" smtClean="0"/>
              <a:t>метрополитенный</a:t>
            </a:r>
            <a:r>
              <a:rPr lang="ru-RU" sz="3400" dirty="0" smtClean="0"/>
              <a:t>……………</a:t>
            </a:r>
            <a:r>
              <a:rPr lang="ru-RU" sz="3400" dirty="0" smtClean="0"/>
              <a:t>8,7</a:t>
            </a:r>
          </a:p>
          <a:p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таксомоторный</a:t>
            </a:r>
            <a:r>
              <a:rPr lang="ru-RU" sz="3400" dirty="0" smtClean="0"/>
              <a:t>……………….</a:t>
            </a:r>
            <a:r>
              <a:rPr lang="ru-RU" sz="3400" dirty="0" smtClean="0"/>
              <a:t>0,3</a:t>
            </a:r>
          </a:p>
          <a:p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морской</a:t>
            </a:r>
            <a:r>
              <a:rPr lang="ru-RU" sz="3400" dirty="0" smtClean="0"/>
              <a:t>………………………..</a:t>
            </a:r>
            <a:r>
              <a:rPr lang="ru-RU" sz="3400" dirty="0" smtClean="0"/>
              <a:t>0,1</a:t>
            </a:r>
          </a:p>
          <a:p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 </a:t>
            </a:r>
            <a:r>
              <a:rPr lang="ru-RU" sz="3400" dirty="0" smtClean="0"/>
              <a:t>внутренний водный………….0,1</a:t>
            </a:r>
          </a:p>
          <a:p>
            <a:r>
              <a:rPr lang="ru-RU" sz="3400" dirty="0" smtClean="0"/>
              <a:t> </a:t>
            </a:r>
          </a:p>
          <a:p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4656138" y="1770063"/>
          <a:ext cx="4038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Железнодорожный транспорт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Железнодорожный транспорт РФ представляет крупнейшую транспортную систему мира с высокой степенью интенсивности перевозного процесса. Он </a:t>
            </a:r>
            <a:r>
              <a:rPr lang="ru-RU" dirty="0" smtClean="0"/>
              <a:t>выполняет </a:t>
            </a:r>
            <a:r>
              <a:rPr lang="ru-RU" dirty="0" smtClean="0"/>
              <a:t>35% мирового грузооборота и около 18% пассажирооборота при наличии 7% протяженности железных дорог мира. Российские железные дороги осуществляют более 2/3 грузооборота и половину пассажирооборота транспорта общего </a:t>
            </a:r>
            <a:r>
              <a:rPr lang="ru-RU" dirty="0" smtClean="0"/>
              <a:t>пользования. 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857250"/>
            <a:ext cx="8229600" cy="526891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Современный уровень организации учета и статистического наблюдения за наличием и использованием основных средств железнодорожного транспорта, перевозки грузов и пассажиров не имеет аналогов в других отраслях народного хозяйства России. </a:t>
            </a:r>
            <a:endParaRPr lang="ru-RU" dirty="0" smtClean="0"/>
          </a:p>
          <a:p>
            <a:pPr algn="just"/>
            <a:r>
              <a:rPr lang="ru-RU" dirty="0" err="1" smtClean="0"/>
              <a:t>Эксплутационная</a:t>
            </a:r>
            <a:r>
              <a:rPr lang="ru-RU" dirty="0" smtClean="0"/>
              <a:t> </a:t>
            </a:r>
            <a:r>
              <a:rPr lang="ru-RU" dirty="0" smtClean="0"/>
              <a:t>длина путей сообщения в 1993г. составила по железнодорожному транспорту - 158,1 тыс. км, в том числе общего</a:t>
            </a:r>
          </a:p>
          <a:p>
            <a:pPr algn="just"/>
            <a:r>
              <a:rPr lang="ru-RU" dirty="0" smtClean="0"/>
              <a:t>пользования – 86,8 тыс. км, не общего пользования – 71,3 тыс. км.</a:t>
            </a:r>
            <a:br>
              <a:rPr lang="ru-RU" dirty="0" smtClean="0"/>
            </a:br>
            <a:r>
              <a:rPr lang="ru-RU" dirty="0" smtClean="0"/>
              <a:t>Для железнодорожного транспорта характерен постоянный рост грузовых и пассажирских перевозок который значительно отражает увеличение </a:t>
            </a:r>
            <a:br>
              <a:rPr lang="ru-RU" dirty="0" smtClean="0"/>
            </a:br>
            <a:r>
              <a:rPr lang="ru-RU" dirty="0" smtClean="0"/>
              <a:t>протяженности сети железных дорог. В структуре перевозок железнодорожного транспорта преобладают грузовые перевозки.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00063"/>
            <a:ext cx="7586663" cy="462597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Номенклатура перевозимых по </a:t>
            </a:r>
            <a:br>
              <a:rPr lang="ru-RU" dirty="0" smtClean="0"/>
            </a:br>
            <a:r>
              <a:rPr lang="ru-RU" dirty="0" smtClean="0"/>
              <a:t>железным дорогам грузов насчитывает несколько тысяч наименований, но ведущее место занимают 8 групп массовых грузов, на долю которых приходится около 80% грузооборота. </a:t>
            </a:r>
            <a:endParaRPr lang="ru-RU" dirty="0" smtClean="0"/>
          </a:p>
          <a:p>
            <a:pPr algn="just"/>
            <a:r>
              <a:rPr lang="ru-RU" dirty="0" smtClean="0"/>
              <a:t>К </a:t>
            </a:r>
            <a:r>
              <a:rPr lang="ru-RU" dirty="0" smtClean="0"/>
              <a:t>этим грузам относятся: каменный и коксовый уголь, черные металлы, нефтяные, лесные, хлебные, руда всякая, минеральные строительные материалы, минеральные удобрения.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Значение железнодорожного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86874" cy="476886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900" dirty="0" smtClean="0"/>
              <a:t>		Значение </a:t>
            </a:r>
            <a:r>
              <a:rPr lang="ru-RU" sz="1900" dirty="0" smtClean="0"/>
              <a:t>железнодорожного транспорта в удовлетворении транспортных </a:t>
            </a:r>
            <a:r>
              <a:rPr lang="ru-RU" sz="1850" dirty="0" smtClean="0"/>
              <a:t>потребностей народного хозяйства и населения определяется такими </a:t>
            </a:r>
            <a:br>
              <a:rPr lang="ru-RU" sz="1850" dirty="0" smtClean="0"/>
            </a:br>
            <a:r>
              <a:rPr lang="ru-RU" sz="1850" dirty="0" smtClean="0"/>
              <a:t>свойствами и особенностями этого универсального вида транспорта, как:</a:t>
            </a:r>
          </a:p>
          <a:p>
            <a:r>
              <a:rPr lang="ru-RU" sz="1850" dirty="0" smtClean="0"/>
              <a:t> </a:t>
            </a:r>
            <a:r>
              <a:rPr lang="ru-RU" sz="1850" dirty="0" smtClean="0"/>
              <a:t>возможностью </a:t>
            </a:r>
            <a:r>
              <a:rPr lang="ru-RU" sz="1850" dirty="0" smtClean="0"/>
              <a:t>сооружения </a:t>
            </a:r>
            <a:r>
              <a:rPr lang="ru-RU" sz="1850" dirty="0" err="1" smtClean="0"/>
              <a:t>эксплутационных</a:t>
            </a:r>
            <a:r>
              <a:rPr lang="ru-RU" sz="1850" dirty="0" smtClean="0"/>
              <a:t> дорог в любом направлении и в любом районе страны;</a:t>
            </a:r>
          </a:p>
          <a:p>
            <a:r>
              <a:rPr lang="ru-RU" sz="1850" dirty="0" smtClean="0"/>
              <a:t> </a:t>
            </a:r>
            <a:r>
              <a:rPr lang="ru-RU" sz="1850" dirty="0" smtClean="0"/>
              <a:t>обеспечение устойчивых связей между районами</a:t>
            </a:r>
            <a:r>
              <a:rPr lang="ru-RU" sz="1850" dirty="0" smtClean="0"/>
              <a:t>;</a:t>
            </a:r>
          </a:p>
          <a:p>
            <a:r>
              <a:rPr lang="ru-RU" sz="1850" dirty="0" smtClean="0"/>
              <a:t> </a:t>
            </a:r>
            <a:r>
              <a:rPr lang="ru-RU" sz="1850" dirty="0" smtClean="0"/>
              <a:t>высокой пропускной и провозной способностью; </a:t>
            </a:r>
          </a:p>
          <a:p>
            <a:r>
              <a:rPr lang="ru-RU" sz="1850" dirty="0" smtClean="0"/>
              <a:t>высокой </a:t>
            </a:r>
            <a:r>
              <a:rPr lang="ru-RU" sz="1850" dirty="0" smtClean="0"/>
              <a:t>его регулярностью, </a:t>
            </a:r>
          </a:p>
          <a:p>
            <a:r>
              <a:rPr lang="ru-RU" sz="1850" dirty="0" smtClean="0"/>
              <a:t>независимостью </a:t>
            </a:r>
            <a:r>
              <a:rPr lang="ru-RU" sz="1850" dirty="0" smtClean="0"/>
              <a:t>железнодорожного транспорта от времени года, времени суток, погодных условий; </a:t>
            </a:r>
          </a:p>
          <a:p>
            <a:r>
              <a:rPr lang="ru-RU" sz="1850" dirty="0" smtClean="0"/>
              <a:t> </a:t>
            </a:r>
            <a:r>
              <a:rPr lang="ru-RU" sz="1850" dirty="0" smtClean="0"/>
              <a:t>возможностью создания удобной прямой связи между </a:t>
            </a:r>
            <a:r>
              <a:rPr lang="ru-RU" sz="1850" dirty="0" smtClean="0"/>
              <a:t>крупными предприятиями</a:t>
            </a:r>
            <a:r>
              <a:rPr lang="ru-RU" sz="1850" dirty="0" smtClean="0"/>
              <a:t>, что сокращает число дорогостоящих перевозок грузов;</a:t>
            </a:r>
          </a:p>
          <a:p>
            <a:r>
              <a:rPr lang="ru-RU" sz="1850" dirty="0" smtClean="0"/>
              <a:t>- более коротким путем перевозки грузов по сравнению с водным транспортом</a:t>
            </a:r>
            <a:r>
              <a:rPr lang="ru-RU" sz="1850" dirty="0" smtClean="0"/>
              <a:t>;</a:t>
            </a:r>
          </a:p>
          <a:p>
            <a:r>
              <a:rPr lang="ru-RU" sz="1850" dirty="0" smtClean="0"/>
              <a:t>- способностью перевозить самые разнообразные грузы и выполнять массовые перевозки грузов и пассажиров с большой скоростью;</a:t>
            </a:r>
          </a:p>
          <a:p>
            <a:r>
              <a:rPr lang="ru-RU" sz="1850" dirty="0" smtClean="0"/>
              <a:t> - невысокой себестоимостью перевозок.</a:t>
            </a:r>
          </a:p>
          <a:p>
            <a:endParaRPr lang="ru-RU"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Недостатки железнодорожного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К недостаткам железнодорожного транспорта следует отнести значительную потребность в капиталовложениях и трудовых ресурсах. </a:t>
            </a:r>
            <a:endParaRPr lang="ru-RU" dirty="0" smtClean="0"/>
          </a:p>
          <a:p>
            <a:pPr algn="just"/>
            <a:r>
              <a:rPr lang="ru-RU" dirty="0" smtClean="0"/>
              <a:t>Кроме </a:t>
            </a:r>
            <a:r>
              <a:rPr lang="ru-RU" dirty="0" smtClean="0"/>
              <a:t>того, </a:t>
            </a:r>
            <a:r>
              <a:rPr lang="ru-RU" dirty="0" smtClean="0"/>
              <a:t>железнодорожный </a:t>
            </a:r>
            <a:r>
              <a:rPr lang="ru-RU" dirty="0" smtClean="0"/>
              <a:t>транспорт является крупным потребителем металла (на 1 км магистральной линии требуется 130-200 т металла не считая подвижного </a:t>
            </a:r>
            <a:br>
              <a:rPr lang="ru-RU" dirty="0" smtClean="0"/>
            </a:br>
            <a:r>
              <a:rPr lang="ru-RU" dirty="0" smtClean="0"/>
              <a:t>состава).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57</TotalTime>
  <Words>757</Words>
  <Application>Microsoft Office PowerPoint</Application>
  <PresentationFormat>Экран (4:3)</PresentationFormat>
  <Paragraphs>84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Метро</vt:lpstr>
      <vt:lpstr>  Роль  железнодорожного транспорта в транспортной системе страны.</vt:lpstr>
      <vt:lpstr>   </vt:lpstr>
      <vt:lpstr>Отправление грузов  </vt:lpstr>
      <vt:lpstr>Отправление пассажиров по видам транспорта  общего пользования, % :</vt:lpstr>
      <vt:lpstr>Железнодорожный транспорт</vt:lpstr>
      <vt:lpstr>Слайд 6</vt:lpstr>
      <vt:lpstr>Слайд 7</vt:lpstr>
      <vt:lpstr>Значение железнодорожного транспорта</vt:lpstr>
      <vt:lpstr>Недостатки железнодорожного транспорта</vt:lpstr>
      <vt:lpstr>Основные показатели работы железных дорог</vt:lpstr>
      <vt:lpstr>Количественные показатели </vt:lpstr>
      <vt:lpstr>Количественные показатели</vt:lpstr>
      <vt:lpstr>Количественные показатели</vt:lpstr>
      <vt:lpstr>Количественные показатели </vt:lpstr>
      <vt:lpstr>Количественные показатели</vt:lpstr>
      <vt:lpstr>Количественные показатели </vt:lpstr>
      <vt:lpstr>Качественные показатели: </vt:lpstr>
      <vt:lpstr>Экономические показатели</vt:lpstr>
      <vt:lpstr>  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 железнодорожного транспорта в транспортной системе страны.</dc:title>
  <dc:creator>Пользователь</dc:creator>
  <cp:lastModifiedBy>Пользователь</cp:lastModifiedBy>
  <cp:revision>8</cp:revision>
  <dcterms:created xsi:type="dcterms:W3CDTF">2025-02-11T16:35:21Z</dcterms:created>
  <dcterms:modified xsi:type="dcterms:W3CDTF">2025-02-11T17:43:12Z</dcterms:modified>
</cp:coreProperties>
</file>