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9" r:id="rId2"/>
    <p:sldId id="258" r:id="rId3"/>
    <p:sldId id="265" r:id="rId4"/>
    <p:sldId id="274" r:id="rId5"/>
    <p:sldId id="273" r:id="rId6"/>
    <p:sldId id="272" r:id="rId7"/>
    <p:sldId id="318" r:id="rId8"/>
    <p:sldId id="271" r:id="rId9"/>
    <p:sldId id="315" r:id="rId10"/>
    <p:sldId id="270" r:id="rId11"/>
    <p:sldId id="317" r:id="rId12"/>
    <p:sldId id="319" r:id="rId13"/>
    <p:sldId id="269" r:id="rId14"/>
    <p:sldId id="268" r:id="rId15"/>
    <p:sldId id="267" r:id="rId16"/>
    <p:sldId id="280" r:id="rId17"/>
    <p:sldId id="320" r:id="rId18"/>
    <p:sldId id="279" r:id="rId19"/>
    <p:sldId id="278" r:id="rId20"/>
    <p:sldId id="277" r:id="rId21"/>
    <p:sldId id="321" r:id="rId22"/>
    <p:sldId id="276" r:id="rId23"/>
    <p:sldId id="329" r:id="rId24"/>
    <p:sldId id="266" r:id="rId25"/>
    <p:sldId id="322" r:id="rId26"/>
    <p:sldId id="275" r:id="rId27"/>
    <p:sldId id="282" r:id="rId28"/>
    <p:sldId id="323" r:id="rId29"/>
    <p:sldId id="281" r:id="rId30"/>
    <p:sldId id="283" r:id="rId31"/>
    <p:sldId id="284" r:id="rId32"/>
    <p:sldId id="264" r:id="rId33"/>
    <p:sldId id="285" r:id="rId34"/>
    <p:sldId id="294" r:id="rId35"/>
    <p:sldId id="293" r:id="rId36"/>
    <p:sldId id="292" r:id="rId37"/>
    <p:sldId id="291" r:id="rId38"/>
    <p:sldId id="290" r:id="rId39"/>
    <p:sldId id="289" r:id="rId40"/>
    <p:sldId id="288" r:id="rId41"/>
    <p:sldId id="296" r:id="rId42"/>
    <p:sldId id="325" r:id="rId43"/>
    <p:sldId id="295" r:id="rId44"/>
    <p:sldId id="286" r:id="rId45"/>
    <p:sldId id="287" r:id="rId46"/>
    <p:sldId id="297" r:id="rId47"/>
    <p:sldId id="299" r:id="rId48"/>
    <p:sldId id="300" r:id="rId49"/>
    <p:sldId id="298" r:id="rId50"/>
    <p:sldId id="326" r:id="rId51"/>
    <p:sldId id="301" r:id="rId52"/>
    <p:sldId id="305" r:id="rId53"/>
    <p:sldId id="304" r:id="rId54"/>
    <p:sldId id="303" r:id="rId55"/>
    <p:sldId id="302" r:id="rId56"/>
    <p:sldId id="310" r:id="rId57"/>
    <p:sldId id="309" r:id="rId58"/>
    <p:sldId id="308" r:id="rId59"/>
    <p:sldId id="311" r:id="rId60"/>
    <p:sldId id="307" r:id="rId61"/>
    <p:sldId id="306" r:id="rId62"/>
    <p:sldId id="262" r:id="rId63"/>
    <p:sldId id="261" r:id="rId64"/>
    <p:sldId id="327" r:id="rId65"/>
    <p:sldId id="260" r:id="rId66"/>
    <p:sldId id="313" r:id="rId67"/>
    <p:sldId id="314" r:id="rId68"/>
    <p:sldId id="328" r:id="rId6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71" d="100"/>
          <a:sy n="71"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05.05.2023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05.05.2023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05.05.2023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05.05.2023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05.05.2023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05.05.2023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05.05.2023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05.05.2023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05.05.2023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05.05.2023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05.05.2023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05.05.2023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05.05.2023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1194621" y="5594084"/>
            <a:ext cx="6335732" cy="747464"/>
          </a:xfrm>
        </p:spPr>
        <p:txBody>
          <a:bodyPr>
            <a:noAutofit/>
          </a:bodyPr>
          <a:lstStyle/>
          <a:p>
            <a:pPr marL="0" indent="0">
              <a:buNone/>
            </a:pPr>
            <a:r>
              <a:rPr lang="ru-RU" sz="2400" b="1" dirty="0" smtClean="0">
                <a:solidFill>
                  <a:srgbClr val="C00000"/>
                </a:solidFill>
              </a:rPr>
              <a:t>              Автоматическая телефонная связь</a:t>
            </a:r>
            <a:endParaRPr lang="ru-RU" sz="2400" dirty="0">
              <a:solidFill>
                <a:srgbClr val="C00000"/>
              </a:solidFill>
            </a:endParaRPr>
          </a:p>
        </p:txBody>
      </p:sp>
      <p:pic>
        <p:nvPicPr>
          <p:cNvPr id="6" name="Рисунок 5"/>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val="80551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38133" y="5735439"/>
            <a:ext cx="9144000" cy="1054768"/>
          </a:xfrm>
        </p:spPr>
        <p:txBody>
          <a:bodyPr>
            <a:normAutofit/>
          </a:bodyPr>
          <a:lstStyle/>
          <a:p>
            <a:pPr marL="0" indent="0" algn="just">
              <a:buNone/>
            </a:pPr>
            <a:r>
              <a:rPr lang="ru-RU" sz="2000" b="1" dirty="0" smtClean="0">
                <a:solidFill>
                  <a:srgbClr val="002060"/>
                </a:solidFill>
              </a:rPr>
              <a:t>      Слово </a:t>
            </a:r>
            <a:r>
              <a:rPr lang="ru-RU" sz="2000" b="1" dirty="0">
                <a:solidFill>
                  <a:srgbClr val="C00000"/>
                </a:solidFill>
              </a:rPr>
              <a:t>«пакет» </a:t>
            </a:r>
            <a:r>
              <a:rPr lang="ru-RU" sz="2000" dirty="0" smtClean="0"/>
              <a:t>может </a:t>
            </a:r>
            <a:r>
              <a:rPr lang="ru-RU" sz="2000" dirty="0"/>
              <a:t>употребляться как </a:t>
            </a:r>
            <a:r>
              <a:rPr lang="ru-RU" sz="2000" b="1" dirty="0">
                <a:solidFill>
                  <a:srgbClr val="C00000"/>
                </a:solidFill>
              </a:rPr>
              <a:t>в широком</a:t>
            </a:r>
            <a:r>
              <a:rPr lang="ru-RU" sz="2000" dirty="0"/>
              <a:t>, так и </a:t>
            </a:r>
            <a:r>
              <a:rPr lang="ru-RU" sz="2000" b="1" dirty="0">
                <a:solidFill>
                  <a:srgbClr val="C00000"/>
                </a:solidFill>
              </a:rPr>
              <a:t>в узком смысле</a:t>
            </a:r>
            <a:r>
              <a:rPr lang="ru-RU" sz="2000" dirty="0"/>
              <a:t>. </a:t>
            </a:r>
            <a:r>
              <a:rPr lang="ru-RU" sz="2000" b="1" dirty="0"/>
              <a:t>В </a:t>
            </a:r>
            <a:r>
              <a:rPr lang="ru-RU" sz="2000" b="1" dirty="0">
                <a:solidFill>
                  <a:srgbClr val="002060"/>
                </a:solidFill>
              </a:rPr>
              <a:t>широком смысле </a:t>
            </a:r>
            <a:r>
              <a:rPr lang="ru-RU" sz="2000" b="1" dirty="0"/>
              <a:t>слова пакетом часто называют любой блок данных, сформированный для передачи по цифровому каналу. </a:t>
            </a:r>
            <a:endParaRPr lang="ru-RU" sz="2000" dirty="0"/>
          </a:p>
        </p:txBody>
      </p:sp>
      <p:sp>
        <p:nvSpPr>
          <p:cNvPr id="2" name="Прямоугольник 1"/>
          <p:cNvSpPr/>
          <p:nvPr/>
        </p:nvSpPr>
        <p:spPr>
          <a:xfrm>
            <a:off x="403411"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8" name="Рисунок 7"/>
          <p:cNvPicPr>
            <a:picLocks noChangeAspect="1"/>
          </p:cNvPicPr>
          <p:nvPr/>
        </p:nvPicPr>
        <p:blipFill rotWithShape="1">
          <a:blip r:embed="rId2"/>
          <a:srcRect t="25956"/>
          <a:stretch/>
        </p:blipFill>
        <p:spPr>
          <a:xfrm>
            <a:off x="164125" y="646552"/>
            <a:ext cx="8828359" cy="4699480"/>
          </a:xfrm>
          <a:prstGeom prst="rect">
            <a:avLst/>
          </a:prstGeom>
          <a:ln>
            <a:solidFill>
              <a:schemeClr val="tx1"/>
            </a:solidFill>
          </a:ln>
        </p:spPr>
      </p:pic>
      <p:pic>
        <p:nvPicPr>
          <p:cNvPr id="7" name="Рисунок 6"/>
          <p:cNvPicPr>
            <a:picLocks noChangeAspect="1"/>
          </p:cNvPicPr>
          <p:nvPr/>
        </p:nvPicPr>
        <p:blipFill rotWithShape="1">
          <a:blip r:embed="rId3"/>
          <a:srcRect l="33033" t="1063" r="32873" b="90962"/>
          <a:stretch/>
        </p:blipFill>
        <p:spPr>
          <a:xfrm>
            <a:off x="3300402" y="3529027"/>
            <a:ext cx="2299449" cy="403412"/>
          </a:xfrm>
          <a:prstGeom prst="rect">
            <a:avLst/>
          </a:prstGeom>
        </p:spPr>
      </p:pic>
      <p:cxnSp>
        <p:nvCxnSpPr>
          <p:cNvPr id="10" name="Прямая соединительная линия 9"/>
          <p:cNvCxnSpPr/>
          <p:nvPr/>
        </p:nvCxnSpPr>
        <p:spPr>
          <a:xfrm>
            <a:off x="3348318" y="3886200"/>
            <a:ext cx="21784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28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26894" y="5056095"/>
            <a:ext cx="9076765" cy="1788458"/>
          </a:xfrm>
        </p:spPr>
        <p:txBody>
          <a:bodyPr>
            <a:normAutofit/>
          </a:bodyPr>
          <a:lstStyle/>
          <a:p>
            <a:pPr marL="0" indent="0" algn="just">
              <a:buNone/>
            </a:pPr>
            <a:r>
              <a:rPr lang="ru-RU" sz="2000" b="1" dirty="0" smtClean="0">
                <a:solidFill>
                  <a:srgbClr val="002060"/>
                </a:solidFill>
              </a:rPr>
              <a:t>    В </a:t>
            </a:r>
            <a:r>
              <a:rPr lang="ru-RU" sz="2000" b="1" dirty="0">
                <a:solidFill>
                  <a:srgbClr val="C00000"/>
                </a:solidFill>
              </a:rPr>
              <a:t>узком </a:t>
            </a:r>
            <a:r>
              <a:rPr lang="ru-RU" sz="2000" b="1" dirty="0" smtClean="0">
                <a:solidFill>
                  <a:srgbClr val="C00000"/>
                </a:solidFill>
              </a:rPr>
              <a:t>смысле </a:t>
            </a:r>
            <a:r>
              <a:rPr lang="ru-RU" sz="2000" b="1" dirty="0">
                <a:solidFill>
                  <a:srgbClr val="C00000"/>
                </a:solidFill>
              </a:rPr>
              <a:t>пакетом </a:t>
            </a:r>
            <a:r>
              <a:rPr lang="ru-RU" sz="2000" b="1" dirty="0"/>
              <a:t>называется</a:t>
            </a:r>
            <a:r>
              <a:rPr lang="ru-RU" sz="2000" b="1" dirty="0">
                <a:solidFill>
                  <a:srgbClr val="002060"/>
                </a:solidFill>
              </a:rPr>
              <a:t> конкретный тип блока данных, а именно: блок данных сетевого уровня многослойной архитектуры взаимодействия открытых систем. </a:t>
            </a:r>
            <a:r>
              <a:rPr lang="ru-RU" sz="2000" dirty="0"/>
              <a:t>Такой пакет формируется добавлением к блоку данных транспортного уровня заголовка пакета. </a:t>
            </a:r>
            <a:r>
              <a:rPr lang="ru-RU" sz="2000" b="1" dirty="0"/>
              <a:t>Затем к пакету добавляется заголовок кадра, и полученный после этого блок, </a:t>
            </a:r>
            <a:r>
              <a:rPr lang="ru-RU" sz="2000" b="1" dirty="0">
                <a:solidFill>
                  <a:srgbClr val="C00000"/>
                </a:solidFill>
              </a:rPr>
              <a:t>называемый </a:t>
            </a:r>
            <a:r>
              <a:rPr lang="ru-RU" sz="2000" b="1" dirty="0" smtClean="0">
                <a:solidFill>
                  <a:srgbClr val="C00000"/>
                </a:solidFill>
              </a:rPr>
              <a:t>кадром</a:t>
            </a:r>
            <a:r>
              <a:rPr lang="ru-RU" sz="2000" b="1" dirty="0" smtClean="0"/>
              <a:t>, </a:t>
            </a:r>
            <a:r>
              <a:rPr lang="ru-RU" sz="2000" b="1" dirty="0"/>
              <a:t>передается на уровне канала.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7" name="Рисунок 6"/>
          <p:cNvPicPr>
            <a:picLocks noChangeAspect="1"/>
          </p:cNvPicPr>
          <p:nvPr/>
        </p:nvPicPr>
        <p:blipFill rotWithShape="1">
          <a:blip r:embed="rId2"/>
          <a:srcRect l="12647" t="10392"/>
          <a:stretch/>
        </p:blipFill>
        <p:spPr>
          <a:xfrm>
            <a:off x="1826431" y="714345"/>
            <a:ext cx="5717529" cy="4398840"/>
          </a:xfrm>
          <a:prstGeom prst="rect">
            <a:avLst/>
          </a:prstGeom>
        </p:spPr>
      </p:pic>
      <p:sp>
        <p:nvSpPr>
          <p:cNvPr id="8" name="Прямоугольник 7"/>
          <p:cNvSpPr/>
          <p:nvPr/>
        </p:nvSpPr>
        <p:spPr>
          <a:xfrm>
            <a:off x="1826431" y="4262718"/>
            <a:ext cx="661275" cy="17481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30133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84301" y="-94129"/>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2" name="Прямоугольник 1"/>
          <p:cNvSpPr/>
          <p:nvPr/>
        </p:nvSpPr>
        <p:spPr>
          <a:xfrm>
            <a:off x="295835" y="12267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b="9109"/>
          <a:stretch/>
        </p:blipFill>
        <p:spPr>
          <a:xfrm>
            <a:off x="0" y="499193"/>
            <a:ext cx="9144000" cy="3790420"/>
          </a:xfrm>
          <a:prstGeom prst="rect">
            <a:avLst/>
          </a:prstGeom>
        </p:spPr>
      </p:pic>
      <p:sp>
        <p:nvSpPr>
          <p:cNvPr id="6" name="Объект 5"/>
          <p:cNvSpPr>
            <a:spLocks noGrp="1"/>
          </p:cNvSpPr>
          <p:nvPr>
            <p:ph idx="1"/>
          </p:nvPr>
        </p:nvSpPr>
        <p:spPr>
          <a:xfrm>
            <a:off x="0" y="4249272"/>
            <a:ext cx="9074557" cy="2608728"/>
          </a:xfrm>
        </p:spPr>
        <p:txBody>
          <a:bodyPr>
            <a:normAutofit fontScale="92500" lnSpcReduction="10000"/>
          </a:bodyPr>
          <a:lstStyle/>
          <a:p>
            <a:pPr marL="0" indent="0" algn="just">
              <a:buNone/>
            </a:pPr>
            <a:r>
              <a:rPr lang="ru-RU" sz="2000" i="1" dirty="0" smtClean="0"/>
              <a:t>       Примером </a:t>
            </a:r>
            <a:r>
              <a:rPr lang="ru-RU" sz="2000" i="1" dirty="0"/>
              <a:t>употребления слова </a:t>
            </a:r>
            <a:r>
              <a:rPr lang="ru-RU" sz="2000" b="1" i="1" dirty="0"/>
              <a:t>пакет в таком узком смысле </a:t>
            </a:r>
            <a:r>
              <a:rPr lang="ru-RU" sz="2000" i="1" dirty="0"/>
              <a:t>является стандарт Х.25. Если пакет длиной, например, 3840 разрядов, передается с помощью технологии АТМ, он должен быть разбит на 10 ячеек. </a:t>
            </a:r>
            <a:endParaRPr lang="ru-RU" sz="2000" i="1" dirty="0" smtClean="0"/>
          </a:p>
          <a:p>
            <a:pPr marL="0" indent="0" algn="just">
              <a:buNone/>
            </a:pPr>
            <a:r>
              <a:rPr lang="ru-RU" sz="2000" i="1" dirty="0" smtClean="0"/>
              <a:t>   </a:t>
            </a:r>
            <a:r>
              <a:rPr lang="ru-RU" sz="2000" b="1" i="1" dirty="0" smtClean="0">
                <a:solidFill>
                  <a:srgbClr val="002060"/>
                </a:solidFill>
              </a:rPr>
              <a:t>Сетевой </a:t>
            </a:r>
            <a:r>
              <a:rPr lang="ru-RU" sz="2000" b="1" i="1" dirty="0">
                <a:solidFill>
                  <a:srgbClr val="002060"/>
                </a:solidFill>
              </a:rPr>
              <a:t>протокол X.25 </a:t>
            </a:r>
            <a:r>
              <a:rPr lang="ru-RU" sz="2000" b="1" i="1" dirty="0"/>
              <a:t>предназначен для передачи данных между компьютерами по телефонным сетям. </a:t>
            </a:r>
            <a:r>
              <a:rPr lang="ru-RU" sz="2000" i="1" dirty="0"/>
              <a:t>Сети Х.25 разработаны для линий низкого качества с высоким уровнем помех (для аналоговых телефонных линий) и обеспечивают передачу данных со скоростью до 64 Кбит/с. Х.25 хорошо работает на линиях связи низкого качества благодаря применению протоколов подтверждения установления соединений и коррекции ошибок на канальном и сетевом уровнях.</a:t>
            </a:r>
          </a:p>
        </p:txBody>
      </p:sp>
      <p:pic>
        <p:nvPicPr>
          <p:cNvPr id="7" name="Рисунок 6"/>
          <p:cNvPicPr>
            <a:picLocks noChangeAspect="1"/>
          </p:cNvPicPr>
          <p:nvPr/>
        </p:nvPicPr>
        <p:blipFill>
          <a:blip r:embed="rId3"/>
          <a:stretch>
            <a:fillRect/>
          </a:stretch>
        </p:blipFill>
        <p:spPr>
          <a:xfrm>
            <a:off x="40341" y="1949825"/>
            <a:ext cx="3388161" cy="1680880"/>
          </a:xfrm>
          <a:prstGeom prst="rect">
            <a:avLst/>
          </a:prstGeom>
        </p:spPr>
      </p:pic>
    </p:spTree>
    <p:extLst>
      <p:ext uri="{BB962C8B-B14F-4D97-AF65-F5344CB8AC3E}">
        <p14:creationId xmlns:p14="http://schemas.microsoft.com/office/powerpoint/2010/main" val="142938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26894" y="5133600"/>
            <a:ext cx="9074557" cy="1724400"/>
          </a:xfrm>
        </p:spPr>
        <p:txBody>
          <a:bodyPr>
            <a:normAutofit/>
          </a:bodyPr>
          <a:lstStyle/>
          <a:p>
            <a:pPr marL="0" indent="0" algn="just">
              <a:buNone/>
            </a:pPr>
            <a:r>
              <a:rPr lang="ru-RU" sz="2000" dirty="0" smtClean="0"/>
              <a:t>              В </a:t>
            </a:r>
            <a:r>
              <a:rPr lang="ru-RU" sz="2000" dirty="0"/>
              <a:t>настоящее время существуют две крупные взаимно обогащающие, но и остро конкурирующие между собой всемирные сети </a:t>
            </a:r>
            <a:r>
              <a:rPr lang="ru-RU" sz="2000" dirty="0" smtClean="0"/>
              <a:t>связи: </a:t>
            </a:r>
          </a:p>
          <a:p>
            <a:pPr marL="0" indent="0" algn="just">
              <a:buNone/>
            </a:pPr>
            <a:r>
              <a:rPr lang="ru-RU" sz="2000" b="1" dirty="0" smtClean="0"/>
              <a:t>1.</a:t>
            </a:r>
            <a:r>
              <a:rPr lang="ru-RU" sz="2000" b="1" dirty="0" smtClean="0">
                <a:solidFill>
                  <a:srgbClr val="C00000"/>
                </a:solidFill>
              </a:rPr>
              <a:t> Коммутируемая </a:t>
            </a:r>
            <a:r>
              <a:rPr lang="ru-RU" sz="2000" b="1" dirty="0">
                <a:solidFill>
                  <a:srgbClr val="C00000"/>
                </a:solidFill>
              </a:rPr>
              <a:t>интегральная сеть связи общего пользования</a:t>
            </a:r>
            <a:r>
              <a:rPr lang="ru-RU" sz="2000" dirty="0"/>
              <a:t>, </a:t>
            </a:r>
            <a:r>
              <a:rPr lang="ru-RU" sz="2000" b="1" dirty="0"/>
              <a:t>работающая </a:t>
            </a:r>
            <a:r>
              <a:rPr lang="ru-RU" sz="2000" b="1" dirty="0">
                <a:solidFill>
                  <a:srgbClr val="002060"/>
                </a:solidFill>
              </a:rPr>
              <a:t>по принципу коммутации каналов</a:t>
            </a:r>
            <a:r>
              <a:rPr lang="ru-RU" sz="2000" dirty="0"/>
              <a:t>. </a:t>
            </a:r>
            <a:endParaRPr lang="ru-RU" sz="2000" dirty="0" smtClean="0"/>
          </a:p>
          <a:p>
            <a:pPr marL="0" indent="0" algn="just">
              <a:buNone/>
            </a:pPr>
            <a:r>
              <a:rPr lang="ru-RU" sz="2000" b="1" dirty="0" smtClean="0"/>
              <a:t>2. </a:t>
            </a:r>
            <a:r>
              <a:rPr lang="ru-RU" sz="2000" b="1" dirty="0" smtClean="0">
                <a:solidFill>
                  <a:srgbClr val="C00000"/>
                </a:solidFill>
              </a:rPr>
              <a:t>Сеть Интернет</a:t>
            </a:r>
            <a:r>
              <a:rPr lang="ru-RU" sz="2000" b="1" dirty="0">
                <a:solidFill>
                  <a:srgbClr val="C00000"/>
                </a:solidFill>
              </a:rPr>
              <a:t>,</a:t>
            </a:r>
            <a:r>
              <a:rPr lang="ru-RU" sz="2000" dirty="0"/>
              <a:t> </a:t>
            </a:r>
            <a:r>
              <a:rPr lang="ru-RU" sz="2000" b="1" dirty="0"/>
              <a:t>работающая </a:t>
            </a:r>
            <a:r>
              <a:rPr lang="ru-RU" sz="2000" b="1" dirty="0">
                <a:solidFill>
                  <a:srgbClr val="002060"/>
                </a:solidFill>
              </a:rPr>
              <a:t>по принципу передачи и коммутации пакетов</a:t>
            </a:r>
            <a:r>
              <a:rPr lang="ru-RU" sz="2000" b="1" dirty="0"/>
              <a:t>.</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t="23857" b="5555"/>
          <a:stretch/>
        </p:blipFill>
        <p:spPr>
          <a:xfrm>
            <a:off x="457536" y="657254"/>
            <a:ext cx="8455319" cy="4476346"/>
          </a:xfrm>
          <a:prstGeom prst="rect">
            <a:avLst/>
          </a:prstGeom>
        </p:spPr>
      </p:pic>
      <p:sp>
        <p:nvSpPr>
          <p:cNvPr id="4" name="Прямоугольник 3"/>
          <p:cNvSpPr/>
          <p:nvPr/>
        </p:nvSpPr>
        <p:spPr>
          <a:xfrm>
            <a:off x="524435" y="657255"/>
            <a:ext cx="1438836" cy="2571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01104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905000"/>
            <a:ext cx="9144000" cy="1953000"/>
          </a:xfrm>
        </p:spPr>
        <p:txBody>
          <a:bodyPr>
            <a:normAutofit/>
          </a:bodyPr>
          <a:lstStyle/>
          <a:p>
            <a:pPr marL="0" indent="0" algn="just">
              <a:buNone/>
            </a:pPr>
            <a:r>
              <a:rPr lang="ru-RU" sz="2000" dirty="0" smtClean="0"/>
              <a:t>        </a:t>
            </a:r>
            <a:r>
              <a:rPr lang="ru-RU" sz="2000" b="1" u="sng" dirty="0" smtClean="0">
                <a:solidFill>
                  <a:srgbClr val="C00000"/>
                </a:solidFill>
              </a:rPr>
              <a:t>Вид </a:t>
            </a:r>
            <a:r>
              <a:rPr lang="ru-RU" sz="2000" b="1" u="sng" dirty="0">
                <a:solidFill>
                  <a:srgbClr val="C00000"/>
                </a:solidFill>
              </a:rPr>
              <a:t>коммутационной станции </a:t>
            </a:r>
            <a:r>
              <a:rPr lang="ru-RU" sz="2000" b="1" u="sng" dirty="0" smtClean="0">
                <a:solidFill>
                  <a:srgbClr val="C00000"/>
                </a:solidFill>
              </a:rPr>
              <a:t>зависит от: </a:t>
            </a:r>
          </a:p>
          <a:p>
            <a:pPr algn="just"/>
            <a:r>
              <a:rPr lang="ru-RU" sz="2000" dirty="0" smtClean="0"/>
              <a:t>вида </a:t>
            </a:r>
            <a:r>
              <a:rPr lang="ru-RU" sz="2000" dirty="0"/>
              <a:t>коммутируемых сообщений (речь, телеграммы, передача данных</a:t>
            </a:r>
            <a:r>
              <a:rPr lang="ru-RU" sz="2000" dirty="0" smtClean="0"/>
              <a:t>);</a:t>
            </a:r>
          </a:p>
          <a:p>
            <a:pPr algn="just"/>
            <a:r>
              <a:rPr lang="ru-RU" sz="2000" dirty="0" smtClean="0"/>
              <a:t>применяемых </a:t>
            </a:r>
            <a:r>
              <a:rPr lang="ru-RU" sz="2000" dirty="0"/>
              <a:t>в них коммутационных приборов; </a:t>
            </a:r>
            <a:endParaRPr lang="ru-RU" sz="2000" dirty="0" smtClean="0"/>
          </a:p>
          <a:p>
            <a:pPr algn="just"/>
            <a:r>
              <a:rPr lang="ru-RU" sz="2000" dirty="0" smtClean="0"/>
              <a:t>назначения </a:t>
            </a:r>
            <a:r>
              <a:rPr lang="ru-RU" sz="2000" dirty="0"/>
              <a:t>сети связи (учрежденческая, городская, сельская, междугородная).</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b="8133"/>
          <a:stretch/>
        </p:blipFill>
        <p:spPr>
          <a:xfrm>
            <a:off x="1415880" y="714345"/>
            <a:ext cx="6000750" cy="4208929"/>
          </a:xfrm>
          <a:prstGeom prst="rect">
            <a:avLst/>
          </a:prstGeom>
        </p:spPr>
      </p:pic>
    </p:spTree>
    <p:extLst>
      <p:ext uri="{BB962C8B-B14F-4D97-AF65-F5344CB8AC3E}">
        <p14:creationId xmlns:p14="http://schemas.microsoft.com/office/powerpoint/2010/main" val="712326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69443" y="4289612"/>
            <a:ext cx="9074557" cy="2568388"/>
          </a:xfrm>
        </p:spPr>
        <p:txBody>
          <a:bodyPr>
            <a:normAutofit lnSpcReduction="10000"/>
          </a:bodyPr>
          <a:lstStyle/>
          <a:p>
            <a:pPr marL="0" indent="0" algn="just">
              <a:buNone/>
            </a:pPr>
            <a:r>
              <a:rPr lang="ru-RU" sz="2000" dirty="0" smtClean="0"/>
              <a:t>        </a:t>
            </a:r>
            <a:r>
              <a:rPr lang="ru-RU" sz="2000" b="1" u="sng" dirty="0" smtClean="0">
                <a:solidFill>
                  <a:srgbClr val="C00000"/>
                </a:solidFill>
              </a:rPr>
              <a:t>В </a:t>
            </a:r>
            <a:r>
              <a:rPr lang="ru-RU" sz="2000" b="1" u="sng" dirty="0">
                <a:solidFill>
                  <a:srgbClr val="C00000"/>
                </a:solidFill>
              </a:rPr>
              <a:t>зависимости от вида коммутируемых сообщений </a:t>
            </a:r>
            <a:r>
              <a:rPr lang="ru-RU" sz="2000" b="1" dirty="0">
                <a:solidFill>
                  <a:srgbClr val="C00000"/>
                </a:solidFill>
              </a:rPr>
              <a:t>можно выделить</a:t>
            </a:r>
            <a:r>
              <a:rPr lang="ru-RU" sz="2000" b="1" dirty="0" smtClean="0">
                <a:solidFill>
                  <a:srgbClr val="C00000"/>
                </a:solidFill>
              </a:rPr>
              <a:t>:</a:t>
            </a:r>
          </a:p>
          <a:p>
            <a:pPr algn="just"/>
            <a:r>
              <a:rPr lang="ru-RU" sz="2000" b="1" dirty="0" smtClean="0">
                <a:solidFill>
                  <a:srgbClr val="002060"/>
                </a:solidFill>
              </a:rPr>
              <a:t>автоматические </a:t>
            </a:r>
            <a:r>
              <a:rPr lang="ru-RU" sz="2000" b="1" dirty="0">
                <a:solidFill>
                  <a:srgbClr val="002060"/>
                </a:solidFill>
              </a:rPr>
              <a:t>телефонные </a:t>
            </a:r>
            <a:r>
              <a:rPr lang="ru-RU" sz="2000" b="1" dirty="0" smtClean="0">
                <a:solidFill>
                  <a:srgbClr val="002060"/>
                </a:solidFill>
              </a:rPr>
              <a:t>станции;</a:t>
            </a:r>
          </a:p>
          <a:p>
            <a:pPr algn="just"/>
            <a:r>
              <a:rPr lang="ru-RU" sz="2000" b="1" dirty="0" smtClean="0">
                <a:solidFill>
                  <a:srgbClr val="002060"/>
                </a:solidFill>
              </a:rPr>
              <a:t>автоматические </a:t>
            </a:r>
            <a:r>
              <a:rPr lang="ru-RU" sz="2000" b="1" dirty="0">
                <a:solidFill>
                  <a:srgbClr val="002060"/>
                </a:solidFill>
              </a:rPr>
              <a:t>телеграфные </a:t>
            </a:r>
            <a:r>
              <a:rPr lang="ru-RU" sz="2000" b="1" dirty="0" smtClean="0">
                <a:solidFill>
                  <a:srgbClr val="002060"/>
                </a:solidFill>
              </a:rPr>
              <a:t>станции;</a:t>
            </a:r>
          </a:p>
          <a:p>
            <a:pPr algn="just"/>
            <a:r>
              <a:rPr lang="ru-RU" sz="2000" b="1" dirty="0" smtClean="0">
                <a:solidFill>
                  <a:srgbClr val="002060"/>
                </a:solidFill>
              </a:rPr>
              <a:t>центры </a:t>
            </a:r>
            <a:r>
              <a:rPr lang="ru-RU" sz="2000" b="1" dirty="0">
                <a:solidFill>
                  <a:srgbClr val="002060"/>
                </a:solidFill>
              </a:rPr>
              <a:t>коммутации пакетов (ЦКП</a:t>
            </a:r>
            <a:r>
              <a:rPr lang="ru-RU" sz="2000" b="1" dirty="0" smtClean="0">
                <a:solidFill>
                  <a:srgbClr val="002060"/>
                </a:solidFill>
              </a:rPr>
              <a:t>);</a:t>
            </a:r>
          </a:p>
          <a:p>
            <a:pPr algn="just"/>
            <a:r>
              <a:rPr lang="ru-RU" sz="2000" b="1" dirty="0" smtClean="0">
                <a:solidFill>
                  <a:srgbClr val="002060"/>
                </a:solidFill>
              </a:rPr>
              <a:t>интегральные </a:t>
            </a:r>
            <a:r>
              <a:rPr lang="ru-RU" sz="2000" b="1" dirty="0">
                <a:solidFill>
                  <a:srgbClr val="002060"/>
                </a:solidFill>
              </a:rPr>
              <a:t>станции. </a:t>
            </a:r>
            <a:endParaRPr lang="ru-RU" sz="2000" b="1" dirty="0" smtClean="0">
              <a:solidFill>
                <a:srgbClr val="002060"/>
              </a:solidFill>
            </a:endParaRPr>
          </a:p>
          <a:p>
            <a:pPr marL="0" indent="0" algn="just">
              <a:buNone/>
            </a:pPr>
            <a:r>
              <a:rPr lang="ru-RU" sz="2000" dirty="0"/>
              <a:t> </a:t>
            </a:r>
            <a:r>
              <a:rPr lang="ru-RU" sz="2000" dirty="0" smtClean="0"/>
              <a:t>     Последние </a:t>
            </a:r>
            <a:r>
              <a:rPr lang="ru-RU" sz="2000" dirty="0"/>
              <a:t>позволяют коммутировать тракты, по которым передаются речевые и телеграфные сообщения, осуществляется передача данных.</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4" name="Рисунок 3"/>
          <p:cNvPicPr>
            <a:picLocks noChangeAspect="1"/>
          </p:cNvPicPr>
          <p:nvPr/>
        </p:nvPicPr>
        <p:blipFill rotWithShape="1">
          <a:blip r:embed="rId2"/>
          <a:srcRect r="5342"/>
          <a:stretch/>
        </p:blipFill>
        <p:spPr>
          <a:xfrm>
            <a:off x="29101" y="657255"/>
            <a:ext cx="4327745" cy="3048000"/>
          </a:xfrm>
          <a:prstGeom prst="rect">
            <a:avLst/>
          </a:prstGeom>
        </p:spPr>
      </p:pic>
      <p:pic>
        <p:nvPicPr>
          <p:cNvPr id="8" name="Рисунок 7"/>
          <p:cNvPicPr>
            <a:picLocks noChangeAspect="1"/>
          </p:cNvPicPr>
          <p:nvPr/>
        </p:nvPicPr>
        <p:blipFill>
          <a:blip r:embed="rId3"/>
          <a:stretch>
            <a:fillRect/>
          </a:stretch>
        </p:blipFill>
        <p:spPr>
          <a:xfrm>
            <a:off x="4558487" y="657255"/>
            <a:ext cx="4516070" cy="3048000"/>
          </a:xfrm>
          <a:prstGeom prst="rect">
            <a:avLst/>
          </a:prstGeom>
        </p:spPr>
      </p:pic>
      <p:sp>
        <p:nvSpPr>
          <p:cNvPr id="9" name="Прямоугольник 8"/>
          <p:cNvSpPr/>
          <p:nvPr/>
        </p:nvSpPr>
        <p:spPr>
          <a:xfrm>
            <a:off x="7705725" y="3457576"/>
            <a:ext cx="1368832" cy="2476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56012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13644" y="5403299"/>
            <a:ext cx="9144000" cy="1467134"/>
          </a:xfrm>
        </p:spPr>
        <p:txBody>
          <a:bodyPr>
            <a:normAutofit/>
          </a:bodyPr>
          <a:lstStyle/>
          <a:p>
            <a:pPr marL="0" indent="0" algn="just">
              <a:buNone/>
            </a:pPr>
            <a:r>
              <a:rPr lang="ru-RU" sz="2000" b="1" dirty="0" smtClean="0">
                <a:solidFill>
                  <a:srgbClr val="C00000"/>
                </a:solidFill>
              </a:rPr>
              <a:t>По </a:t>
            </a:r>
            <a:r>
              <a:rPr lang="ru-RU" sz="2000" b="1" dirty="0">
                <a:solidFill>
                  <a:srgbClr val="C00000"/>
                </a:solidFill>
              </a:rPr>
              <a:t>видам коммутационных приборов </a:t>
            </a:r>
            <a:r>
              <a:rPr lang="ru-RU" sz="2000" b="1" dirty="0"/>
              <a:t>можно выделить </a:t>
            </a:r>
            <a:r>
              <a:rPr lang="ru-RU" sz="2000" b="1" dirty="0">
                <a:solidFill>
                  <a:srgbClr val="002060"/>
                </a:solidFill>
              </a:rPr>
              <a:t>электромеханические, квазиэлектронные и электронные АТС</a:t>
            </a:r>
            <a:r>
              <a:rPr lang="ru-RU" sz="2000" b="1" dirty="0" smtClean="0">
                <a:solidFill>
                  <a:srgbClr val="002060"/>
                </a:solidFill>
              </a:rPr>
              <a:t>.</a:t>
            </a:r>
          </a:p>
          <a:p>
            <a:pPr marL="0" indent="0" algn="just">
              <a:buNone/>
            </a:pPr>
            <a:r>
              <a:rPr lang="ru-RU" sz="2000" b="1" dirty="0">
                <a:solidFill>
                  <a:schemeClr val="accent2">
                    <a:lumMod val="50000"/>
                  </a:schemeClr>
                </a:solidFill>
              </a:rPr>
              <a:t>Электромеханические АТС </a:t>
            </a:r>
            <a:r>
              <a:rPr lang="ru-RU" sz="2000" b="1" dirty="0"/>
              <a:t>бывают </a:t>
            </a:r>
            <a:r>
              <a:rPr lang="ru-RU" sz="2000" b="1" dirty="0">
                <a:solidFill>
                  <a:srgbClr val="002060"/>
                </a:solidFill>
              </a:rPr>
              <a:t>декадно-шаговые, координатные и релейные.</a:t>
            </a:r>
          </a:p>
          <a:p>
            <a:pPr marL="0" indent="0" algn="just">
              <a:buNone/>
            </a:pPr>
            <a:endParaRPr lang="ru-RU" sz="2000" b="1" dirty="0">
              <a:solidFill>
                <a:srgbClr val="C00000"/>
              </a:solidFill>
            </a:endParaRPr>
          </a:p>
        </p:txBody>
      </p:sp>
      <p:sp>
        <p:nvSpPr>
          <p:cNvPr id="10" name="Прямоугольник 9"/>
          <p:cNvSpPr/>
          <p:nvPr/>
        </p:nvSpPr>
        <p:spPr>
          <a:xfrm>
            <a:off x="436732" y="2415655"/>
            <a:ext cx="2661313" cy="75697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Электромеханические</a:t>
            </a:r>
            <a:endParaRPr lang="ru-RU" sz="2000" b="1" dirty="0">
              <a:solidFill>
                <a:schemeClr val="tx1"/>
              </a:solidFill>
            </a:endParaRPr>
          </a:p>
        </p:txBody>
      </p:sp>
      <p:sp>
        <p:nvSpPr>
          <p:cNvPr id="11" name="Прямоугольник 10"/>
          <p:cNvSpPr/>
          <p:nvPr/>
        </p:nvSpPr>
        <p:spPr>
          <a:xfrm>
            <a:off x="4987250" y="2421998"/>
            <a:ext cx="4001069" cy="750627"/>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С программным управлением</a:t>
            </a:r>
            <a:endParaRPr lang="ru-RU" sz="2000" b="1" dirty="0">
              <a:solidFill>
                <a:schemeClr val="tx1"/>
              </a:solidFill>
            </a:endParaRPr>
          </a:p>
        </p:txBody>
      </p:sp>
      <p:sp>
        <p:nvSpPr>
          <p:cNvPr id="13" name="Прямоугольник 12"/>
          <p:cNvSpPr/>
          <p:nvPr/>
        </p:nvSpPr>
        <p:spPr>
          <a:xfrm>
            <a:off x="2243735" y="3966136"/>
            <a:ext cx="2224585" cy="586854"/>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декадно-шаговые</a:t>
            </a:r>
            <a:endParaRPr lang="ru-RU" sz="2000" b="1" dirty="0">
              <a:solidFill>
                <a:schemeClr val="tx1"/>
              </a:solidFill>
            </a:endParaRPr>
          </a:p>
        </p:txBody>
      </p:sp>
      <p:sp>
        <p:nvSpPr>
          <p:cNvPr id="14" name="Прямоугольник 13"/>
          <p:cNvSpPr/>
          <p:nvPr/>
        </p:nvSpPr>
        <p:spPr>
          <a:xfrm>
            <a:off x="1214653" y="4787303"/>
            <a:ext cx="1883392" cy="586854"/>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координатные</a:t>
            </a:r>
            <a:endParaRPr lang="ru-RU" sz="2000" b="1" dirty="0">
              <a:solidFill>
                <a:schemeClr val="tx1"/>
              </a:solidFill>
            </a:endParaRPr>
          </a:p>
        </p:txBody>
      </p:sp>
      <p:sp>
        <p:nvSpPr>
          <p:cNvPr id="15" name="Прямоугольник 14"/>
          <p:cNvSpPr/>
          <p:nvPr/>
        </p:nvSpPr>
        <p:spPr>
          <a:xfrm>
            <a:off x="13644" y="4084228"/>
            <a:ext cx="1562670" cy="586854"/>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релейные</a:t>
            </a:r>
            <a:endParaRPr lang="ru-RU" sz="2000" b="1" dirty="0">
              <a:solidFill>
                <a:schemeClr val="tx1"/>
              </a:solidFill>
            </a:endParaRPr>
          </a:p>
        </p:txBody>
      </p:sp>
      <p:sp>
        <p:nvSpPr>
          <p:cNvPr id="17" name="Стрелка вниз 16"/>
          <p:cNvSpPr/>
          <p:nvPr/>
        </p:nvSpPr>
        <p:spPr>
          <a:xfrm rot="17902945">
            <a:off x="6140746" y="614696"/>
            <a:ext cx="484632" cy="2233130"/>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rot="3120951">
            <a:off x="2140225" y="606329"/>
            <a:ext cx="484632" cy="2091789"/>
          </a:xfrm>
          <a:prstGeom prst="down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3060062" y="550674"/>
            <a:ext cx="2511188" cy="1200766"/>
          </a:xfrm>
          <a:prstGeom prst="rect">
            <a:avLst/>
          </a:prstGeom>
          <a:solidFill>
            <a:schemeClr val="accent6">
              <a:lumMod val="60000"/>
              <a:lumOff val="40000"/>
            </a:schemeClr>
          </a:solidFill>
          <a:ln w="57150">
            <a:noFill/>
          </a:ln>
          <a:effectLst>
            <a:glow rad="2286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Типы АТС</a:t>
            </a:r>
          </a:p>
          <a:p>
            <a:pPr algn="ctr"/>
            <a:r>
              <a:rPr lang="ru-RU" sz="2000" b="1" dirty="0" smtClean="0">
                <a:solidFill>
                  <a:schemeClr val="tx1"/>
                </a:solidFill>
              </a:rPr>
              <a:t>по видам коммутационных приборов</a:t>
            </a:r>
            <a:endParaRPr lang="ru-RU" sz="2000" b="1" dirty="0">
              <a:solidFill>
                <a:schemeClr val="tx1"/>
              </a:solidFill>
            </a:endParaRPr>
          </a:p>
        </p:txBody>
      </p:sp>
      <p:cxnSp>
        <p:nvCxnSpPr>
          <p:cNvPr id="20" name="Прямая со стрелкой 19"/>
          <p:cNvCxnSpPr/>
          <p:nvPr/>
        </p:nvCxnSpPr>
        <p:spPr>
          <a:xfrm flipH="1">
            <a:off x="668742" y="3191698"/>
            <a:ext cx="1111600" cy="888983"/>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stCxn id="10" idx="2"/>
            <a:endCxn id="14" idx="0"/>
          </p:cNvCxnSpPr>
          <p:nvPr/>
        </p:nvCxnSpPr>
        <p:spPr>
          <a:xfrm>
            <a:off x="1767389" y="3172625"/>
            <a:ext cx="388960" cy="1614678"/>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endCxn id="13" idx="0"/>
          </p:cNvCxnSpPr>
          <p:nvPr/>
        </p:nvCxnSpPr>
        <p:spPr>
          <a:xfrm>
            <a:off x="1780342" y="3203141"/>
            <a:ext cx="1575686" cy="762995"/>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6383062" y="4643992"/>
            <a:ext cx="2641694" cy="64308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квазиэлектронные</a:t>
            </a:r>
            <a:endParaRPr lang="ru-RU" sz="2000" b="1" dirty="0">
              <a:solidFill>
                <a:schemeClr val="tx1"/>
              </a:solidFill>
            </a:endParaRPr>
          </a:p>
        </p:txBody>
      </p:sp>
      <p:sp>
        <p:nvSpPr>
          <p:cNvPr id="25" name="Прямоугольник 24"/>
          <p:cNvSpPr/>
          <p:nvPr/>
        </p:nvSpPr>
        <p:spPr>
          <a:xfrm>
            <a:off x="4572000" y="3917145"/>
            <a:ext cx="2224585" cy="635845"/>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электронные</a:t>
            </a:r>
            <a:endParaRPr lang="ru-RU" sz="2000" b="1" dirty="0">
              <a:solidFill>
                <a:schemeClr val="tx1"/>
              </a:solidFill>
            </a:endParaRPr>
          </a:p>
        </p:txBody>
      </p:sp>
      <p:cxnSp>
        <p:nvCxnSpPr>
          <p:cNvPr id="26" name="Прямая со стрелкой 25"/>
          <p:cNvCxnSpPr/>
          <p:nvPr/>
        </p:nvCxnSpPr>
        <p:spPr>
          <a:xfrm flipH="1">
            <a:off x="6015739" y="3167703"/>
            <a:ext cx="907634" cy="755760"/>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6930144" y="3162979"/>
            <a:ext cx="1106389" cy="1494653"/>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501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54592" y="4968935"/>
            <a:ext cx="8993875" cy="1011176"/>
          </a:xfrm>
        </p:spPr>
        <p:txBody>
          <a:bodyPr>
            <a:normAutofit/>
          </a:bodyPr>
          <a:lstStyle/>
          <a:p>
            <a:pPr marL="0" indent="0" algn="just">
              <a:buNone/>
            </a:pPr>
            <a:r>
              <a:rPr lang="ru-RU" sz="2000" b="1" u="sng" dirty="0" smtClean="0">
                <a:solidFill>
                  <a:srgbClr val="C00000"/>
                </a:solidFill>
              </a:rPr>
              <a:t>Декадно-шаговые </a:t>
            </a:r>
            <a:r>
              <a:rPr lang="ru-RU" sz="2000" b="1" u="sng" dirty="0">
                <a:solidFill>
                  <a:srgbClr val="C00000"/>
                </a:solidFill>
              </a:rPr>
              <a:t>АТС (АТСДШ) </a:t>
            </a:r>
            <a:r>
              <a:rPr lang="ru-RU" sz="2000" dirty="0"/>
              <a:t>строятся на основе щеточных искателей, в которых </a:t>
            </a:r>
            <a:r>
              <a:rPr lang="ru-RU" sz="2000" b="1" dirty="0">
                <a:solidFill>
                  <a:srgbClr val="002060"/>
                </a:solidFill>
              </a:rPr>
              <a:t>коммутационным элементом </a:t>
            </a:r>
            <a:r>
              <a:rPr lang="ru-RU" sz="2000" b="1" dirty="0"/>
              <a:t>являются</a:t>
            </a:r>
            <a:r>
              <a:rPr lang="ru-RU" sz="2000" dirty="0"/>
              <a:t> </a:t>
            </a:r>
            <a:r>
              <a:rPr lang="ru-RU" sz="2000" b="1" dirty="0">
                <a:solidFill>
                  <a:srgbClr val="002060"/>
                </a:solidFill>
              </a:rPr>
              <a:t>щетка и ламель контактного поля.</a:t>
            </a:r>
          </a:p>
          <a:p>
            <a:pPr marL="0" indent="0" algn="just">
              <a:buNone/>
            </a:pPr>
            <a:endParaRPr lang="ru-RU" sz="2000" dirty="0"/>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r="9562" b="3731"/>
          <a:stretch/>
        </p:blipFill>
        <p:spPr>
          <a:xfrm>
            <a:off x="729617" y="614378"/>
            <a:ext cx="2816409" cy="3997324"/>
          </a:xfrm>
          <a:prstGeom prst="rect">
            <a:avLst/>
          </a:prstGeom>
        </p:spPr>
      </p:pic>
      <p:pic>
        <p:nvPicPr>
          <p:cNvPr id="4" name="Рисунок 3"/>
          <p:cNvPicPr>
            <a:picLocks noChangeAspect="1"/>
          </p:cNvPicPr>
          <p:nvPr/>
        </p:nvPicPr>
        <p:blipFill rotWithShape="1">
          <a:blip r:embed="rId3"/>
          <a:srcRect l="11940"/>
          <a:stretch/>
        </p:blipFill>
        <p:spPr>
          <a:xfrm>
            <a:off x="3910365" y="614378"/>
            <a:ext cx="5164192" cy="3997324"/>
          </a:xfrm>
          <a:prstGeom prst="rect">
            <a:avLst/>
          </a:prstGeom>
        </p:spPr>
      </p:pic>
      <p:sp>
        <p:nvSpPr>
          <p:cNvPr id="7" name="Прямоугольник 6"/>
          <p:cNvSpPr/>
          <p:nvPr/>
        </p:nvSpPr>
        <p:spPr>
          <a:xfrm>
            <a:off x="3277976" y="645156"/>
            <a:ext cx="900439" cy="369332"/>
          </a:xfrm>
          <a:prstGeom prst="rect">
            <a:avLst/>
          </a:prstGeom>
          <a:ln>
            <a:solidFill>
              <a:srgbClr val="C00000"/>
            </a:solidFill>
          </a:ln>
        </p:spPr>
        <p:txBody>
          <a:bodyPr wrap="none">
            <a:spAutoFit/>
          </a:bodyPr>
          <a:lstStyle/>
          <a:p>
            <a:r>
              <a:rPr lang="ru-RU" b="1" u="sng" dirty="0" smtClean="0">
                <a:solidFill>
                  <a:srgbClr val="C00000"/>
                </a:solidFill>
              </a:rPr>
              <a:t>АТСДШ</a:t>
            </a:r>
            <a:endParaRPr lang="ru-RU" dirty="0"/>
          </a:p>
        </p:txBody>
      </p:sp>
      <p:pic>
        <p:nvPicPr>
          <p:cNvPr id="8" name="Рисунок 7"/>
          <p:cNvPicPr>
            <a:picLocks noChangeAspect="1"/>
          </p:cNvPicPr>
          <p:nvPr/>
        </p:nvPicPr>
        <p:blipFill rotWithShape="1">
          <a:blip r:embed="rId4"/>
          <a:srcRect l="58060" t="27832" r="7165" b="14182"/>
          <a:stretch/>
        </p:blipFill>
        <p:spPr>
          <a:xfrm>
            <a:off x="3728195" y="1352572"/>
            <a:ext cx="2611694" cy="3261814"/>
          </a:xfrm>
          <a:prstGeom prst="rect">
            <a:avLst/>
          </a:prstGeom>
        </p:spPr>
      </p:pic>
    </p:spTree>
    <p:extLst>
      <p:ext uri="{BB962C8B-B14F-4D97-AF65-F5344CB8AC3E}">
        <p14:creationId xmlns:p14="http://schemas.microsoft.com/office/powerpoint/2010/main" val="3911344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80682" y="5107910"/>
            <a:ext cx="8993875" cy="1552197"/>
          </a:xfrm>
        </p:spPr>
        <p:txBody>
          <a:bodyPr>
            <a:normAutofit/>
          </a:bodyPr>
          <a:lstStyle/>
          <a:p>
            <a:pPr marL="0" indent="0" algn="just">
              <a:buNone/>
            </a:pPr>
            <a:r>
              <a:rPr lang="ru-RU" sz="2000" b="1" u="sng" dirty="0">
                <a:solidFill>
                  <a:srgbClr val="C00000"/>
                </a:solidFill>
              </a:rPr>
              <a:t>В координатных АТС (АТСК)</a:t>
            </a:r>
            <a:r>
              <a:rPr lang="ru-RU" sz="2000" b="1" dirty="0">
                <a:solidFill>
                  <a:srgbClr val="C00000"/>
                </a:solidFill>
              </a:rPr>
              <a:t> </a:t>
            </a:r>
            <a:r>
              <a:rPr lang="ru-RU" sz="2000" dirty="0"/>
              <a:t>используются специальные соединители, получившие название </a:t>
            </a:r>
            <a:r>
              <a:rPr lang="ru-RU" sz="2000" b="1" dirty="0"/>
              <a:t>многократных координатных соединителей (МКС</a:t>
            </a:r>
            <a:r>
              <a:rPr lang="ru-RU" sz="2000" dirty="0"/>
              <a:t>), в которых </a:t>
            </a:r>
            <a:r>
              <a:rPr lang="ru-RU" sz="2000" b="1" dirty="0">
                <a:solidFill>
                  <a:srgbClr val="002060"/>
                </a:solidFill>
              </a:rPr>
              <a:t>коммутационный элемент </a:t>
            </a:r>
            <a:r>
              <a:rPr lang="ru-RU" sz="2000" b="1" dirty="0"/>
              <a:t>образуется</a:t>
            </a:r>
            <a:r>
              <a:rPr lang="ru-RU" sz="2000" b="1" dirty="0">
                <a:solidFill>
                  <a:srgbClr val="002060"/>
                </a:solidFill>
              </a:rPr>
              <a:t> подвижными контактными пружинами и неподвижными вертикальными шинами. </a:t>
            </a:r>
            <a:r>
              <a:rPr lang="ru-RU" sz="2000" dirty="0"/>
              <a:t>Координатные АТС можно также строить на базе других соединителей.</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l="12239" t="27832" r="14626" b="4020"/>
          <a:stretch/>
        </p:blipFill>
        <p:spPr>
          <a:xfrm>
            <a:off x="295835" y="657254"/>
            <a:ext cx="6376670" cy="4450655"/>
          </a:xfrm>
          <a:prstGeom prst="rect">
            <a:avLst/>
          </a:prstGeom>
        </p:spPr>
      </p:pic>
      <p:pic>
        <p:nvPicPr>
          <p:cNvPr id="4" name="Рисунок 3"/>
          <p:cNvPicPr>
            <a:picLocks noChangeAspect="1"/>
          </p:cNvPicPr>
          <p:nvPr/>
        </p:nvPicPr>
        <p:blipFill rotWithShape="1">
          <a:blip r:embed="rId3"/>
          <a:srcRect t="4198" r="5373" b="4577"/>
          <a:stretch/>
        </p:blipFill>
        <p:spPr>
          <a:xfrm>
            <a:off x="3999608" y="2218230"/>
            <a:ext cx="5074949" cy="2889679"/>
          </a:xfrm>
          <a:prstGeom prst="rect">
            <a:avLst/>
          </a:prstGeom>
        </p:spPr>
      </p:pic>
    </p:spTree>
    <p:extLst>
      <p:ext uri="{BB962C8B-B14F-4D97-AF65-F5344CB8AC3E}">
        <p14:creationId xmlns:p14="http://schemas.microsoft.com/office/powerpoint/2010/main" val="1314211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633349"/>
            <a:ext cx="9074557" cy="1224651"/>
          </a:xfrm>
        </p:spPr>
        <p:txBody>
          <a:bodyPr>
            <a:normAutofit/>
          </a:bodyPr>
          <a:lstStyle/>
          <a:p>
            <a:pPr marL="0" indent="0" algn="just">
              <a:buNone/>
            </a:pPr>
            <a:r>
              <a:rPr lang="ru-RU" sz="2000" b="1" u="sng" dirty="0">
                <a:solidFill>
                  <a:srgbClr val="C00000"/>
                </a:solidFill>
              </a:rPr>
              <a:t>В релейных АТС </a:t>
            </a:r>
            <a:r>
              <a:rPr lang="ru-RU" sz="2000" b="1" dirty="0">
                <a:solidFill>
                  <a:srgbClr val="002060"/>
                </a:solidFill>
              </a:rPr>
              <a:t>коммутация</a:t>
            </a:r>
            <a:r>
              <a:rPr lang="ru-RU" sz="2000" dirty="0"/>
              <a:t> </a:t>
            </a:r>
            <a:r>
              <a:rPr lang="ru-RU" sz="2000" b="1" dirty="0"/>
              <a:t>осуществляется с использованием </a:t>
            </a:r>
            <a:r>
              <a:rPr lang="ru-RU" sz="2000" b="1" dirty="0">
                <a:solidFill>
                  <a:srgbClr val="002060"/>
                </a:solidFill>
              </a:rPr>
              <a:t>отдельных электромагнитных реле. </a:t>
            </a:r>
            <a:r>
              <a:rPr lang="ru-RU" sz="2000" dirty="0"/>
              <a:t>Вследствие больших размеров релейные АТС используют для малых групп абонентов (емкость 10...20 номеров). Доля таких станций на сети связи железных дорог очень мала.</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4" name="Рисунок 3"/>
          <p:cNvPicPr>
            <a:picLocks noChangeAspect="1"/>
          </p:cNvPicPr>
          <p:nvPr/>
        </p:nvPicPr>
        <p:blipFill rotWithShape="1">
          <a:blip r:embed="rId2"/>
          <a:srcRect t="57512" r="50398"/>
          <a:stretch/>
        </p:blipFill>
        <p:spPr>
          <a:xfrm>
            <a:off x="1279075" y="627577"/>
            <a:ext cx="5845055" cy="5006698"/>
          </a:xfrm>
          <a:prstGeom prst="rect">
            <a:avLst/>
          </a:prstGeom>
        </p:spPr>
      </p:pic>
      <p:sp>
        <p:nvSpPr>
          <p:cNvPr id="7" name="Прямоугольник 6"/>
          <p:cNvSpPr/>
          <p:nvPr/>
        </p:nvSpPr>
        <p:spPr>
          <a:xfrm>
            <a:off x="4831307" y="714345"/>
            <a:ext cx="2292823" cy="896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0348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67235" y="4420906"/>
            <a:ext cx="8993875" cy="2437094"/>
          </a:xfrm>
        </p:spPr>
        <p:txBody>
          <a:bodyPr>
            <a:normAutofit/>
          </a:bodyPr>
          <a:lstStyle/>
          <a:p>
            <a:pPr marL="0" indent="0" algn="just">
              <a:buNone/>
            </a:pPr>
            <a:r>
              <a:rPr lang="ru-RU" sz="1500" b="1" dirty="0" smtClean="0"/>
              <a:t>                                                              </a:t>
            </a:r>
            <a:r>
              <a:rPr lang="ru-RU" sz="2000" b="1" dirty="0">
                <a:solidFill>
                  <a:srgbClr val="002060"/>
                </a:solidFill>
              </a:rPr>
              <a:t>Курс лекций Глава 25 стр. </a:t>
            </a:r>
            <a:r>
              <a:rPr lang="ru-RU" sz="2000" b="1" dirty="0" smtClean="0">
                <a:solidFill>
                  <a:srgbClr val="002060"/>
                </a:solidFill>
              </a:rPr>
              <a:t>166-172</a:t>
            </a:r>
            <a:endParaRPr lang="ru-RU" sz="2000" b="1" dirty="0">
              <a:solidFill>
                <a:srgbClr val="002060"/>
              </a:solidFill>
            </a:endParaRPr>
          </a:p>
          <a:p>
            <a:pPr marL="457200" indent="-457200" algn="just">
              <a:buAutoNum type="arabicPeriod"/>
            </a:pPr>
            <a:r>
              <a:rPr lang="ru-RU" sz="2000" b="1" dirty="0"/>
              <a:t>Принципы автоматизации телефонной связи на железнодорожном транспорте. </a:t>
            </a:r>
          </a:p>
          <a:p>
            <a:pPr marL="457200" indent="-457200" algn="just">
              <a:buAutoNum type="arabicPeriod"/>
            </a:pPr>
            <a:r>
              <a:rPr lang="ru-RU" sz="2000" b="1" dirty="0"/>
              <a:t>Принципы автоматического соединения абонентов; порядок пользования автоматической связью по сети железных дорог. </a:t>
            </a:r>
          </a:p>
          <a:p>
            <a:pPr marL="457200" indent="-457200" algn="just">
              <a:buAutoNum type="arabicPeriod"/>
            </a:pPr>
            <a:r>
              <a:rPr lang="ru-RU" sz="2000" b="1" dirty="0"/>
              <a:t>Общие сведения об АТС различных систем; достоинства цифровых коммутационных станций АТСЦ.</a:t>
            </a:r>
          </a:p>
        </p:txBody>
      </p:sp>
      <p:pic>
        <p:nvPicPr>
          <p:cNvPr id="3" name="Рисунок 2"/>
          <p:cNvPicPr>
            <a:picLocks noChangeAspect="1"/>
          </p:cNvPicPr>
          <p:nvPr/>
        </p:nvPicPr>
        <p:blipFill>
          <a:blip r:embed="rId2"/>
          <a:stretch>
            <a:fillRect/>
          </a:stretch>
        </p:blipFill>
        <p:spPr>
          <a:xfrm>
            <a:off x="1305459" y="436637"/>
            <a:ext cx="6517425" cy="3984269"/>
          </a:xfrm>
          <a:prstGeom prst="rect">
            <a:avLst/>
          </a:prstGeom>
        </p:spPr>
      </p:pic>
      <p:sp>
        <p:nvSpPr>
          <p:cNvPr id="4" name="Равнобедренный треугольник 3"/>
          <p:cNvSpPr/>
          <p:nvPr/>
        </p:nvSpPr>
        <p:spPr>
          <a:xfrm rot="11286706">
            <a:off x="1214439" y="500348"/>
            <a:ext cx="898160" cy="1353779"/>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40944" y="5073791"/>
            <a:ext cx="9103056" cy="1784209"/>
          </a:xfrm>
        </p:spPr>
        <p:txBody>
          <a:bodyPr>
            <a:normAutofit/>
          </a:bodyPr>
          <a:lstStyle/>
          <a:p>
            <a:pPr marL="0" indent="0" algn="just">
              <a:buNone/>
            </a:pPr>
            <a:r>
              <a:rPr lang="ru-RU" sz="2000" b="1" u="sng" dirty="0">
                <a:solidFill>
                  <a:srgbClr val="C00000"/>
                </a:solidFill>
              </a:rPr>
              <a:t>В квазиэлектронных АТС (АТСКЭ</a:t>
            </a:r>
            <a:r>
              <a:rPr lang="ru-RU" sz="2000" b="1" u="sng" dirty="0" smtClean="0">
                <a:solidFill>
                  <a:srgbClr val="C00000"/>
                </a:solidFill>
              </a:rPr>
              <a:t>)</a:t>
            </a:r>
            <a:r>
              <a:rPr lang="ru-RU" sz="2000" b="1" dirty="0" smtClean="0">
                <a:solidFill>
                  <a:srgbClr val="C00000"/>
                </a:solidFill>
              </a:rPr>
              <a:t> </a:t>
            </a:r>
            <a:r>
              <a:rPr lang="ru-RU" sz="2000" b="1" dirty="0">
                <a:solidFill>
                  <a:srgbClr val="002060"/>
                </a:solidFill>
              </a:rPr>
              <a:t>коммутация</a:t>
            </a:r>
            <a:r>
              <a:rPr lang="ru-RU" sz="2000" dirty="0" smtClean="0"/>
              <a:t> </a:t>
            </a:r>
            <a:r>
              <a:rPr lang="ru-RU" sz="2000" b="1" dirty="0"/>
              <a:t>обеспечивается</a:t>
            </a:r>
            <a:r>
              <a:rPr lang="ru-RU" sz="2000" dirty="0"/>
              <a:t> </a:t>
            </a:r>
            <a:r>
              <a:rPr lang="ru-RU" sz="2000" b="1" dirty="0">
                <a:solidFill>
                  <a:srgbClr val="002060"/>
                </a:solidFill>
              </a:rPr>
              <a:t>малогабаритными быстродействующими коммутационными приборами, с герметизированными контактами.</a:t>
            </a:r>
            <a:r>
              <a:rPr lang="ru-RU" sz="2000" dirty="0"/>
              <a:t> К таким приборам относятся герконовые реле с электрическим или магнитным (феррид) удержанием контактов в замкнутом состоянии и с открытыми контактами, мини-МКС (miniswitch), реле ЕСК. </a:t>
            </a:r>
            <a:r>
              <a:rPr lang="ru-RU" sz="2000" i="1" dirty="0" smtClean="0"/>
              <a:t>В </a:t>
            </a:r>
            <a:r>
              <a:rPr lang="ru-RU" sz="2000" i="1" dirty="0"/>
              <a:t>АТСКЭ применяются электронные управляющие устройства.</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l="3731" t="27985" r="3432"/>
          <a:stretch/>
        </p:blipFill>
        <p:spPr>
          <a:xfrm>
            <a:off x="565890" y="589015"/>
            <a:ext cx="7813838" cy="4540172"/>
          </a:xfrm>
          <a:prstGeom prst="rect">
            <a:avLst/>
          </a:prstGeom>
        </p:spPr>
      </p:pic>
    </p:spTree>
    <p:extLst>
      <p:ext uri="{BB962C8B-B14F-4D97-AF65-F5344CB8AC3E}">
        <p14:creationId xmlns:p14="http://schemas.microsoft.com/office/powerpoint/2010/main" val="767025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2500" b="2594"/>
          <a:stretch/>
        </p:blipFill>
        <p:spPr>
          <a:xfrm>
            <a:off x="20379" y="638081"/>
            <a:ext cx="9144000" cy="5955979"/>
          </a:xfrm>
          <a:prstGeom prst="rect">
            <a:avLst/>
          </a:prstGeom>
        </p:spPr>
      </p:pic>
      <p:sp>
        <p:nvSpPr>
          <p:cNvPr id="5" name="Заголовок 4"/>
          <p:cNvSpPr>
            <a:spLocks noGrp="1"/>
          </p:cNvSpPr>
          <p:nvPr>
            <p:ph type="title"/>
          </p:nvPr>
        </p:nvSpPr>
        <p:spPr>
          <a:xfrm>
            <a:off x="2176725" y="-5721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7" name="Прямоугольник 6"/>
          <p:cNvSpPr/>
          <p:nvPr/>
        </p:nvSpPr>
        <p:spPr>
          <a:xfrm>
            <a:off x="2641492" y="285690"/>
            <a:ext cx="3052483" cy="400110"/>
          </a:xfrm>
          <a:prstGeom prst="rect">
            <a:avLst/>
          </a:prstGeom>
        </p:spPr>
        <p:txBody>
          <a:bodyPr wrap="square">
            <a:spAutoFit/>
          </a:bodyPr>
          <a:lstStyle/>
          <a:p>
            <a:r>
              <a:rPr lang="ru-RU" sz="2000" b="1" u="sng" dirty="0" smtClean="0">
                <a:solidFill>
                  <a:srgbClr val="002060"/>
                </a:solidFill>
              </a:rPr>
              <a:t>Основные определения</a:t>
            </a:r>
            <a:endParaRPr lang="ru-RU" sz="2000" b="1" u="sng" dirty="0">
              <a:solidFill>
                <a:srgbClr val="002060"/>
              </a:solidFill>
            </a:endParaRPr>
          </a:p>
        </p:txBody>
      </p:sp>
      <p:sp>
        <p:nvSpPr>
          <p:cNvPr id="8" name="Прямоугольник 7"/>
          <p:cNvSpPr/>
          <p:nvPr/>
        </p:nvSpPr>
        <p:spPr>
          <a:xfrm>
            <a:off x="4491318" y="6546340"/>
            <a:ext cx="2848857" cy="338554"/>
          </a:xfrm>
          <a:prstGeom prst="rect">
            <a:avLst/>
          </a:prstGeom>
        </p:spPr>
        <p:txBody>
          <a:bodyPr wrap="none">
            <a:spAutoFit/>
          </a:bodyPr>
          <a:lstStyle/>
          <a:p>
            <a:r>
              <a:rPr lang="ru-RU" sz="1600" b="1" dirty="0" smtClean="0">
                <a:solidFill>
                  <a:schemeClr val="tx1">
                    <a:lumMod val="75000"/>
                    <a:lumOff val="25000"/>
                  </a:schemeClr>
                </a:solidFill>
                <a:ea typeface="Verdana" panose="020B0604030504040204" pitchFamily="34" charset="0"/>
                <a:cs typeface="Verdana" panose="020B0604030504040204" pitchFamily="34" charset="0"/>
              </a:rPr>
              <a:t>разделяются по длинам волн.</a:t>
            </a:r>
            <a:endParaRPr lang="ru-RU" sz="1600" b="1" dirty="0">
              <a:solidFill>
                <a:schemeClr val="tx1">
                  <a:lumMod val="75000"/>
                  <a:lumOff val="25000"/>
                </a:schemeClr>
              </a:solidFill>
              <a:ea typeface="Verdana" panose="020B0604030504040204" pitchFamily="34" charset="0"/>
              <a:cs typeface="Verdana" panose="020B0604030504040204" pitchFamily="34" charset="0"/>
            </a:endParaRPr>
          </a:p>
        </p:txBody>
      </p:sp>
      <p:cxnSp>
        <p:nvCxnSpPr>
          <p:cNvPr id="3" name="Прямая соединительная линия 2"/>
          <p:cNvCxnSpPr/>
          <p:nvPr/>
        </p:nvCxnSpPr>
        <p:spPr>
          <a:xfrm>
            <a:off x="4220898" y="3264195"/>
            <a:ext cx="187156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4320661" y="4373524"/>
            <a:ext cx="187156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4310028" y="5199320"/>
            <a:ext cx="2845683" cy="2480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591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80682" y="5064435"/>
            <a:ext cx="8993875" cy="1793565"/>
          </a:xfrm>
        </p:spPr>
        <p:txBody>
          <a:bodyPr>
            <a:normAutofit/>
          </a:bodyPr>
          <a:lstStyle/>
          <a:p>
            <a:pPr marL="0" indent="0" algn="just">
              <a:buNone/>
            </a:pPr>
            <a:r>
              <a:rPr lang="ru-RU" sz="2000" b="1" dirty="0" smtClean="0">
                <a:solidFill>
                  <a:srgbClr val="002060"/>
                </a:solidFill>
              </a:rPr>
              <a:t>          Во </a:t>
            </a:r>
            <a:r>
              <a:rPr lang="ru-RU" sz="2000" b="1" dirty="0">
                <a:solidFill>
                  <a:srgbClr val="002060"/>
                </a:solidFill>
              </a:rPr>
              <a:t>всех электромеханических и квазиэлектронных АТС </a:t>
            </a:r>
            <a:r>
              <a:rPr lang="ru-RU" sz="2000" b="1" dirty="0"/>
              <a:t>используется </a:t>
            </a:r>
            <a:r>
              <a:rPr lang="ru-RU" sz="2000" b="1" dirty="0">
                <a:solidFill>
                  <a:srgbClr val="C00000"/>
                </a:solidFill>
              </a:rPr>
              <a:t>пространственное деление </a:t>
            </a:r>
            <a:r>
              <a:rPr lang="ru-RU" sz="2000" b="1" dirty="0" smtClean="0">
                <a:solidFill>
                  <a:srgbClr val="C00000"/>
                </a:solidFill>
              </a:rPr>
              <a:t>каналов. </a:t>
            </a:r>
          </a:p>
          <a:p>
            <a:pPr marL="0" indent="0" algn="just">
              <a:buNone/>
            </a:pPr>
            <a:r>
              <a:rPr lang="ru-RU" sz="2000" b="1" dirty="0" smtClean="0">
                <a:solidFill>
                  <a:srgbClr val="002060"/>
                </a:solidFill>
              </a:rPr>
              <a:t>          В электронных </a:t>
            </a:r>
            <a:r>
              <a:rPr lang="ru-RU" sz="2000" b="1" dirty="0">
                <a:solidFill>
                  <a:srgbClr val="002060"/>
                </a:solidFill>
              </a:rPr>
              <a:t>АТС (АТСЭ) </a:t>
            </a:r>
            <a:r>
              <a:rPr lang="ru-RU" sz="2000" b="1" dirty="0"/>
              <a:t>коммутационные приборы и управляющие устройства </a:t>
            </a:r>
            <a:r>
              <a:rPr lang="ru-RU" sz="2000" b="1" dirty="0">
                <a:solidFill>
                  <a:srgbClr val="002060"/>
                </a:solidFill>
              </a:rPr>
              <a:t>выполнены из электронных элементов. </a:t>
            </a:r>
            <a:r>
              <a:rPr lang="ru-RU" sz="2000" b="1" dirty="0"/>
              <a:t>Эти АТС строят </a:t>
            </a:r>
            <a:r>
              <a:rPr lang="ru-RU" sz="2000" b="1" dirty="0">
                <a:solidFill>
                  <a:srgbClr val="C00000"/>
                </a:solidFill>
              </a:rPr>
              <a:t>с пространственным и с временным разделением каналов. </a:t>
            </a:r>
            <a:endParaRPr lang="ru-RU" sz="2000" b="1" dirty="0" smtClean="0">
              <a:solidFill>
                <a:srgbClr val="C00000"/>
              </a:solidFill>
            </a:endParaRPr>
          </a:p>
          <a:p>
            <a:pPr marL="0" indent="0" algn="just">
              <a:buNone/>
            </a:pPr>
            <a:endParaRPr lang="ru-RU" sz="2000" i="1" dirty="0"/>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l="3970" t="2656" b="27822"/>
          <a:stretch/>
        </p:blipFill>
        <p:spPr>
          <a:xfrm>
            <a:off x="-1206" y="714345"/>
            <a:ext cx="9141972" cy="4261676"/>
          </a:xfrm>
          <a:prstGeom prst="rect">
            <a:avLst/>
          </a:prstGeom>
        </p:spPr>
      </p:pic>
    </p:spTree>
    <p:extLst>
      <p:ext uri="{BB962C8B-B14F-4D97-AF65-F5344CB8AC3E}">
        <p14:creationId xmlns:p14="http://schemas.microsoft.com/office/powerpoint/2010/main" val="2651869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695945"/>
            <a:ext cx="8993875" cy="2162055"/>
          </a:xfrm>
        </p:spPr>
        <p:txBody>
          <a:bodyPr>
            <a:normAutofit/>
          </a:bodyPr>
          <a:lstStyle/>
          <a:p>
            <a:pPr marL="0" indent="0" algn="just">
              <a:buNone/>
            </a:pPr>
            <a:r>
              <a:rPr lang="ru-RU" sz="2000" b="1" dirty="0" smtClean="0">
                <a:solidFill>
                  <a:srgbClr val="002060"/>
                </a:solidFill>
              </a:rPr>
              <a:t>            В </a:t>
            </a:r>
            <a:r>
              <a:rPr lang="ru-RU" sz="2000" b="1" dirty="0">
                <a:solidFill>
                  <a:srgbClr val="002060"/>
                </a:solidFill>
              </a:rPr>
              <a:t>аналоговых АТСЭ </a:t>
            </a:r>
            <a:r>
              <a:rPr lang="ru-RU" sz="2000" i="1" dirty="0">
                <a:solidFill>
                  <a:srgbClr val="002060"/>
                </a:solidFill>
              </a:rPr>
              <a:t>(</a:t>
            </a:r>
            <a:r>
              <a:rPr lang="ru-RU" sz="2000" i="1" u="sng" dirty="0"/>
              <a:t>с пространственным разделением каналов</a:t>
            </a:r>
            <a:r>
              <a:rPr lang="ru-RU" sz="2000" i="1" dirty="0"/>
              <a:t>) </a:t>
            </a:r>
            <a:r>
              <a:rPr lang="ru-RU" sz="2000" b="1" dirty="0"/>
              <a:t>коммутационными приборами являются </a:t>
            </a:r>
            <a:r>
              <a:rPr lang="ru-RU" sz="2000" b="1" dirty="0">
                <a:solidFill>
                  <a:srgbClr val="002060"/>
                </a:solidFill>
              </a:rPr>
              <a:t>аналоговые электронные контакты</a:t>
            </a:r>
            <a:r>
              <a:rPr lang="ru-RU" sz="2000" b="1" dirty="0" smtClean="0"/>
              <a:t>.</a:t>
            </a:r>
          </a:p>
          <a:p>
            <a:pPr marL="0" indent="0" algn="just">
              <a:buNone/>
            </a:pPr>
            <a:r>
              <a:rPr lang="ru-RU" sz="2000" b="1" dirty="0"/>
              <a:t> </a:t>
            </a:r>
            <a:r>
              <a:rPr lang="ru-RU" sz="2000" b="1" dirty="0" smtClean="0"/>
              <a:t>            </a:t>
            </a:r>
            <a:r>
              <a:rPr lang="ru-RU" sz="2000" b="1" dirty="0" smtClean="0">
                <a:solidFill>
                  <a:srgbClr val="002060"/>
                </a:solidFill>
              </a:rPr>
              <a:t>АТСЭ </a:t>
            </a:r>
            <a:r>
              <a:rPr lang="ru-RU" sz="2000" i="1" u="sng" dirty="0"/>
              <a:t>с временным разделением каналов </a:t>
            </a:r>
            <a:r>
              <a:rPr lang="ru-RU" sz="2000" b="1" dirty="0"/>
              <a:t>осуществляют коммутацию цифровых сигналов </a:t>
            </a:r>
            <a:r>
              <a:rPr lang="ru-RU" sz="2000" b="1" dirty="0">
                <a:solidFill>
                  <a:srgbClr val="002060"/>
                </a:solidFill>
              </a:rPr>
              <a:t>(сигналы импульсно-кодовой модуляции — ИКМ), </a:t>
            </a:r>
            <a:r>
              <a:rPr lang="ru-RU" sz="2000" b="1" dirty="0"/>
              <a:t>вследствие чего получили название </a:t>
            </a:r>
            <a:r>
              <a:rPr lang="ru-RU" sz="2000" b="1" dirty="0">
                <a:solidFill>
                  <a:srgbClr val="C00000"/>
                </a:solidFill>
              </a:rPr>
              <a:t>цифровые АТС (АТСЦ). </a:t>
            </a:r>
            <a:endParaRPr lang="ru-RU" sz="2000" b="1" dirty="0" smtClean="0">
              <a:solidFill>
                <a:srgbClr val="C00000"/>
              </a:solidFill>
            </a:endParaRPr>
          </a:p>
          <a:p>
            <a:pPr marL="0" indent="0" algn="just">
              <a:buNone/>
            </a:pPr>
            <a:r>
              <a:rPr lang="ru-RU" sz="2000" i="1" dirty="0" smtClean="0"/>
              <a:t>Наибольшая </a:t>
            </a:r>
            <a:r>
              <a:rPr lang="ru-RU" sz="2000" i="1" dirty="0"/>
              <a:t>часть электронных АТС — цифровые. </a:t>
            </a:r>
            <a:endParaRPr lang="ru-RU" sz="2000" i="1" dirty="0" smtClean="0"/>
          </a:p>
          <a:p>
            <a:pPr marL="0" indent="0" algn="just">
              <a:buNone/>
            </a:pPr>
            <a:endParaRPr lang="ru-RU" sz="2000" i="1" dirty="0"/>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l="3970" t="2656" b="27822"/>
          <a:stretch/>
        </p:blipFill>
        <p:spPr>
          <a:xfrm>
            <a:off x="0" y="602703"/>
            <a:ext cx="9144000" cy="4093241"/>
          </a:xfrm>
          <a:prstGeom prst="rect">
            <a:avLst/>
          </a:prstGeom>
        </p:spPr>
      </p:pic>
    </p:spTree>
    <p:extLst>
      <p:ext uri="{BB962C8B-B14F-4D97-AF65-F5344CB8AC3E}">
        <p14:creationId xmlns:p14="http://schemas.microsoft.com/office/powerpoint/2010/main" val="1200352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pic>
        <p:nvPicPr>
          <p:cNvPr id="4" name="Рисунок 3"/>
          <p:cNvPicPr>
            <a:picLocks noChangeAspect="1"/>
          </p:cNvPicPr>
          <p:nvPr/>
        </p:nvPicPr>
        <p:blipFill rotWithShape="1">
          <a:blip r:embed="rId2"/>
          <a:srcRect l="2707" t="13231"/>
          <a:stretch/>
        </p:blipFill>
        <p:spPr>
          <a:xfrm>
            <a:off x="1415006" y="647110"/>
            <a:ext cx="6478418" cy="4333234"/>
          </a:xfrm>
          <a:prstGeom prst="rect">
            <a:avLst/>
          </a:prstGeom>
        </p:spPr>
      </p:pic>
      <p:sp>
        <p:nvSpPr>
          <p:cNvPr id="6" name="Объект 5"/>
          <p:cNvSpPr>
            <a:spLocks noGrp="1"/>
          </p:cNvSpPr>
          <p:nvPr>
            <p:ph idx="1"/>
          </p:nvPr>
        </p:nvSpPr>
        <p:spPr>
          <a:xfrm>
            <a:off x="0" y="4797424"/>
            <a:ext cx="9144000" cy="2060576"/>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 Независимо </a:t>
            </a:r>
            <a:r>
              <a:rPr lang="ru-RU" sz="2000" b="1" u="sng" dirty="0">
                <a:solidFill>
                  <a:srgbClr val="C00000"/>
                </a:solidFill>
              </a:rPr>
              <a:t>от вида в состав каждой АТС входит следующее оборудование: </a:t>
            </a:r>
            <a:r>
              <a:rPr lang="ru-RU" sz="2000" b="1" dirty="0">
                <a:solidFill>
                  <a:srgbClr val="002060"/>
                </a:solidFill>
              </a:rPr>
              <a:t>коммутационное поле</a:t>
            </a:r>
            <a:r>
              <a:rPr lang="ru-RU" sz="2000" dirty="0"/>
              <a:t>, состоящее из коммутационных приборов и служащее для образования электрических трактов передачи сообщений; </a:t>
            </a:r>
            <a:r>
              <a:rPr lang="ru-RU" sz="2000" b="1" dirty="0">
                <a:solidFill>
                  <a:srgbClr val="002060"/>
                </a:solidFill>
              </a:rPr>
              <a:t>согласующие комплекты,</a:t>
            </a:r>
            <a:r>
              <a:rPr lang="ru-RU" sz="2000" dirty="0"/>
              <a:t> обеспечивающие совместную работу АТС с различными периферийными устройствами сети (телефонные аппараты, приборы соседних АТС и другие); </a:t>
            </a:r>
            <a:r>
              <a:rPr lang="ru-RU" sz="2000" b="1" dirty="0">
                <a:solidFill>
                  <a:srgbClr val="002060"/>
                </a:solidFill>
              </a:rPr>
              <a:t>устройства приема и передачи на другие станции цифр номера</a:t>
            </a:r>
            <a:r>
              <a:rPr lang="ru-RU" sz="2000" dirty="0"/>
              <a:t>; </a:t>
            </a:r>
            <a:r>
              <a:rPr lang="ru-RU" sz="2000" b="1" dirty="0">
                <a:solidFill>
                  <a:srgbClr val="002060"/>
                </a:solidFill>
              </a:rPr>
              <a:t>устройства управления работой станции</a:t>
            </a:r>
            <a:r>
              <a:rPr lang="ru-RU" sz="2000" dirty="0"/>
              <a:t>;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7" name="Рисунок 6"/>
          <p:cNvPicPr>
            <a:picLocks noChangeAspect="1"/>
          </p:cNvPicPr>
          <p:nvPr/>
        </p:nvPicPr>
        <p:blipFill rotWithShape="1">
          <a:blip r:embed="rId2"/>
          <a:srcRect t="3726" b="88039"/>
          <a:stretch/>
        </p:blipFill>
        <p:spPr>
          <a:xfrm>
            <a:off x="4685196" y="1722875"/>
            <a:ext cx="2675964" cy="165280"/>
          </a:xfrm>
          <a:prstGeom prst="rect">
            <a:avLst/>
          </a:prstGeom>
        </p:spPr>
      </p:pic>
    </p:spTree>
    <p:extLst>
      <p:ext uri="{BB962C8B-B14F-4D97-AF65-F5344CB8AC3E}">
        <p14:creationId xmlns:p14="http://schemas.microsoft.com/office/powerpoint/2010/main" val="2692374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7" name="Рисунок 6"/>
          <p:cNvPicPr>
            <a:picLocks noChangeAspect="1"/>
          </p:cNvPicPr>
          <p:nvPr/>
        </p:nvPicPr>
        <p:blipFill rotWithShape="1">
          <a:blip r:embed="rId2"/>
          <a:srcRect t="20194"/>
          <a:stretch/>
        </p:blipFill>
        <p:spPr>
          <a:xfrm>
            <a:off x="886656" y="657255"/>
            <a:ext cx="6858000" cy="4104837"/>
          </a:xfrm>
          <a:prstGeom prst="rect">
            <a:avLst/>
          </a:prstGeom>
        </p:spPr>
      </p:pic>
      <p:pic>
        <p:nvPicPr>
          <p:cNvPr id="4" name="Рисунок 3"/>
          <p:cNvPicPr>
            <a:picLocks noChangeAspect="1"/>
          </p:cNvPicPr>
          <p:nvPr/>
        </p:nvPicPr>
        <p:blipFill>
          <a:blip r:embed="rId3"/>
          <a:stretch>
            <a:fillRect/>
          </a:stretch>
        </p:blipFill>
        <p:spPr>
          <a:xfrm>
            <a:off x="4315656" y="4516686"/>
            <a:ext cx="4836422" cy="297456"/>
          </a:xfrm>
          <a:prstGeom prst="rect">
            <a:avLst/>
          </a:prstGeom>
        </p:spPr>
      </p:pic>
      <p:sp>
        <p:nvSpPr>
          <p:cNvPr id="6" name="Объект 5"/>
          <p:cNvSpPr>
            <a:spLocks noGrp="1"/>
          </p:cNvSpPr>
          <p:nvPr>
            <p:ph idx="1"/>
          </p:nvPr>
        </p:nvSpPr>
        <p:spPr>
          <a:xfrm>
            <a:off x="0" y="4716741"/>
            <a:ext cx="9074557" cy="2033682"/>
          </a:xfrm>
        </p:spPr>
        <p:txBody>
          <a:bodyPr>
            <a:normAutofit/>
          </a:bodyPr>
          <a:lstStyle/>
          <a:p>
            <a:pPr marL="0" indent="0" algn="just">
              <a:buNone/>
            </a:pPr>
            <a:r>
              <a:rPr lang="ru-RU" sz="2000" b="1" dirty="0" smtClean="0">
                <a:solidFill>
                  <a:srgbClr val="002060"/>
                </a:solidFill>
              </a:rPr>
              <a:t>генераторное </a:t>
            </a:r>
            <a:r>
              <a:rPr lang="ru-RU" sz="2000" b="1" dirty="0">
                <a:solidFill>
                  <a:srgbClr val="002060"/>
                </a:solidFill>
              </a:rPr>
              <a:t>оборудование</a:t>
            </a:r>
            <a:r>
              <a:rPr lang="ru-RU" sz="2000" dirty="0"/>
              <a:t>, вырабатывающее различные электрические сигналы, в частности, служащие для извещения абонентов об этапе установления соединения (сигнал ответа станции, «занято», посылка и контроль вызова); </a:t>
            </a:r>
            <a:r>
              <a:rPr lang="ru-RU" sz="2000" b="1" dirty="0">
                <a:solidFill>
                  <a:srgbClr val="002060"/>
                </a:solidFill>
              </a:rPr>
              <a:t>кросс</a:t>
            </a:r>
            <a:r>
              <a:rPr lang="ru-RU" sz="2000" dirty="0"/>
              <a:t> (главный щит переключении), на котором осуществляются долговременные соединения </a:t>
            </a:r>
            <a:r>
              <a:rPr lang="ru-RU" sz="2000" b="1" dirty="0">
                <a:solidFill>
                  <a:srgbClr val="002060"/>
                </a:solidFill>
              </a:rPr>
              <a:t>между линейными </a:t>
            </a:r>
            <a:r>
              <a:rPr lang="ru-RU" sz="2000" dirty="0"/>
              <a:t>(абонентские, соединительные линии) </a:t>
            </a:r>
            <a:r>
              <a:rPr lang="ru-RU" sz="2000" b="1" dirty="0">
                <a:solidFill>
                  <a:srgbClr val="002060"/>
                </a:solidFill>
              </a:rPr>
              <a:t>и станционными </a:t>
            </a:r>
            <a:r>
              <a:rPr lang="ru-RU" sz="2000" dirty="0"/>
              <a:t>(входы и выходы станционных приборов) </a:t>
            </a:r>
            <a:r>
              <a:rPr lang="ru-RU" sz="2000" b="1" dirty="0">
                <a:solidFill>
                  <a:srgbClr val="002060"/>
                </a:solidFill>
              </a:rPr>
              <a:t>цепями</a:t>
            </a:r>
            <a:r>
              <a:rPr lang="ru-RU" sz="2000" dirty="0"/>
              <a:t>; </a:t>
            </a:r>
            <a:r>
              <a:rPr lang="ru-RU" sz="2000" b="1" dirty="0">
                <a:solidFill>
                  <a:srgbClr val="002060"/>
                </a:solidFill>
              </a:rPr>
              <a:t>устройства электропитания станции</a:t>
            </a:r>
            <a:r>
              <a:rPr lang="ru-RU" sz="2000" dirty="0"/>
              <a:t>.</a:t>
            </a:r>
          </a:p>
        </p:txBody>
      </p:sp>
    </p:spTree>
    <p:extLst>
      <p:ext uri="{BB962C8B-B14F-4D97-AF65-F5344CB8AC3E}">
        <p14:creationId xmlns:p14="http://schemas.microsoft.com/office/powerpoint/2010/main" val="4253644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6142130"/>
            <a:ext cx="9074557" cy="715870"/>
          </a:xfrm>
        </p:spPr>
        <p:txBody>
          <a:bodyPr>
            <a:normAutofit/>
          </a:bodyPr>
          <a:lstStyle/>
          <a:p>
            <a:pPr marL="0" indent="0" algn="just">
              <a:buNone/>
            </a:pPr>
            <a:r>
              <a:rPr lang="ru-RU" sz="2000" b="1" dirty="0">
                <a:solidFill>
                  <a:srgbClr val="002060"/>
                </a:solidFill>
              </a:rPr>
              <a:t>Рассмотрим обобщенную структурную схему АТС </a:t>
            </a:r>
            <a:r>
              <a:rPr lang="ru-RU" sz="2000" b="1" dirty="0" smtClean="0">
                <a:solidFill>
                  <a:srgbClr val="002060"/>
                </a:solidFill>
              </a:rPr>
              <a:t>на </a:t>
            </a:r>
            <a:r>
              <a:rPr lang="ru-RU" sz="2000" b="1" dirty="0">
                <a:solidFill>
                  <a:srgbClr val="002060"/>
                </a:solidFill>
              </a:rPr>
              <a:t>примере которой определим основные функции АТС.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4" name="Рисунок 3"/>
          <p:cNvPicPr>
            <a:picLocks noChangeAspect="1"/>
          </p:cNvPicPr>
          <p:nvPr/>
        </p:nvPicPr>
        <p:blipFill>
          <a:blip r:embed="rId2"/>
          <a:stretch>
            <a:fillRect/>
          </a:stretch>
        </p:blipFill>
        <p:spPr>
          <a:xfrm>
            <a:off x="694229" y="657255"/>
            <a:ext cx="7686098" cy="5484134"/>
          </a:xfrm>
          <a:prstGeom prst="rect">
            <a:avLst/>
          </a:prstGeom>
        </p:spPr>
      </p:pic>
    </p:spTree>
    <p:extLst>
      <p:ext uri="{BB962C8B-B14F-4D97-AF65-F5344CB8AC3E}">
        <p14:creationId xmlns:p14="http://schemas.microsoft.com/office/powerpoint/2010/main" val="4137117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985683"/>
            <a:ext cx="9144000" cy="1872317"/>
          </a:xfrm>
        </p:spPr>
        <p:txBody>
          <a:bodyPr>
            <a:normAutofit/>
          </a:bodyPr>
          <a:lstStyle/>
          <a:p>
            <a:pPr marL="0" indent="0" algn="just">
              <a:buNone/>
            </a:pPr>
            <a:r>
              <a:rPr lang="ru-RU" sz="2000" b="1" u="sng" dirty="0">
                <a:solidFill>
                  <a:srgbClr val="C00000"/>
                </a:solidFill>
              </a:rPr>
              <a:t>На схеме показаны следующие устройства: </a:t>
            </a:r>
            <a:r>
              <a:rPr lang="ru-RU" sz="2000" b="1" dirty="0">
                <a:solidFill>
                  <a:srgbClr val="002060"/>
                </a:solidFill>
              </a:rPr>
              <a:t>КП</a:t>
            </a:r>
            <a:r>
              <a:rPr lang="ru-RU" sz="2000" dirty="0"/>
              <a:t> — коммутационное поле; </a:t>
            </a:r>
            <a:r>
              <a:rPr lang="ru-RU" sz="2000" b="1" dirty="0">
                <a:solidFill>
                  <a:srgbClr val="002060"/>
                </a:solidFill>
              </a:rPr>
              <a:t>АК</a:t>
            </a:r>
            <a:r>
              <a:rPr lang="ru-RU" sz="2000" dirty="0"/>
              <a:t> и </a:t>
            </a:r>
            <a:r>
              <a:rPr lang="ru-RU" sz="2000" b="1" dirty="0">
                <a:solidFill>
                  <a:srgbClr val="002060"/>
                </a:solidFill>
              </a:rPr>
              <a:t>ШК</a:t>
            </a:r>
            <a:r>
              <a:rPr lang="ru-RU" sz="2000" dirty="0"/>
              <a:t>— абонентский и шнуровой комплекты, обеспечивающие работу вместе с телефонными аппаратами по линии 2; </a:t>
            </a:r>
            <a:r>
              <a:rPr lang="ru-RU" sz="2000" b="1" dirty="0">
                <a:solidFill>
                  <a:srgbClr val="002060"/>
                </a:solidFill>
              </a:rPr>
              <a:t>ИК</a:t>
            </a:r>
            <a:r>
              <a:rPr lang="ru-RU" sz="2000" dirty="0"/>
              <a:t> и </a:t>
            </a:r>
            <a:r>
              <a:rPr lang="ru-RU" sz="2000" b="1" dirty="0">
                <a:solidFill>
                  <a:srgbClr val="002060"/>
                </a:solidFill>
              </a:rPr>
              <a:t>ВК</a:t>
            </a:r>
            <a:r>
              <a:rPr lang="ru-RU" sz="2000" dirty="0"/>
              <a:t> — исходящий и входящий </a:t>
            </a:r>
            <a:r>
              <a:rPr lang="ru-RU" sz="2000" b="1" dirty="0"/>
              <a:t>комплекты соединительных линий (СЛ), </a:t>
            </a:r>
            <a:r>
              <a:rPr lang="ru-RU" sz="2000" dirty="0"/>
              <a:t>служащие для взаимодействия с другими телефонными станциями; </a:t>
            </a:r>
            <a:r>
              <a:rPr lang="ru-RU" sz="2000" b="1" dirty="0">
                <a:solidFill>
                  <a:srgbClr val="002060"/>
                </a:solidFill>
              </a:rPr>
              <a:t>Р</a:t>
            </a:r>
            <a:r>
              <a:rPr lang="ru-RU" sz="2000" dirty="0"/>
              <a:t> — регистр, принимающий номер вызываемого абонента по линии 1;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a:blip r:embed="rId2"/>
          <a:stretch>
            <a:fillRect/>
          </a:stretch>
        </p:blipFill>
        <p:spPr>
          <a:xfrm>
            <a:off x="1770574" y="670702"/>
            <a:ext cx="6066357" cy="4328428"/>
          </a:xfrm>
          <a:prstGeom prst="rect">
            <a:avLst/>
          </a:prstGeom>
        </p:spPr>
      </p:pic>
      <p:sp>
        <p:nvSpPr>
          <p:cNvPr id="4" name="Прямоугольник 3"/>
          <p:cNvSpPr/>
          <p:nvPr/>
        </p:nvSpPr>
        <p:spPr>
          <a:xfrm>
            <a:off x="4155141" y="981635"/>
            <a:ext cx="1048871" cy="25952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559968" y="1023690"/>
            <a:ext cx="499132" cy="400110"/>
          </a:xfrm>
          <a:prstGeom prst="rect">
            <a:avLst/>
          </a:prstGeom>
          <a:solidFill>
            <a:schemeClr val="bg1"/>
          </a:solidFill>
        </p:spPr>
        <p:txBody>
          <a:bodyPr wrap="square">
            <a:spAutoFit/>
          </a:bodyPr>
          <a:lstStyle/>
          <a:p>
            <a:r>
              <a:rPr lang="ru-RU" sz="2000" b="1" dirty="0">
                <a:solidFill>
                  <a:srgbClr val="002060"/>
                </a:solidFill>
              </a:rPr>
              <a:t>КП</a:t>
            </a:r>
            <a:endParaRPr lang="ru-RU" sz="2000" dirty="0"/>
          </a:p>
        </p:txBody>
      </p:sp>
      <p:sp>
        <p:nvSpPr>
          <p:cNvPr id="9" name="Прямоугольник 8"/>
          <p:cNvSpPr/>
          <p:nvPr/>
        </p:nvSpPr>
        <p:spPr>
          <a:xfrm>
            <a:off x="3332166" y="1048871"/>
            <a:ext cx="554034" cy="457199"/>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sp>
        <p:nvSpPr>
          <p:cNvPr id="10" name="Прямоугольник 9"/>
          <p:cNvSpPr/>
          <p:nvPr/>
        </p:nvSpPr>
        <p:spPr>
          <a:xfrm>
            <a:off x="5405718" y="2353236"/>
            <a:ext cx="564776" cy="430306"/>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ШК</a:t>
            </a:r>
            <a:endParaRPr lang="ru-RU" sz="2000" b="1" dirty="0">
              <a:solidFill>
                <a:srgbClr val="002060"/>
              </a:solidFill>
            </a:endParaRPr>
          </a:p>
        </p:txBody>
      </p:sp>
      <p:sp>
        <p:nvSpPr>
          <p:cNvPr id="11" name="Прямоугольник 10"/>
          <p:cNvSpPr/>
          <p:nvPr/>
        </p:nvSpPr>
        <p:spPr>
          <a:xfrm>
            <a:off x="5405718" y="1048871"/>
            <a:ext cx="564776" cy="457199"/>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ИК</a:t>
            </a:r>
            <a:endParaRPr lang="ru-RU" sz="2000" b="1" dirty="0">
              <a:solidFill>
                <a:srgbClr val="002060"/>
              </a:solidFill>
            </a:endParaRPr>
          </a:p>
        </p:txBody>
      </p:sp>
      <p:sp>
        <p:nvSpPr>
          <p:cNvPr id="12" name="Прямоугольник 11"/>
          <p:cNvSpPr/>
          <p:nvPr/>
        </p:nvSpPr>
        <p:spPr>
          <a:xfrm>
            <a:off x="5405718" y="1653988"/>
            <a:ext cx="564776" cy="403412"/>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ВК</a:t>
            </a:r>
            <a:endParaRPr lang="ru-RU" sz="2000" b="1" dirty="0">
              <a:solidFill>
                <a:srgbClr val="002060"/>
              </a:solidFill>
            </a:endParaRPr>
          </a:p>
        </p:txBody>
      </p:sp>
      <p:sp>
        <p:nvSpPr>
          <p:cNvPr id="13" name="Прямоугольник 12"/>
          <p:cNvSpPr/>
          <p:nvPr/>
        </p:nvSpPr>
        <p:spPr>
          <a:xfrm>
            <a:off x="5405718" y="3092826"/>
            <a:ext cx="564776" cy="40341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Р</a:t>
            </a:r>
            <a:endParaRPr lang="ru-RU" sz="2000" b="1" dirty="0">
              <a:solidFill>
                <a:srgbClr val="002060"/>
              </a:solidFill>
            </a:endParaRPr>
          </a:p>
        </p:txBody>
      </p:sp>
    </p:spTree>
    <p:extLst>
      <p:ext uri="{BB962C8B-B14F-4D97-AF65-F5344CB8AC3E}">
        <p14:creationId xmlns:p14="http://schemas.microsoft.com/office/powerpoint/2010/main" val="4050141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80682" y="5093259"/>
            <a:ext cx="8993875" cy="1764741"/>
          </a:xfrm>
        </p:spPr>
        <p:txBody>
          <a:bodyPr>
            <a:normAutofit/>
          </a:bodyPr>
          <a:lstStyle/>
          <a:p>
            <a:pPr marL="0" indent="0" algn="just">
              <a:buNone/>
            </a:pPr>
            <a:r>
              <a:rPr lang="ru-RU" sz="2000" b="1" u="sng" dirty="0">
                <a:solidFill>
                  <a:srgbClr val="C00000"/>
                </a:solidFill>
              </a:rPr>
              <a:t>На схеме показаны следующие </a:t>
            </a:r>
            <a:r>
              <a:rPr lang="ru-RU" sz="2000" b="1" u="sng" dirty="0" smtClean="0">
                <a:solidFill>
                  <a:srgbClr val="C00000"/>
                </a:solidFill>
              </a:rPr>
              <a:t>устройства:</a:t>
            </a:r>
            <a:r>
              <a:rPr lang="ru-RU" sz="2000" b="1" dirty="0" smtClean="0">
                <a:solidFill>
                  <a:srgbClr val="C00000"/>
                </a:solidFill>
              </a:rPr>
              <a:t> </a:t>
            </a:r>
            <a:r>
              <a:rPr lang="ru-RU" sz="2000" b="1" dirty="0" smtClean="0">
                <a:solidFill>
                  <a:srgbClr val="002060"/>
                </a:solidFill>
              </a:rPr>
              <a:t>УУ</a:t>
            </a:r>
            <a:r>
              <a:rPr lang="ru-RU" sz="2000" dirty="0"/>
              <a:t>— устройства управления станцией, формирующие и передающие сигналы управления к различным устройствам станции, а также принимающие от них различные сигналы, характеризующие этапы соединения и разъединения; </a:t>
            </a:r>
            <a:r>
              <a:rPr lang="ru-RU" sz="2000" b="1" dirty="0">
                <a:solidFill>
                  <a:srgbClr val="002060"/>
                </a:solidFill>
              </a:rPr>
              <a:t>ГО</a:t>
            </a:r>
            <a:r>
              <a:rPr lang="ru-RU" sz="2000" dirty="0"/>
              <a:t> — генераторное оборудование; кросс </a:t>
            </a:r>
            <a:r>
              <a:rPr lang="ru-RU" sz="2000" b="1" dirty="0">
                <a:solidFill>
                  <a:srgbClr val="002060"/>
                </a:solidFill>
              </a:rPr>
              <a:t>К</a:t>
            </a:r>
            <a:r>
              <a:rPr lang="ru-RU" sz="2000" dirty="0"/>
              <a:t>; </a:t>
            </a:r>
            <a:r>
              <a:rPr lang="ru-RU" sz="2000" b="1" dirty="0">
                <a:solidFill>
                  <a:srgbClr val="002060"/>
                </a:solidFill>
              </a:rPr>
              <a:t>УЭП</a:t>
            </a:r>
            <a:r>
              <a:rPr lang="ru-RU" sz="2000" dirty="0"/>
              <a:t> — устройства электропитания станции; </a:t>
            </a:r>
            <a:r>
              <a:rPr lang="ru-RU" sz="2000" b="1" dirty="0">
                <a:solidFill>
                  <a:srgbClr val="002060"/>
                </a:solidFill>
              </a:rPr>
              <a:t>АЛ</a:t>
            </a:r>
            <a:r>
              <a:rPr lang="ru-RU" sz="2000" dirty="0"/>
              <a:t> — абонентская линия; </a:t>
            </a:r>
            <a:r>
              <a:rPr lang="ru-RU" sz="2000" b="1" dirty="0">
                <a:solidFill>
                  <a:srgbClr val="002060"/>
                </a:solidFill>
              </a:rPr>
              <a:t>В</a:t>
            </a:r>
            <a:r>
              <a:rPr lang="ru-RU" sz="2000" dirty="0"/>
              <a:t> — вызов.</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a:blip r:embed="rId2"/>
          <a:stretch>
            <a:fillRect/>
          </a:stretch>
        </p:blipFill>
        <p:spPr>
          <a:xfrm>
            <a:off x="1488186" y="657255"/>
            <a:ext cx="6311108" cy="4503061"/>
          </a:xfrm>
          <a:prstGeom prst="rect">
            <a:avLst/>
          </a:prstGeom>
        </p:spPr>
      </p:pic>
      <p:sp>
        <p:nvSpPr>
          <p:cNvPr id="4" name="Прямоугольник 3"/>
          <p:cNvSpPr/>
          <p:nvPr/>
        </p:nvSpPr>
        <p:spPr>
          <a:xfrm>
            <a:off x="3133165" y="4222376"/>
            <a:ext cx="3186953" cy="322730"/>
          </a:xfrm>
          <a:prstGeom prst="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УУ</a:t>
            </a:r>
            <a:endParaRPr lang="ru-RU" sz="2000" b="1" dirty="0">
              <a:solidFill>
                <a:srgbClr val="002060"/>
              </a:solidFill>
            </a:endParaRPr>
          </a:p>
        </p:txBody>
      </p:sp>
      <p:sp>
        <p:nvSpPr>
          <p:cNvPr id="7" name="Прямоугольник 6"/>
          <p:cNvSpPr/>
          <p:nvPr/>
        </p:nvSpPr>
        <p:spPr>
          <a:xfrm>
            <a:off x="3065929" y="4632512"/>
            <a:ext cx="806824" cy="373341"/>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ГО</a:t>
            </a:r>
            <a:endParaRPr lang="ru-RU" sz="2000" b="1" dirty="0">
              <a:solidFill>
                <a:srgbClr val="002060"/>
              </a:solidFill>
            </a:endParaRPr>
          </a:p>
        </p:txBody>
      </p:sp>
      <p:sp>
        <p:nvSpPr>
          <p:cNvPr id="8" name="Прямоугольник 7"/>
          <p:cNvSpPr/>
          <p:nvPr/>
        </p:nvSpPr>
        <p:spPr>
          <a:xfrm>
            <a:off x="4289612" y="4632512"/>
            <a:ext cx="779929" cy="373341"/>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К</a:t>
            </a:r>
            <a:endParaRPr lang="ru-RU" sz="2000" b="1" dirty="0">
              <a:solidFill>
                <a:srgbClr val="002060"/>
              </a:solidFill>
            </a:endParaRPr>
          </a:p>
        </p:txBody>
      </p:sp>
      <p:sp>
        <p:nvSpPr>
          <p:cNvPr id="9" name="Прямоугольник 8"/>
          <p:cNvSpPr/>
          <p:nvPr/>
        </p:nvSpPr>
        <p:spPr>
          <a:xfrm>
            <a:off x="5580529" y="4632512"/>
            <a:ext cx="739589" cy="373341"/>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УЭП</a:t>
            </a:r>
            <a:endParaRPr lang="ru-RU" sz="2000" b="1" dirty="0">
              <a:solidFill>
                <a:srgbClr val="002060"/>
              </a:solidFill>
            </a:endParaRPr>
          </a:p>
        </p:txBody>
      </p:sp>
      <p:cxnSp>
        <p:nvCxnSpPr>
          <p:cNvPr id="11" name="Прямая со стрелкой 10"/>
          <p:cNvCxnSpPr/>
          <p:nvPr/>
        </p:nvCxnSpPr>
        <p:spPr>
          <a:xfrm flipV="1">
            <a:off x="2346512" y="1413184"/>
            <a:ext cx="551329" cy="1344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a:off x="2474259" y="3460376"/>
            <a:ext cx="43030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474259" y="1129553"/>
            <a:ext cx="423582"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488827" y="3204882"/>
            <a:ext cx="423582"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1488186" y="1766580"/>
            <a:ext cx="881844"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4394174" y="1025286"/>
            <a:ext cx="499132" cy="400110"/>
          </a:xfrm>
          <a:prstGeom prst="rect">
            <a:avLst/>
          </a:prstGeom>
          <a:solidFill>
            <a:schemeClr val="bg1"/>
          </a:solidFill>
        </p:spPr>
        <p:txBody>
          <a:bodyPr wrap="square">
            <a:spAutoFit/>
          </a:bodyPr>
          <a:lstStyle/>
          <a:p>
            <a:r>
              <a:rPr lang="ru-RU" sz="2000" b="1" dirty="0">
                <a:solidFill>
                  <a:srgbClr val="002060"/>
                </a:solidFill>
              </a:rPr>
              <a:t>КП</a:t>
            </a:r>
            <a:endParaRPr lang="ru-RU" sz="2000" dirty="0"/>
          </a:p>
        </p:txBody>
      </p:sp>
    </p:spTree>
    <p:extLst>
      <p:ext uri="{BB962C8B-B14F-4D97-AF65-F5344CB8AC3E}">
        <p14:creationId xmlns:p14="http://schemas.microsoft.com/office/powerpoint/2010/main" val="2406168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80682" y="4783977"/>
            <a:ext cx="8993875" cy="2074023"/>
          </a:xfrm>
        </p:spPr>
        <p:txBody>
          <a:bodyPr>
            <a:normAutofit/>
          </a:bodyPr>
          <a:lstStyle/>
          <a:p>
            <a:pPr marL="0" indent="0" algn="just">
              <a:buNone/>
            </a:pPr>
            <a:r>
              <a:rPr lang="ru-RU" sz="2000" dirty="0"/>
              <a:t> </a:t>
            </a:r>
            <a:r>
              <a:rPr lang="ru-RU" sz="2000" dirty="0" smtClean="0"/>
              <a:t>      </a:t>
            </a:r>
            <a:r>
              <a:rPr lang="ru-RU" sz="2000" b="1" dirty="0" smtClean="0">
                <a:solidFill>
                  <a:srgbClr val="C00000"/>
                </a:solidFill>
              </a:rPr>
              <a:t>Алгоритм </a:t>
            </a:r>
            <a:r>
              <a:rPr lang="ru-RU" sz="2000" b="1" dirty="0">
                <a:solidFill>
                  <a:srgbClr val="C00000"/>
                </a:solidFill>
              </a:rPr>
              <a:t>установления соединения между двумя ТА, включенными в АТС, имеет следующие этапы</a:t>
            </a:r>
            <a:r>
              <a:rPr lang="ru-RU" sz="2000" b="1" dirty="0" smtClean="0">
                <a:solidFill>
                  <a:srgbClr val="C00000"/>
                </a:solidFill>
              </a:rPr>
              <a:t>. </a:t>
            </a:r>
            <a:r>
              <a:rPr lang="ru-RU" sz="2000" b="1" dirty="0" smtClean="0"/>
              <a:t>(1)</a:t>
            </a:r>
            <a:r>
              <a:rPr lang="ru-RU" sz="2000" b="1" dirty="0" smtClean="0">
                <a:solidFill>
                  <a:srgbClr val="C00000"/>
                </a:solidFill>
              </a:rPr>
              <a:t> </a:t>
            </a:r>
            <a:r>
              <a:rPr lang="ru-RU" sz="2000" b="1" u="sng" dirty="0">
                <a:solidFill>
                  <a:srgbClr val="002060"/>
                </a:solidFill>
              </a:rPr>
              <a:t>Вызывающий абонент снимает с телефонного аппарата</a:t>
            </a:r>
            <a:r>
              <a:rPr lang="ru-RU" sz="2000" b="1" dirty="0"/>
              <a:t> ТА </a:t>
            </a:r>
            <a:r>
              <a:rPr lang="ru-RU" sz="2000" b="1" dirty="0">
                <a:solidFill>
                  <a:srgbClr val="002060"/>
                </a:solidFill>
              </a:rPr>
              <a:t>А</a:t>
            </a:r>
            <a:r>
              <a:rPr lang="ru-RU" sz="2000" dirty="0"/>
              <a:t> </a:t>
            </a:r>
            <a:r>
              <a:rPr lang="ru-RU" sz="2000" b="1" u="sng" dirty="0">
                <a:solidFill>
                  <a:srgbClr val="002060"/>
                </a:solidFill>
              </a:rPr>
              <a:t>микротелефонную трубку</a:t>
            </a:r>
            <a:r>
              <a:rPr lang="ru-RU" sz="2000" dirty="0"/>
              <a:t>, и на АТС передается вызов </a:t>
            </a:r>
            <a:r>
              <a:rPr lang="ru-RU" sz="2000" b="1" dirty="0">
                <a:solidFill>
                  <a:srgbClr val="002060"/>
                </a:solidFill>
              </a:rPr>
              <a:t>В</a:t>
            </a:r>
            <a:r>
              <a:rPr lang="ru-RU" sz="2000" dirty="0"/>
              <a:t>. Вызов фиксируется в </a:t>
            </a:r>
            <a:r>
              <a:rPr lang="ru-RU" sz="2000" b="1" dirty="0">
                <a:solidFill>
                  <a:srgbClr val="002060"/>
                </a:solidFill>
              </a:rPr>
              <a:t>АК</a:t>
            </a:r>
            <a:r>
              <a:rPr lang="ru-RU" sz="2000" dirty="0"/>
              <a:t>, и сигнал о вызове передается в </a:t>
            </a:r>
            <a:r>
              <a:rPr lang="ru-RU" sz="2000" b="1" dirty="0">
                <a:solidFill>
                  <a:srgbClr val="002060"/>
                </a:solidFill>
              </a:rPr>
              <a:t>УУ</a:t>
            </a:r>
            <a:r>
              <a:rPr lang="ru-RU" sz="2000" dirty="0"/>
              <a:t>. </a:t>
            </a:r>
            <a:r>
              <a:rPr lang="ru-RU" sz="2000" b="1" dirty="0">
                <a:solidFill>
                  <a:srgbClr val="002060"/>
                </a:solidFill>
              </a:rPr>
              <a:t>УУ </a:t>
            </a:r>
            <a:r>
              <a:rPr lang="ru-RU" sz="2000" dirty="0"/>
              <a:t>устанавливает через </a:t>
            </a:r>
            <a:r>
              <a:rPr lang="ru-RU" sz="2000" b="1" dirty="0">
                <a:solidFill>
                  <a:srgbClr val="002060"/>
                </a:solidFill>
              </a:rPr>
              <a:t>КП</a:t>
            </a:r>
            <a:r>
              <a:rPr lang="ru-RU" sz="2000" dirty="0"/>
              <a:t> соединение с регистром по следующему пути: </a:t>
            </a:r>
            <a:r>
              <a:rPr lang="ru-RU" sz="2000" b="1" dirty="0">
                <a:solidFill>
                  <a:srgbClr val="C00000"/>
                </a:solidFill>
              </a:rPr>
              <a:t>ТА А—АЛ—АК—КП— Р</a:t>
            </a:r>
            <a:r>
              <a:rPr lang="ru-RU" sz="2000" dirty="0"/>
              <a:t>. Из </a:t>
            </a:r>
            <a:r>
              <a:rPr lang="ru-RU" sz="2000" b="1" dirty="0">
                <a:solidFill>
                  <a:srgbClr val="002060"/>
                </a:solidFill>
              </a:rPr>
              <a:t>Р</a:t>
            </a:r>
            <a:r>
              <a:rPr lang="ru-RU" sz="2000" dirty="0"/>
              <a:t> абоненту передается сигнал ответа станции (частота 425 Гц, непрерывно), означающий, что </a:t>
            </a:r>
            <a:r>
              <a:rPr lang="ru-RU" sz="2000" b="1" dirty="0">
                <a:solidFill>
                  <a:srgbClr val="002060"/>
                </a:solidFill>
              </a:rPr>
              <a:t>абонент может набирать цифры номера.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a:blip r:embed="rId2"/>
          <a:stretch>
            <a:fillRect/>
          </a:stretch>
        </p:blipFill>
        <p:spPr>
          <a:xfrm>
            <a:off x="3136913" y="600849"/>
            <a:ext cx="5937644" cy="4239535"/>
          </a:xfrm>
          <a:prstGeom prst="rect">
            <a:avLst/>
          </a:prstGeom>
        </p:spPr>
      </p:pic>
      <p:pic>
        <p:nvPicPr>
          <p:cNvPr id="7" name="Рисунок 6"/>
          <p:cNvPicPr>
            <a:picLocks noChangeAspect="1"/>
          </p:cNvPicPr>
          <p:nvPr/>
        </p:nvPicPr>
        <p:blipFill rotWithShape="1">
          <a:blip r:embed="rId3"/>
          <a:srcRect l="26619" r="5440" b="5662"/>
          <a:stretch/>
        </p:blipFill>
        <p:spPr>
          <a:xfrm>
            <a:off x="0" y="914400"/>
            <a:ext cx="3132902" cy="2900082"/>
          </a:xfrm>
          <a:prstGeom prst="rect">
            <a:avLst/>
          </a:prstGeom>
        </p:spPr>
      </p:pic>
      <p:cxnSp>
        <p:nvCxnSpPr>
          <p:cNvPr id="8" name="Прямая со стрелкой 7"/>
          <p:cNvCxnSpPr/>
          <p:nvPr/>
        </p:nvCxnSpPr>
        <p:spPr>
          <a:xfrm flipV="1">
            <a:off x="3919818" y="1305608"/>
            <a:ext cx="551329" cy="1344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4671749" y="1021977"/>
            <a:ext cx="545710" cy="403411"/>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cxnSp>
        <p:nvCxnSpPr>
          <p:cNvPr id="11" name="Прямая со стрелкой 10"/>
          <p:cNvCxnSpPr/>
          <p:nvPr/>
        </p:nvCxnSpPr>
        <p:spPr>
          <a:xfrm>
            <a:off x="5307666" y="1913404"/>
            <a:ext cx="0" cy="19632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4944604" y="1730992"/>
            <a:ext cx="353537" cy="15383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4916029" y="1425388"/>
            <a:ext cx="0" cy="30560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4671749" y="3922122"/>
            <a:ext cx="2976826" cy="326028"/>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УУ</a:t>
            </a:r>
            <a:endParaRPr lang="ru-RU" sz="2000" b="1" dirty="0">
              <a:solidFill>
                <a:srgbClr val="002060"/>
              </a:solidFill>
            </a:endParaRPr>
          </a:p>
        </p:txBody>
      </p:sp>
      <p:cxnSp>
        <p:nvCxnSpPr>
          <p:cNvPr id="26" name="Прямая со стрелкой 25"/>
          <p:cNvCxnSpPr/>
          <p:nvPr/>
        </p:nvCxnSpPr>
        <p:spPr>
          <a:xfrm flipH="1" flipV="1">
            <a:off x="5686425" y="3476625"/>
            <a:ext cx="9525" cy="43815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a:stCxn id="9" idx="3"/>
          </p:cNvCxnSpPr>
          <p:nvPr/>
        </p:nvCxnSpPr>
        <p:spPr>
          <a:xfrm>
            <a:off x="5217459" y="1223683"/>
            <a:ext cx="278466" cy="50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5467350" y="1228725"/>
            <a:ext cx="1038225" cy="190500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6505575" y="3133725"/>
            <a:ext cx="21907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6705600" y="2971800"/>
            <a:ext cx="552450" cy="388377"/>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Р</a:t>
            </a:r>
            <a:endParaRPr lang="ru-RU" sz="2000" b="1" dirty="0">
              <a:solidFill>
                <a:srgbClr val="002060"/>
              </a:solidFill>
            </a:endParaRPr>
          </a:p>
        </p:txBody>
      </p:sp>
      <p:sp>
        <p:nvSpPr>
          <p:cNvPr id="36" name="Прямоугольник 35"/>
          <p:cNvSpPr/>
          <p:nvPr/>
        </p:nvSpPr>
        <p:spPr>
          <a:xfrm>
            <a:off x="5482277" y="900752"/>
            <a:ext cx="1009650" cy="2562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dirty="0">
              <a:solidFill>
                <a:srgbClr val="002060"/>
              </a:solidFill>
            </a:endParaRPr>
          </a:p>
        </p:txBody>
      </p:sp>
      <p:cxnSp>
        <p:nvCxnSpPr>
          <p:cNvPr id="37" name="Прямая соединительная линия 36"/>
          <p:cNvCxnSpPr/>
          <p:nvPr/>
        </p:nvCxnSpPr>
        <p:spPr>
          <a:xfrm flipV="1">
            <a:off x="3132902" y="1626750"/>
            <a:ext cx="881844"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5836323" y="985228"/>
            <a:ext cx="499132" cy="400110"/>
          </a:xfrm>
          <a:prstGeom prst="rect">
            <a:avLst/>
          </a:prstGeom>
          <a:solidFill>
            <a:schemeClr val="bg1"/>
          </a:solidFill>
        </p:spPr>
        <p:txBody>
          <a:bodyPr wrap="square">
            <a:spAutoFit/>
          </a:bodyPr>
          <a:lstStyle/>
          <a:p>
            <a:r>
              <a:rPr lang="ru-RU" sz="2000" b="1" dirty="0">
                <a:solidFill>
                  <a:srgbClr val="002060"/>
                </a:solidFill>
              </a:rPr>
              <a:t>КП</a:t>
            </a:r>
            <a:endParaRPr lang="ru-RU" sz="2000" dirty="0"/>
          </a:p>
        </p:txBody>
      </p:sp>
    </p:spTree>
    <p:extLst>
      <p:ext uri="{BB962C8B-B14F-4D97-AF65-F5344CB8AC3E}">
        <p14:creationId xmlns:p14="http://schemas.microsoft.com/office/powerpoint/2010/main" val="931735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515036"/>
            <a:ext cx="8993875" cy="2342964"/>
          </a:xfrm>
        </p:spPr>
        <p:txBody>
          <a:bodyPr>
            <a:normAutofit/>
          </a:bodyPr>
          <a:lstStyle/>
          <a:p>
            <a:pPr marL="0" indent="0" algn="just">
              <a:buNone/>
            </a:pPr>
            <a:r>
              <a:rPr lang="ru-RU" sz="2000" b="1" dirty="0" smtClean="0">
                <a:solidFill>
                  <a:srgbClr val="002060"/>
                </a:solidFill>
              </a:rPr>
              <a:t>          Под </a:t>
            </a:r>
            <a:r>
              <a:rPr lang="ru-RU" sz="2000" b="1" dirty="0">
                <a:solidFill>
                  <a:srgbClr val="C00000"/>
                </a:solidFill>
              </a:rPr>
              <a:t>коммутацией</a:t>
            </a:r>
            <a:r>
              <a:rPr lang="ru-RU" sz="2000" b="1" dirty="0">
                <a:solidFill>
                  <a:srgbClr val="002060"/>
                </a:solidFill>
              </a:rPr>
              <a:t> </a:t>
            </a:r>
            <a:r>
              <a:rPr lang="ru-RU" sz="2000" b="1" dirty="0"/>
              <a:t>понимается</a:t>
            </a:r>
            <a:r>
              <a:rPr lang="ru-RU" sz="2000" b="1" dirty="0">
                <a:solidFill>
                  <a:srgbClr val="002060"/>
                </a:solidFill>
              </a:rPr>
              <a:t> процесс образования электрических трактов для передачи сообщений между абонентскими пунктами. </a:t>
            </a:r>
            <a:r>
              <a:rPr lang="ru-RU" sz="2000" dirty="0"/>
              <a:t>На сети связи коммутация осуществляется коммутационными станциями, в которые включаются абонентские устройства. Коммутация может осуществляться вручную или автоматически. </a:t>
            </a:r>
            <a:r>
              <a:rPr lang="ru-RU" sz="2000" b="1" dirty="0"/>
              <a:t>Ручная коммутация </a:t>
            </a:r>
            <a:r>
              <a:rPr lang="ru-RU" sz="2000" dirty="0"/>
              <a:t>сохранилась при организации междугородной связи и выполняется телефонистками ручных междугородных коммутаторов. </a:t>
            </a:r>
            <a:r>
              <a:rPr lang="ru-RU" sz="2000" b="1" dirty="0"/>
              <a:t>Автоматическая коммутация </a:t>
            </a:r>
            <a:r>
              <a:rPr lang="ru-RU" sz="2000" dirty="0"/>
              <a:t>преимущественно распространена на сетях связи.</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l="15736" t="3725" r="16029" b="20155"/>
          <a:stretch/>
        </p:blipFill>
        <p:spPr>
          <a:xfrm>
            <a:off x="1358153" y="657255"/>
            <a:ext cx="6258502" cy="3927237"/>
          </a:xfrm>
          <a:prstGeom prst="rect">
            <a:avLst/>
          </a:prstGeom>
        </p:spPr>
      </p:pic>
    </p:spTree>
    <p:extLst>
      <p:ext uri="{BB962C8B-B14F-4D97-AF65-F5344CB8AC3E}">
        <p14:creationId xmlns:p14="http://schemas.microsoft.com/office/powerpoint/2010/main" val="559656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98981"/>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2" name="Прямоугольник 1"/>
          <p:cNvSpPr/>
          <p:nvPr/>
        </p:nvSpPr>
        <p:spPr>
          <a:xfrm>
            <a:off x="295835" y="173183"/>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4" name="Рисунок 3"/>
          <p:cNvPicPr>
            <a:picLocks noChangeAspect="1"/>
          </p:cNvPicPr>
          <p:nvPr/>
        </p:nvPicPr>
        <p:blipFill>
          <a:blip r:embed="rId2"/>
          <a:stretch>
            <a:fillRect/>
          </a:stretch>
        </p:blipFill>
        <p:spPr>
          <a:xfrm>
            <a:off x="41746" y="545452"/>
            <a:ext cx="6385948" cy="4552035"/>
          </a:xfrm>
          <a:prstGeom prst="rect">
            <a:avLst/>
          </a:prstGeom>
        </p:spPr>
      </p:pic>
      <p:pic>
        <p:nvPicPr>
          <p:cNvPr id="3" name="Рисунок 2"/>
          <p:cNvPicPr>
            <a:picLocks noChangeAspect="1"/>
          </p:cNvPicPr>
          <p:nvPr/>
        </p:nvPicPr>
        <p:blipFill rotWithShape="1">
          <a:blip r:embed="rId3"/>
          <a:srcRect r="13036"/>
          <a:stretch/>
        </p:blipFill>
        <p:spPr>
          <a:xfrm>
            <a:off x="5459104" y="2106074"/>
            <a:ext cx="3615453" cy="2879609"/>
          </a:xfrm>
          <a:prstGeom prst="rect">
            <a:avLst/>
          </a:prstGeom>
        </p:spPr>
      </p:pic>
      <p:sp>
        <p:nvSpPr>
          <p:cNvPr id="6" name="Объект 5"/>
          <p:cNvSpPr>
            <a:spLocks noGrp="1"/>
          </p:cNvSpPr>
          <p:nvPr>
            <p:ph idx="1"/>
          </p:nvPr>
        </p:nvSpPr>
        <p:spPr>
          <a:xfrm>
            <a:off x="80682" y="5067571"/>
            <a:ext cx="8993875" cy="1872317"/>
          </a:xfrm>
        </p:spPr>
        <p:txBody>
          <a:bodyPr>
            <a:normAutofit/>
          </a:bodyPr>
          <a:lstStyle/>
          <a:p>
            <a:pPr marL="0" indent="0" algn="just">
              <a:buNone/>
            </a:pPr>
            <a:r>
              <a:rPr lang="ru-RU" sz="2000" b="1" u="sng" dirty="0" smtClean="0"/>
              <a:t>(2)</a:t>
            </a:r>
            <a:r>
              <a:rPr lang="ru-RU" sz="2000" b="1" u="sng" dirty="0" smtClean="0">
                <a:solidFill>
                  <a:srgbClr val="002060"/>
                </a:solidFill>
              </a:rPr>
              <a:t> Во </a:t>
            </a:r>
            <a:r>
              <a:rPr lang="ru-RU" sz="2000" b="1" u="sng" dirty="0">
                <a:solidFill>
                  <a:srgbClr val="002060"/>
                </a:solidFill>
              </a:rPr>
              <a:t>время набора номера</a:t>
            </a:r>
            <a:r>
              <a:rPr lang="ru-RU" sz="2000" dirty="0"/>
              <a:t> цифры принимаются и запоминаются в </a:t>
            </a:r>
            <a:r>
              <a:rPr lang="ru-RU" sz="2000" b="1" dirty="0">
                <a:solidFill>
                  <a:srgbClr val="002060"/>
                </a:solidFill>
              </a:rPr>
              <a:t>Р</a:t>
            </a:r>
            <a:r>
              <a:rPr lang="ru-RU" sz="2000" dirty="0"/>
              <a:t>. По окончании набора номера цифры передаются из </a:t>
            </a:r>
            <a:r>
              <a:rPr lang="ru-RU" sz="2000" b="1" dirty="0">
                <a:solidFill>
                  <a:srgbClr val="002060"/>
                </a:solidFill>
              </a:rPr>
              <a:t>Р</a:t>
            </a:r>
            <a:r>
              <a:rPr lang="ru-RU" sz="2000" b="1" dirty="0"/>
              <a:t> </a:t>
            </a:r>
            <a:r>
              <a:rPr lang="ru-RU" sz="2000" dirty="0"/>
              <a:t>в </a:t>
            </a:r>
            <a:r>
              <a:rPr lang="ru-RU" sz="2000" b="1" dirty="0">
                <a:solidFill>
                  <a:srgbClr val="002060"/>
                </a:solidFill>
              </a:rPr>
              <a:t>УУ,</a:t>
            </a:r>
            <a:r>
              <a:rPr lang="ru-RU" sz="2000" dirty="0"/>
              <a:t> после чего регистр освобождается, а соединительный путь от </a:t>
            </a:r>
            <a:r>
              <a:rPr lang="ru-RU" sz="2000" b="1" dirty="0">
                <a:solidFill>
                  <a:srgbClr val="002060"/>
                </a:solidFill>
              </a:rPr>
              <a:t>АЛ А</a:t>
            </a:r>
            <a:r>
              <a:rPr lang="ru-RU" sz="2000" dirty="0"/>
              <a:t> до </a:t>
            </a:r>
            <a:r>
              <a:rPr lang="ru-RU" sz="2000" b="1" dirty="0">
                <a:solidFill>
                  <a:srgbClr val="002060"/>
                </a:solidFill>
              </a:rPr>
              <a:t>Р </a:t>
            </a:r>
            <a:r>
              <a:rPr lang="ru-RU" sz="2000" dirty="0"/>
              <a:t>нарушается. Управляющие устройства по принятым цифрам определяют состояние </a:t>
            </a:r>
            <a:r>
              <a:rPr lang="ru-RU" sz="2000" b="1" dirty="0">
                <a:solidFill>
                  <a:srgbClr val="002060"/>
                </a:solidFill>
              </a:rPr>
              <a:t>АЛ</a:t>
            </a:r>
            <a:r>
              <a:rPr lang="ru-RU" sz="2000" dirty="0"/>
              <a:t> вызываемого абонента (</a:t>
            </a:r>
            <a:r>
              <a:rPr lang="ru-RU" sz="2000" b="1" dirty="0"/>
              <a:t>ТА Б</a:t>
            </a:r>
            <a:r>
              <a:rPr lang="ru-RU" sz="2000" dirty="0"/>
              <a:t>) и соединительных путей: </a:t>
            </a:r>
            <a:r>
              <a:rPr lang="ru-RU" sz="2000" b="1" dirty="0">
                <a:solidFill>
                  <a:srgbClr val="C00000"/>
                </a:solidFill>
              </a:rPr>
              <a:t>(ТА А)—АЛ—АК—КП— ШК — КП — АК — АЛ (ТА Б). </a:t>
            </a:r>
          </a:p>
        </p:txBody>
      </p:sp>
      <p:sp>
        <p:nvSpPr>
          <p:cNvPr id="7" name="Прямоугольник 6"/>
          <p:cNvSpPr/>
          <p:nvPr/>
        </p:nvSpPr>
        <p:spPr>
          <a:xfrm>
            <a:off x="3889612" y="3084394"/>
            <a:ext cx="573206" cy="461484"/>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Р</a:t>
            </a:r>
            <a:endParaRPr lang="ru-RU" sz="2000" b="1" dirty="0">
              <a:solidFill>
                <a:srgbClr val="002060"/>
              </a:solidFill>
            </a:endParaRPr>
          </a:p>
        </p:txBody>
      </p:sp>
      <p:cxnSp>
        <p:nvCxnSpPr>
          <p:cNvPr id="9" name="Прямая со стрелкой 8"/>
          <p:cNvCxnSpPr/>
          <p:nvPr/>
        </p:nvCxnSpPr>
        <p:spPr>
          <a:xfrm flipH="1">
            <a:off x="4160951" y="3545878"/>
            <a:ext cx="27296" cy="61668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80682" y="1648326"/>
            <a:ext cx="881844"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80682" y="3749842"/>
            <a:ext cx="881844"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538663" y="1215189"/>
            <a:ext cx="1143000" cy="2069432"/>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962526" y="1268451"/>
            <a:ext cx="551329" cy="1344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1660358" y="974559"/>
            <a:ext cx="599501" cy="432376"/>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sp>
        <p:nvSpPr>
          <p:cNvPr id="19" name="Прямоугольник 18"/>
          <p:cNvSpPr/>
          <p:nvPr/>
        </p:nvSpPr>
        <p:spPr>
          <a:xfrm>
            <a:off x="2547461" y="877149"/>
            <a:ext cx="1134201" cy="27563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dirty="0">
              <a:solidFill>
                <a:srgbClr val="002060"/>
              </a:solidFill>
            </a:endParaRPr>
          </a:p>
        </p:txBody>
      </p:sp>
      <p:sp>
        <p:nvSpPr>
          <p:cNvPr id="20" name="Прямоугольник 19"/>
          <p:cNvSpPr/>
          <p:nvPr/>
        </p:nvSpPr>
        <p:spPr>
          <a:xfrm>
            <a:off x="2932965" y="952735"/>
            <a:ext cx="499132" cy="400110"/>
          </a:xfrm>
          <a:prstGeom prst="rect">
            <a:avLst/>
          </a:prstGeom>
          <a:solidFill>
            <a:schemeClr val="bg1"/>
          </a:solidFill>
        </p:spPr>
        <p:txBody>
          <a:bodyPr wrap="square">
            <a:spAutoFit/>
          </a:bodyPr>
          <a:lstStyle/>
          <a:p>
            <a:r>
              <a:rPr lang="ru-RU" sz="2000" b="1" dirty="0">
                <a:solidFill>
                  <a:srgbClr val="002060"/>
                </a:solidFill>
              </a:rPr>
              <a:t>КП</a:t>
            </a:r>
            <a:endParaRPr lang="ru-RU" sz="2000" dirty="0"/>
          </a:p>
        </p:txBody>
      </p:sp>
      <p:cxnSp>
        <p:nvCxnSpPr>
          <p:cNvPr id="22" name="Прямая соединительная линия 21"/>
          <p:cNvCxnSpPr>
            <a:stCxn id="18" idx="3"/>
          </p:cNvCxnSpPr>
          <p:nvPr/>
        </p:nvCxnSpPr>
        <p:spPr>
          <a:xfrm>
            <a:off x="2259859" y="1190747"/>
            <a:ext cx="278804" cy="2444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2547461" y="1205664"/>
            <a:ext cx="1134201" cy="92698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3653087" y="2132645"/>
            <a:ext cx="50658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141901" y="2132645"/>
            <a:ext cx="0" cy="12478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3" name="Прямоугольник 32"/>
          <p:cNvSpPr/>
          <p:nvPr/>
        </p:nvSpPr>
        <p:spPr>
          <a:xfrm>
            <a:off x="3873068" y="2296322"/>
            <a:ext cx="589749" cy="466725"/>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ШК</a:t>
            </a:r>
            <a:endParaRPr lang="ru-RU" sz="2000" b="1" dirty="0">
              <a:solidFill>
                <a:srgbClr val="002060"/>
              </a:solidFill>
            </a:endParaRPr>
          </a:p>
        </p:txBody>
      </p:sp>
      <p:cxnSp>
        <p:nvCxnSpPr>
          <p:cNvPr id="35" name="Прямая соединительная линия 34"/>
          <p:cNvCxnSpPr/>
          <p:nvPr/>
        </p:nvCxnSpPr>
        <p:spPr>
          <a:xfrm flipH="1">
            <a:off x="4131097" y="2763047"/>
            <a:ext cx="8271" cy="11350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3681662" y="2857500"/>
            <a:ext cx="44943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H="1">
            <a:off x="2547461" y="2857500"/>
            <a:ext cx="1105626" cy="41759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flipH="1">
            <a:off x="2259859" y="3256046"/>
            <a:ext cx="278804"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p:nvPr/>
        </p:nvCxnSpPr>
        <p:spPr>
          <a:xfrm flipH="1">
            <a:off x="819150" y="3254542"/>
            <a:ext cx="860258"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8" name="Прямоугольник 47"/>
          <p:cNvSpPr/>
          <p:nvPr/>
        </p:nvSpPr>
        <p:spPr>
          <a:xfrm>
            <a:off x="1660358" y="3074869"/>
            <a:ext cx="612532" cy="461484"/>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spTree>
    <p:extLst>
      <p:ext uri="{BB962C8B-B14F-4D97-AF65-F5344CB8AC3E}">
        <p14:creationId xmlns:p14="http://schemas.microsoft.com/office/powerpoint/2010/main" val="1122906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81887"/>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2" name="Прямоугольник 1"/>
          <p:cNvSpPr/>
          <p:nvPr/>
        </p:nvSpPr>
        <p:spPr>
          <a:xfrm>
            <a:off x="318715" y="130514"/>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a:blip r:embed="rId2"/>
          <a:stretch>
            <a:fillRect/>
          </a:stretch>
        </p:blipFill>
        <p:spPr>
          <a:xfrm>
            <a:off x="3220872" y="475341"/>
            <a:ext cx="5841262" cy="4167548"/>
          </a:xfrm>
          <a:prstGeom prst="rect">
            <a:avLst/>
          </a:prstGeom>
        </p:spPr>
      </p:pic>
      <p:pic>
        <p:nvPicPr>
          <p:cNvPr id="7" name="Рисунок 6"/>
          <p:cNvPicPr>
            <a:picLocks noChangeAspect="1"/>
          </p:cNvPicPr>
          <p:nvPr/>
        </p:nvPicPr>
        <p:blipFill rotWithShape="1">
          <a:blip r:embed="rId3"/>
          <a:srcRect t="10785" r="53582"/>
          <a:stretch/>
        </p:blipFill>
        <p:spPr>
          <a:xfrm>
            <a:off x="1377578" y="483648"/>
            <a:ext cx="1652081" cy="1978926"/>
          </a:xfrm>
          <a:prstGeom prst="rect">
            <a:avLst/>
          </a:prstGeom>
        </p:spPr>
      </p:pic>
      <p:pic>
        <p:nvPicPr>
          <p:cNvPr id="4" name="Рисунок 3"/>
          <p:cNvPicPr>
            <a:picLocks noChangeAspect="1"/>
          </p:cNvPicPr>
          <p:nvPr/>
        </p:nvPicPr>
        <p:blipFill rotWithShape="1">
          <a:blip r:embed="rId3"/>
          <a:srcRect l="48060" b="9811"/>
          <a:stretch/>
        </p:blipFill>
        <p:spPr>
          <a:xfrm>
            <a:off x="1377578" y="2617885"/>
            <a:ext cx="1652081" cy="1978926"/>
          </a:xfrm>
          <a:prstGeom prst="rect">
            <a:avLst/>
          </a:prstGeom>
        </p:spPr>
      </p:pic>
      <p:sp>
        <p:nvSpPr>
          <p:cNvPr id="6" name="Объект 5"/>
          <p:cNvSpPr>
            <a:spLocks noGrp="1"/>
          </p:cNvSpPr>
          <p:nvPr>
            <p:ph idx="1"/>
          </p:nvPr>
        </p:nvSpPr>
        <p:spPr>
          <a:xfrm>
            <a:off x="0" y="4596120"/>
            <a:ext cx="9074557" cy="2316472"/>
          </a:xfrm>
        </p:spPr>
        <p:txBody>
          <a:bodyPr>
            <a:normAutofit/>
          </a:bodyPr>
          <a:lstStyle/>
          <a:p>
            <a:pPr marL="0" indent="0" algn="just">
              <a:buNone/>
            </a:pPr>
            <a:r>
              <a:rPr lang="ru-RU" sz="2000" b="1" dirty="0" smtClean="0"/>
              <a:t>(3) </a:t>
            </a:r>
            <a:r>
              <a:rPr lang="ru-RU" sz="2000" b="1" u="sng" dirty="0" smtClean="0">
                <a:solidFill>
                  <a:srgbClr val="002060"/>
                </a:solidFill>
              </a:rPr>
              <a:t>Если </a:t>
            </a:r>
            <a:r>
              <a:rPr lang="ru-RU" sz="2000" b="1" u="sng" dirty="0">
                <a:solidFill>
                  <a:srgbClr val="002060"/>
                </a:solidFill>
              </a:rPr>
              <a:t>абонент Б свободен </a:t>
            </a:r>
            <a:r>
              <a:rPr lang="ru-RU" sz="2000" dirty="0"/>
              <a:t>и есть хотя бы один свободный соединительный путь </a:t>
            </a:r>
            <a:r>
              <a:rPr lang="ru-RU" sz="2000" b="1" dirty="0"/>
              <a:t>от</a:t>
            </a:r>
            <a:r>
              <a:rPr lang="ru-RU" sz="2000" dirty="0"/>
              <a:t> </a:t>
            </a:r>
            <a:r>
              <a:rPr lang="ru-RU" sz="2000" b="1" dirty="0">
                <a:solidFill>
                  <a:srgbClr val="002060"/>
                </a:solidFill>
              </a:rPr>
              <a:t>АЛ (А)</a:t>
            </a:r>
            <a:r>
              <a:rPr lang="ru-RU" sz="2000" dirty="0"/>
              <a:t> </a:t>
            </a:r>
            <a:r>
              <a:rPr lang="ru-RU" sz="2000" b="1" dirty="0"/>
              <a:t>до</a:t>
            </a:r>
            <a:r>
              <a:rPr lang="ru-RU" sz="2000" dirty="0"/>
              <a:t> </a:t>
            </a:r>
            <a:r>
              <a:rPr lang="ru-RU" sz="2000" b="1" dirty="0">
                <a:solidFill>
                  <a:srgbClr val="002060"/>
                </a:solidFill>
              </a:rPr>
              <a:t>АЛ (Б)</a:t>
            </a:r>
            <a:r>
              <a:rPr lang="ru-RU" sz="2000" dirty="0"/>
              <a:t>, образуется выбранный соединительный путь (в коммутационном поле включаются соответствующие коммутационные приборы). Из </a:t>
            </a:r>
            <a:r>
              <a:rPr lang="ru-RU" sz="2000" b="1" dirty="0">
                <a:solidFill>
                  <a:srgbClr val="002060"/>
                </a:solidFill>
              </a:rPr>
              <a:t>ШК </a:t>
            </a:r>
            <a:r>
              <a:rPr lang="ru-RU" sz="2000" dirty="0"/>
              <a:t>в сторону </a:t>
            </a:r>
            <a:r>
              <a:rPr lang="ru-RU" sz="2000" b="1" dirty="0">
                <a:solidFill>
                  <a:srgbClr val="002060"/>
                </a:solidFill>
              </a:rPr>
              <a:t>АЛ (Б)</a:t>
            </a:r>
            <a:r>
              <a:rPr lang="ru-RU" sz="2000" dirty="0"/>
              <a:t> передается </a:t>
            </a:r>
            <a:r>
              <a:rPr lang="ru-RU" sz="2000" b="1" dirty="0">
                <a:solidFill>
                  <a:srgbClr val="002060"/>
                </a:solidFill>
              </a:rPr>
              <a:t>вызывной сигнал</a:t>
            </a:r>
            <a:r>
              <a:rPr lang="ru-RU" sz="2000" dirty="0"/>
              <a:t>, а в сторону </a:t>
            </a:r>
            <a:r>
              <a:rPr lang="ru-RU" sz="2000" b="1" dirty="0">
                <a:solidFill>
                  <a:srgbClr val="002060"/>
                </a:solidFill>
              </a:rPr>
              <a:t>АЛ </a:t>
            </a:r>
            <a:r>
              <a:rPr lang="ru-RU" sz="2000" b="1" dirty="0"/>
              <a:t>(А)</a:t>
            </a:r>
            <a:r>
              <a:rPr lang="ru-RU" sz="2000" dirty="0"/>
              <a:t> — </a:t>
            </a:r>
            <a:r>
              <a:rPr lang="ru-RU" sz="2000" b="1" dirty="0">
                <a:solidFill>
                  <a:srgbClr val="002060"/>
                </a:solidFill>
              </a:rPr>
              <a:t>контроль вызова</a:t>
            </a:r>
            <a:r>
              <a:rPr lang="ru-RU" sz="2000" dirty="0"/>
              <a:t>. При ответе абонента Б сигнал ответа принимается в ШК. Прекращается посылка вызова, и абоненты разговаривают. После отбоя соединительный путь нарушается, а абоненту, не сделавшему отбой, посылается сигнал «занято». </a:t>
            </a:r>
          </a:p>
        </p:txBody>
      </p:sp>
      <p:sp>
        <p:nvSpPr>
          <p:cNvPr id="8" name="Прямоугольник 7"/>
          <p:cNvSpPr/>
          <p:nvPr/>
        </p:nvSpPr>
        <p:spPr>
          <a:xfrm>
            <a:off x="6725450" y="2092390"/>
            <a:ext cx="589749" cy="466725"/>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ШК</a:t>
            </a:r>
            <a:endParaRPr lang="ru-RU" sz="2000" b="1" dirty="0">
              <a:solidFill>
                <a:srgbClr val="002060"/>
              </a:solidFill>
            </a:endParaRPr>
          </a:p>
        </p:txBody>
      </p:sp>
      <p:cxnSp>
        <p:nvCxnSpPr>
          <p:cNvPr id="10" name="Прямая со стрелкой 9"/>
          <p:cNvCxnSpPr/>
          <p:nvPr/>
        </p:nvCxnSpPr>
        <p:spPr>
          <a:xfrm flipH="1">
            <a:off x="5527343" y="2617885"/>
            <a:ext cx="996287" cy="34367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flipV="1">
            <a:off x="5527343" y="1088364"/>
            <a:ext cx="996288" cy="836689"/>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a:endCxn id="8" idx="2"/>
          </p:cNvCxnSpPr>
          <p:nvPr/>
        </p:nvCxnSpPr>
        <p:spPr>
          <a:xfrm flipV="1">
            <a:off x="6523630" y="2559115"/>
            <a:ext cx="496695" cy="3609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6504580" y="1925053"/>
            <a:ext cx="49669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6982623" y="1925053"/>
            <a:ext cx="0" cy="16733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a:off x="5281684" y="1088364"/>
            <a:ext cx="245659"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4676112" y="872176"/>
            <a:ext cx="599501" cy="432376"/>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sp>
        <p:nvSpPr>
          <p:cNvPr id="24" name="Прямоугольник 23"/>
          <p:cNvSpPr/>
          <p:nvPr/>
        </p:nvSpPr>
        <p:spPr>
          <a:xfrm>
            <a:off x="4721724" y="2775600"/>
            <a:ext cx="599501" cy="432376"/>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002060"/>
                </a:solidFill>
              </a:rPr>
              <a:t>АК</a:t>
            </a:r>
            <a:endParaRPr lang="ru-RU" sz="2000" b="1" dirty="0">
              <a:solidFill>
                <a:srgbClr val="002060"/>
              </a:solidFill>
            </a:endParaRPr>
          </a:p>
        </p:txBody>
      </p:sp>
      <p:cxnSp>
        <p:nvCxnSpPr>
          <p:cNvPr id="25" name="Прямая со стрелкой 24"/>
          <p:cNvCxnSpPr/>
          <p:nvPr/>
        </p:nvCxnSpPr>
        <p:spPr>
          <a:xfrm flipH="1">
            <a:off x="5281684" y="2960381"/>
            <a:ext cx="245659"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a:off x="3916907" y="1088364"/>
            <a:ext cx="75920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a:off x="3948871" y="2960381"/>
            <a:ext cx="75920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504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sp>
        <p:nvSpPr>
          <p:cNvPr id="6" name="Объект 5"/>
          <p:cNvSpPr>
            <a:spLocks noGrp="1"/>
          </p:cNvSpPr>
          <p:nvPr>
            <p:ph idx="1"/>
          </p:nvPr>
        </p:nvSpPr>
        <p:spPr>
          <a:xfrm>
            <a:off x="0" y="4568824"/>
            <a:ext cx="9144000" cy="2289176"/>
          </a:xfrm>
        </p:spPr>
        <p:txBody>
          <a:bodyPr>
            <a:normAutofit lnSpcReduction="10000"/>
          </a:bodyPr>
          <a:lstStyle/>
          <a:p>
            <a:pPr marL="0" indent="0" algn="just">
              <a:buNone/>
            </a:pPr>
            <a:r>
              <a:rPr lang="ru-RU" sz="2000" b="1" dirty="0" smtClean="0"/>
              <a:t>     Автоматические </a:t>
            </a:r>
            <a:r>
              <a:rPr lang="ru-RU" sz="2000" b="1" dirty="0"/>
              <a:t>телефонные станции </a:t>
            </a:r>
            <a:r>
              <a:rPr lang="ru-RU" sz="2000" b="1" dirty="0" smtClean="0"/>
              <a:t>координатной системы (АТСК) </a:t>
            </a:r>
            <a:r>
              <a:rPr lang="ru-RU" sz="2000" b="1" dirty="0">
                <a:solidFill>
                  <a:srgbClr val="002060"/>
                </a:solidFill>
              </a:rPr>
              <a:t>по сравнению </a:t>
            </a:r>
            <a:r>
              <a:rPr lang="ru-RU" sz="2000" b="1" dirty="0"/>
              <a:t>с декадно-шаговыми </a:t>
            </a:r>
            <a:r>
              <a:rPr lang="ru-RU" sz="2000" b="1" dirty="0" smtClean="0"/>
              <a:t>станциями (АТСДШ) </a:t>
            </a:r>
            <a:r>
              <a:rPr lang="ru-RU" sz="2000" b="1" dirty="0"/>
              <a:t>обладают рядом </a:t>
            </a:r>
            <a:r>
              <a:rPr lang="ru-RU" sz="2000" b="1" dirty="0" smtClean="0">
                <a:solidFill>
                  <a:srgbClr val="C00000"/>
                </a:solidFill>
              </a:rPr>
              <a:t>преимуществ</a:t>
            </a:r>
            <a:r>
              <a:rPr lang="ru-RU" sz="2000" b="1" dirty="0" smtClean="0"/>
              <a:t>: </a:t>
            </a:r>
            <a:r>
              <a:rPr lang="ru-RU" sz="2000" dirty="0" smtClean="0"/>
              <a:t>надежность </a:t>
            </a:r>
            <a:r>
              <a:rPr lang="ru-RU" sz="2000" dirty="0"/>
              <a:t>работы, обеспечение многопроводной коммутации, невысокие капитальные затраты и эксплуатационные расходы. </a:t>
            </a:r>
            <a:r>
              <a:rPr lang="ru-RU" sz="2000" b="1" dirty="0">
                <a:solidFill>
                  <a:srgbClr val="002060"/>
                </a:solidFill>
              </a:rPr>
              <a:t>Координатные АТС </a:t>
            </a:r>
            <a:r>
              <a:rPr lang="ru-RU" sz="2000" b="1" dirty="0"/>
              <a:t>характеризуются</a:t>
            </a:r>
            <a:r>
              <a:rPr lang="ru-RU" sz="2000" dirty="0"/>
              <a:t> применением в качестве устройств коммутации многократных координатных соединителей (МКС), блочным принципом построения, использованием звеньевых структур в ступенях искания, косвенным способом управления устройствами коммутации с применением регистров и маркеров.</a:t>
            </a:r>
          </a:p>
        </p:txBody>
      </p:sp>
      <p:pic>
        <p:nvPicPr>
          <p:cNvPr id="2" name="Рисунок 1"/>
          <p:cNvPicPr>
            <a:picLocks noChangeAspect="1"/>
          </p:cNvPicPr>
          <p:nvPr/>
        </p:nvPicPr>
        <p:blipFill rotWithShape="1">
          <a:blip r:embed="rId2"/>
          <a:srcRect b="1969"/>
          <a:stretch/>
        </p:blipFill>
        <p:spPr>
          <a:xfrm>
            <a:off x="5709815" y="380749"/>
            <a:ext cx="3220872" cy="4209934"/>
          </a:xfrm>
          <a:prstGeom prst="rect">
            <a:avLst/>
          </a:prstGeom>
        </p:spPr>
      </p:pic>
      <p:sp>
        <p:nvSpPr>
          <p:cNvPr id="3" name="Прямоугольник 2"/>
          <p:cNvSpPr/>
          <p:nvPr/>
        </p:nvSpPr>
        <p:spPr>
          <a:xfrm>
            <a:off x="7869055" y="457200"/>
            <a:ext cx="1097608" cy="369332"/>
          </a:xfrm>
          <a:prstGeom prst="rect">
            <a:avLst/>
          </a:prstGeom>
        </p:spPr>
        <p:txBody>
          <a:bodyPr wrap="none">
            <a:spAutoFit/>
          </a:bodyPr>
          <a:lstStyle/>
          <a:p>
            <a:r>
              <a:rPr lang="ru-RU" b="1" u="sng" dirty="0">
                <a:solidFill>
                  <a:srgbClr val="C00000"/>
                </a:solidFill>
              </a:rPr>
              <a:t>(АТСДШ) </a:t>
            </a:r>
            <a:endParaRPr lang="ru-RU" dirty="0"/>
          </a:p>
        </p:txBody>
      </p:sp>
      <p:pic>
        <p:nvPicPr>
          <p:cNvPr id="7" name="Рисунок 6"/>
          <p:cNvPicPr>
            <a:picLocks noChangeAspect="1"/>
          </p:cNvPicPr>
          <p:nvPr/>
        </p:nvPicPr>
        <p:blipFill>
          <a:blip r:embed="rId3"/>
          <a:stretch>
            <a:fillRect/>
          </a:stretch>
        </p:blipFill>
        <p:spPr>
          <a:xfrm>
            <a:off x="1052391" y="457200"/>
            <a:ext cx="3083718" cy="4111624"/>
          </a:xfrm>
          <a:prstGeom prst="rect">
            <a:avLst/>
          </a:prstGeom>
        </p:spPr>
      </p:pic>
      <p:sp>
        <p:nvSpPr>
          <p:cNvPr id="8" name="Прямоугольник 7"/>
          <p:cNvSpPr/>
          <p:nvPr/>
        </p:nvSpPr>
        <p:spPr>
          <a:xfrm>
            <a:off x="3288924" y="457200"/>
            <a:ext cx="865173" cy="369332"/>
          </a:xfrm>
          <a:prstGeom prst="rect">
            <a:avLst/>
          </a:prstGeom>
        </p:spPr>
        <p:txBody>
          <a:bodyPr wrap="none">
            <a:spAutoFit/>
          </a:bodyPr>
          <a:lstStyle/>
          <a:p>
            <a:r>
              <a:rPr lang="ru-RU" b="1" u="sng" dirty="0">
                <a:solidFill>
                  <a:srgbClr val="C00000"/>
                </a:solidFill>
              </a:rPr>
              <a:t>(АТСК) </a:t>
            </a:r>
            <a:endParaRPr lang="ru-RU" u="sng" dirty="0">
              <a:solidFill>
                <a:srgbClr val="C00000"/>
              </a:solidFill>
            </a:endParaRPr>
          </a:p>
        </p:txBody>
      </p:sp>
    </p:spTree>
    <p:extLst>
      <p:ext uri="{BB962C8B-B14F-4D97-AF65-F5344CB8AC3E}">
        <p14:creationId xmlns:p14="http://schemas.microsoft.com/office/powerpoint/2010/main" val="3410406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91654"/>
            <a:ext cx="8993875" cy="2166346"/>
          </a:xfrm>
        </p:spPr>
        <p:txBody>
          <a:bodyPr>
            <a:normAutofit/>
          </a:bodyPr>
          <a:lstStyle/>
          <a:p>
            <a:pPr marL="0" indent="0" algn="just">
              <a:buNone/>
            </a:pPr>
            <a:r>
              <a:rPr lang="ru-RU" sz="2000" b="1" dirty="0" smtClean="0"/>
              <a:t>     </a:t>
            </a:r>
            <a:r>
              <a:rPr lang="ru-RU" sz="2000" b="1" dirty="0" smtClean="0">
                <a:solidFill>
                  <a:srgbClr val="C00000"/>
                </a:solidFill>
              </a:rPr>
              <a:t>Соединитель </a:t>
            </a:r>
            <a:r>
              <a:rPr lang="ru-RU" sz="2000" b="1" dirty="0">
                <a:solidFill>
                  <a:srgbClr val="C00000"/>
                </a:solidFill>
              </a:rPr>
              <a:t>МКС </a:t>
            </a:r>
            <a:r>
              <a:rPr lang="ru-RU" sz="2000" b="1" dirty="0"/>
              <a:t>является </a:t>
            </a:r>
            <a:r>
              <a:rPr lang="ru-RU" sz="2000" b="1" dirty="0">
                <a:solidFill>
                  <a:srgbClr val="002060"/>
                </a:solidFill>
              </a:rPr>
              <a:t>основным коммутационным прибором координатных АТС. </a:t>
            </a:r>
            <a:r>
              <a:rPr lang="ru-RU" sz="2000" dirty="0"/>
              <a:t>В МКС используются контакты давления (обычно из серебра), обеспечивающие малое электрическое сопротивление. Конструктивно МКС представляет собой комплекс искателей с общим приводом. Привод состоит из выбирающих и удерживающих планок, которые перемещаются под действием электромагнитов. В результате перемещения планок совершаются соединения входов и выходов искателей.</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2164" t="3331" r="2380" b="9156"/>
          <a:stretch/>
        </p:blipFill>
        <p:spPr>
          <a:xfrm>
            <a:off x="914400" y="391724"/>
            <a:ext cx="7165074" cy="4310815"/>
          </a:xfrm>
          <a:prstGeom prst="rect">
            <a:avLst/>
          </a:prstGeom>
          <a:ln>
            <a:solidFill>
              <a:srgbClr val="002060"/>
            </a:solidFill>
          </a:ln>
        </p:spPr>
      </p:pic>
    </p:spTree>
    <p:extLst>
      <p:ext uri="{BB962C8B-B14F-4D97-AF65-F5344CB8AC3E}">
        <p14:creationId xmlns:p14="http://schemas.microsoft.com/office/powerpoint/2010/main" val="3338297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0766" y="5073791"/>
            <a:ext cx="8993875" cy="1784209"/>
          </a:xfrm>
        </p:spPr>
        <p:txBody>
          <a:bodyPr>
            <a:normAutofit/>
          </a:bodyPr>
          <a:lstStyle/>
          <a:p>
            <a:pPr marL="0" indent="0" algn="just">
              <a:buNone/>
            </a:pPr>
            <a:r>
              <a:rPr lang="ru-RU" sz="2000" b="1" dirty="0"/>
              <a:t> </a:t>
            </a:r>
            <a:r>
              <a:rPr lang="ru-RU" sz="2000" b="1" dirty="0" smtClean="0"/>
              <a:t>     </a:t>
            </a:r>
            <a:r>
              <a:rPr lang="ru-RU" sz="2000" b="1" dirty="0" smtClean="0">
                <a:solidFill>
                  <a:srgbClr val="002060"/>
                </a:solidFill>
              </a:rPr>
              <a:t>АТС </a:t>
            </a:r>
            <a:r>
              <a:rPr lang="ru-RU" sz="2000" b="1" dirty="0">
                <a:solidFill>
                  <a:srgbClr val="002060"/>
                </a:solidFill>
              </a:rPr>
              <a:t>при установлении соединений между абонентами выполняет</a:t>
            </a:r>
            <a:r>
              <a:rPr lang="ru-RU" sz="2000" b="1" dirty="0"/>
              <a:t> </a:t>
            </a:r>
            <a:r>
              <a:rPr lang="ru-RU" sz="2000" b="1" dirty="0">
                <a:solidFill>
                  <a:srgbClr val="C00000"/>
                </a:solidFill>
              </a:rPr>
              <a:t>две основные задачи:</a:t>
            </a:r>
            <a:r>
              <a:rPr lang="ru-RU" sz="2000" b="1" dirty="0"/>
              <a:t> отыскание требуемой линии и образование разговорного тракта. </a:t>
            </a:r>
            <a:r>
              <a:rPr lang="ru-RU" sz="2000" dirty="0"/>
              <a:t>В АТС координатной системы эти функции выполняют разные устройства. Образование разговорного тракта обеспечивают МКС, а функция отыскания линии реализуется посредством общих управляющих устройств — маркеров. </a:t>
            </a:r>
            <a:r>
              <a:rPr lang="ru-RU" sz="2000" b="1" dirty="0">
                <a:solidFill>
                  <a:srgbClr val="002060"/>
                </a:solidFill>
              </a:rPr>
              <a:t>Такой способ установления соединения </a:t>
            </a:r>
            <a:r>
              <a:rPr lang="ru-RU" sz="2000" b="1" dirty="0"/>
              <a:t>называется</a:t>
            </a:r>
            <a:r>
              <a:rPr lang="ru-RU" sz="2000" b="1" dirty="0">
                <a:solidFill>
                  <a:srgbClr val="002060"/>
                </a:solidFill>
              </a:rPr>
              <a:t> </a:t>
            </a:r>
            <a:r>
              <a:rPr lang="ru-RU" sz="2000" b="1" dirty="0">
                <a:solidFill>
                  <a:srgbClr val="C00000"/>
                </a:solidFill>
              </a:rPr>
              <a:t>обходным.</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11631" t="18751" r="19227" b="5892"/>
          <a:stretch/>
        </p:blipFill>
        <p:spPr>
          <a:xfrm>
            <a:off x="3976472" y="1102292"/>
            <a:ext cx="4858603" cy="3971499"/>
          </a:xfrm>
          <a:prstGeom prst="rect">
            <a:avLst/>
          </a:prstGeom>
        </p:spPr>
      </p:pic>
      <p:pic>
        <p:nvPicPr>
          <p:cNvPr id="8" name="Рисунок 7"/>
          <p:cNvPicPr>
            <a:picLocks noChangeAspect="1"/>
          </p:cNvPicPr>
          <p:nvPr/>
        </p:nvPicPr>
        <p:blipFill rotWithShape="1">
          <a:blip r:embed="rId3"/>
          <a:srcRect l="9280" t="3026" r="10869" b="11310"/>
          <a:stretch/>
        </p:blipFill>
        <p:spPr>
          <a:xfrm>
            <a:off x="60766" y="1790348"/>
            <a:ext cx="4330074" cy="1949610"/>
          </a:xfrm>
          <a:prstGeom prst="rect">
            <a:avLst/>
          </a:prstGeom>
        </p:spPr>
      </p:pic>
      <p:pic>
        <p:nvPicPr>
          <p:cNvPr id="9" name="Рисунок 8"/>
          <p:cNvPicPr>
            <a:picLocks noChangeAspect="1"/>
          </p:cNvPicPr>
          <p:nvPr/>
        </p:nvPicPr>
        <p:blipFill rotWithShape="1">
          <a:blip r:embed="rId4"/>
          <a:srcRect b="87092"/>
          <a:stretch/>
        </p:blipFill>
        <p:spPr>
          <a:xfrm>
            <a:off x="1766571" y="554043"/>
            <a:ext cx="4858933" cy="604389"/>
          </a:xfrm>
          <a:prstGeom prst="rect">
            <a:avLst/>
          </a:prstGeom>
        </p:spPr>
      </p:pic>
    </p:spTree>
    <p:extLst>
      <p:ext uri="{BB962C8B-B14F-4D97-AF65-F5344CB8AC3E}">
        <p14:creationId xmlns:p14="http://schemas.microsoft.com/office/powerpoint/2010/main" val="4248380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0766" y="5101087"/>
            <a:ext cx="8993875" cy="1756913"/>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уменьшения времени занятия </a:t>
            </a:r>
            <a:r>
              <a:rPr lang="ru-RU" sz="2000" b="1" dirty="0" smtClean="0">
                <a:solidFill>
                  <a:srgbClr val="002060"/>
                </a:solidFill>
              </a:rPr>
              <a:t>маркеров </a:t>
            </a:r>
            <a:r>
              <a:rPr lang="ru-RU" sz="2000" b="1" dirty="0">
                <a:solidFill>
                  <a:srgbClr val="002060"/>
                </a:solidFill>
              </a:rPr>
              <a:t>и приборов разговорного тракта </a:t>
            </a:r>
            <a:r>
              <a:rPr lang="ru-RU" sz="2000" b="1" dirty="0" smtClean="0"/>
              <a:t>в координатных АТС применяется </a:t>
            </a:r>
            <a:r>
              <a:rPr lang="ru-RU" sz="2000" b="1" dirty="0" smtClean="0">
                <a:solidFill>
                  <a:srgbClr val="C00000"/>
                </a:solidFill>
              </a:rPr>
              <a:t>косвенное </a:t>
            </a:r>
            <a:r>
              <a:rPr lang="ru-RU" sz="2000" b="1" dirty="0">
                <a:solidFill>
                  <a:srgbClr val="C00000"/>
                </a:solidFill>
              </a:rPr>
              <a:t>(регистровое) управление. </a:t>
            </a:r>
            <a:r>
              <a:rPr lang="ru-RU" sz="2000" dirty="0"/>
              <a:t>Регистры принимают знаки номера от абонентов, а затем передают их последовательно быстродействующим кодом в маркеры. Для построения маркеров и регистров используют электромагнитные реле и электронные элементы (транзисторы и диоды). </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4578" b="84149"/>
          <a:stretch/>
        </p:blipFill>
        <p:spPr>
          <a:xfrm>
            <a:off x="943406" y="411218"/>
            <a:ext cx="6858594" cy="580030"/>
          </a:xfrm>
          <a:prstGeom prst="rect">
            <a:avLst/>
          </a:prstGeom>
        </p:spPr>
      </p:pic>
      <p:pic>
        <p:nvPicPr>
          <p:cNvPr id="3" name="Рисунок 2"/>
          <p:cNvPicPr>
            <a:picLocks noChangeAspect="1"/>
          </p:cNvPicPr>
          <p:nvPr/>
        </p:nvPicPr>
        <p:blipFill rotWithShape="1">
          <a:blip r:embed="rId3"/>
          <a:srcRect t="20950"/>
          <a:stretch/>
        </p:blipFill>
        <p:spPr>
          <a:xfrm>
            <a:off x="504971" y="969387"/>
            <a:ext cx="8090312" cy="4172644"/>
          </a:xfrm>
          <a:prstGeom prst="rect">
            <a:avLst/>
          </a:prstGeom>
        </p:spPr>
      </p:pic>
    </p:spTree>
    <p:extLst>
      <p:ext uri="{BB962C8B-B14F-4D97-AF65-F5344CB8AC3E}">
        <p14:creationId xmlns:p14="http://schemas.microsoft.com/office/powerpoint/2010/main" val="2987385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783475"/>
            <a:ext cx="9144000" cy="1074525"/>
          </a:xfrm>
        </p:spPr>
        <p:txBody>
          <a:bodyPr>
            <a:normAutofit/>
          </a:bodyPr>
          <a:lstStyle/>
          <a:p>
            <a:pPr marL="0" indent="0" algn="just">
              <a:buNone/>
            </a:pPr>
            <a:r>
              <a:rPr lang="ru-RU" sz="2000" b="1" dirty="0" smtClean="0"/>
              <a:t>          </a:t>
            </a:r>
            <a:r>
              <a:rPr lang="ru-RU" sz="2000" b="1" dirty="0" smtClean="0">
                <a:solidFill>
                  <a:srgbClr val="002060"/>
                </a:solidFill>
              </a:rPr>
              <a:t>Коммутационные </a:t>
            </a:r>
            <a:r>
              <a:rPr lang="ru-RU" sz="2000" b="1" dirty="0">
                <a:solidFill>
                  <a:srgbClr val="002060"/>
                </a:solidFill>
              </a:rPr>
              <a:t>устройства координатных АТС </a:t>
            </a:r>
            <a:r>
              <a:rPr lang="ru-RU" sz="2000" dirty="0"/>
              <a:t>обычно имеют двухзвенное или многозвенное построение и образуют ступени искания или одну общую для всей станции коммутационную систему.</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16302" t="11843" r="16268" b="24049"/>
          <a:stretch/>
        </p:blipFill>
        <p:spPr>
          <a:xfrm>
            <a:off x="2593076" y="968188"/>
            <a:ext cx="6550924" cy="4671045"/>
          </a:xfrm>
          <a:prstGeom prst="rect">
            <a:avLst/>
          </a:prstGeom>
        </p:spPr>
      </p:pic>
      <p:sp>
        <p:nvSpPr>
          <p:cNvPr id="8" name="Прямоугольник 7"/>
          <p:cNvSpPr/>
          <p:nvPr/>
        </p:nvSpPr>
        <p:spPr>
          <a:xfrm>
            <a:off x="150127" y="3207224"/>
            <a:ext cx="3698542" cy="2453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chemeClr val="tx1"/>
                </a:solidFill>
              </a:rPr>
              <a:t>АИ – </a:t>
            </a:r>
            <a:r>
              <a:rPr lang="ru-RU" sz="1600" i="1" dirty="0" smtClean="0">
                <a:solidFill>
                  <a:schemeClr val="tx1"/>
                </a:solidFill>
              </a:rPr>
              <a:t>ступень абонентского искания</a:t>
            </a:r>
          </a:p>
          <a:p>
            <a:r>
              <a:rPr lang="ru-RU" sz="1600" b="1" i="1" dirty="0" smtClean="0">
                <a:solidFill>
                  <a:schemeClr val="tx1"/>
                </a:solidFill>
              </a:rPr>
              <a:t>ГИ</a:t>
            </a:r>
            <a:r>
              <a:rPr lang="ru-RU" sz="1600" i="1" dirty="0" smtClean="0">
                <a:solidFill>
                  <a:schemeClr val="tx1"/>
                </a:solidFill>
              </a:rPr>
              <a:t> – ступень группового искания</a:t>
            </a:r>
          </a:p>
          <a:p>
            <a:r>
              <a:rPr lang="ru-RU" sz="1600" b="1" i="1" dirty="0" smtClean="0">
                <a:solidFill>
                  <a:schemeClr val="tx1"/>
                </a:solidFill>
              </a:rPr>
              <a:t>РИ</a:t>
            </a:r>
            <a:r>
              <a:rPr lang="ru-RU" sz="1600" i="1" dirty="0" smtClean="0">
                <a:solidFill>
                  <a:schemeClr val="tx1"/>
                </a:solidFill>
              </a:rPr>
              <a:t> – ступень регистрового искания</a:t>
            </a:r>
          </a:p>
          <a:p>
            <a:r>
              <a:rPr lang="ru-RU" sz="1600" b="1" i="1" dirty="0" smtClean="0">
                <a:solidFill>
                  <a:schemeClr val="tx1"/>
                </a:solidFill>
              </a:rPr>
              <a:t>МАИ</a:t>
            </a:r>
            <a:r>
              <a:rPr lang="ru-RU" sz="1600" i="1" dirty="0" smtClean="0">
                <a:solidFill>
                  <a:schemeClr val="tx1"/>
                </a:solidFill>
              </a:rPr>
              <a:t> – маркер абонентского искания</a:t>
            </a:r>
          </a:p>
          <a:p>
            <a:r>
              <a:rPr lang="ru-RU" sz="1600" b="1" i="1" dirty="0" smtClean="0">
                <a:solidFill>
                  <a:schemeClr val="tx1"/>
                </a:solidFill>
              </a:rPr>
              <a:t>МГИ</a:t>
            </a:r>
            <a:r>
              <a:rPr lang="ru-RU" sz="1600" i="1" dirty="0" smtClean="0">
                <a:solidFill>
                  <a:schemeClr val="tx1"/>
                </a:solidFill>
              </a:rPr>
              <a:t> – маркер группового искания</a:t>
            </a:r>
          </a:p>
          <a:p>
            <a:r>
              <a:rPr lang="ru-RU" sz="1600" b="1" i="1" dirty="0" smtClean="0">
                <a:solidFill>
                  <a:schemeClr val="tx1"/>
                </a:solidFill>
              </a:rPr>
              <a:t>МРИ</a:t>
            </a:r>
            <a:r>
              <a:rPr lang="ru-RU" sz="1600" i="1" dirty="0" smtClean="0">
                <a:solidFill>
                  <a:schemeClr val="tx1"/>
                </a:solidFill>
              </a:rPr>
              <a:t> – маркер регистрового искания</a:t>
            </a:r>
          </a:p>
          <a:p>
            <a:r>
              <a:rPr lang="ru-RU" sz="1600" b="1" i="1" dirty="0" smtClean="0">
                <a:solidFill>
                  <a:schemeClr val="tx1"/>
                </a:solidFill>
              </a:rPr>
              <a:t>АР</a:t>
            </a:r>
            <a:r>
              <a:rPr lang="ru-RU" sz="1600" i="1" dirty="0" smtClean="0">
                <a:solidFill>
                  <a:schemeClr val="tx1"/>
                </a:solidFill>
              </a:rPr>
              <a:t> – абонентский регистр</a:t>
            </a:r>
          </a:p>
          <a:p>
            <a:r>
              <a:rPr lang="ru-RU" sz="1600" b="1" i="1" dirty="0" smtClean="0">
                <a:solidFill>
                  <a:schemeClr val="tx1"/>
                </a:solidFill>
              </a:rPr>
              <a:t>КПП</a:t>
            </a:r>
            <a:r>
              <a:rPr lang="ru-RU" sz="1600" i="1" dirty="0" smtClean="0">
                <a:solidFill>
                  <a:schemeClr val="tx1"/>
                </a:solidFill>
              </a:rPr>
              <a:t> – кодовый приемо-передатчик</a:t>
            </a:r>
            <a:endParaRPr lang="ru-RU" sz="1600" i="1" dirty="0">
              <a:solidFill>
                <a:schemeClr val="tx1"/>
              </a:solidFill>
            </a:endParaRPr>
          </a:p>
        </p:txBody>
      </p:sp>
      <p:pic>
        <p:nvPicPr>
          <p:cNvPr id="2" name="Рисунок 1"/>
          <p:cNvPicPr>
            <a:picLocks noChangeAspect="1"/>
          </p:cNvPicPr>
          <p:nvPr/>
        </p:nvPicPr>
        <p:blipFill rotWithShape="1">
          <a:blip r:embed="rId3"/>
          <a:srcRect b="89014"/>
          <a:stretch/>
        </p:blipFill>
        <p:spPr>
          <a:xfrm>
            <a:off x="1120304" y="423020"/>
            <a:ext cx="6553768" cy="579349"/>
          </a:xfrm>
          <a:prstGeom prst="rect">
            <a:avLst/>
          </a:prstGeom>
        </p:spPr>
      </p:pic>
    </p:spTree>
    <p:extLst>
      <p:ext uri="{BB962C8B-B14F-4D97-AF65-F5344CB8AC3E}">
        <p14:creationId xmlns:p14="http://schemas.microsoft.com/office/powerpoint/2010/main" val="222993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814484"/>
            <a:ext cx="9144000" cy="1251946"/>
          </a:xfrm>
        </p:spPr>
        <p:txBody>
          <a:bodyPr>
            <a:normAutofit/>
          </a:bodyPr>
          <a:lstStyle/>
          <a:p>
            <a:pPr marL="0" indent="0" algn="just">
              <a:buNone/>
            </a:pPr>
            <a:r>
              <a:rPr lang="ru-RU" sz="2000" dirty="0" smtClean="0"/>
              <a:t>         </a:t>
            </a:r>
            <a:r>
              <a:rPr lang="ru-RU" sz="2000" b="1" dirty="0" smtClean="0">
                <a:solidFill>
                  <a:srgbClr val="002060"/>
                </a:solidFill>
              </a:rPr>
              <a:t>Аппаратура </a:t>
            </a:r>
            <a:r>
              <a:rPr lang="ru-RU" sz="2000" b="1" dirty="0">
                <a:solidFill>
                  <a:srgbClr val="002060"/>
                </a:solidFill>
              </a:rPr>
              <a:t>АТС выполняется в виде блоков, </a:t>
            </a:r>
            <a:r>
              <a:rPr lang="ru-RU" sz="2000" b="1" dirty="0"/>
              <a:t>содержащих </a:t>
            </a:r>
            <a:r>
              <a:rPr lang="ru-RU" sz="2000" b="1" dirty="0">
                <a:solidFill>
                  <a:srgbClr val="C00000"/>
                </a:solidFill>
              </a:rPr>
              <a:t>коммутационные </a:t>
            </a:r>
            <a:r>
              <a:rPr lang="ru-RU" sz="2000" b="1" dirty="0"/>
              <a:t>и </a:t>
            </a:r>
            <a:r>
              <a:rPr lang="ru-RU" sz="2000" b="1" dirty="0">
                <a:solidFill>
                  <a:srgbClr val="C00000"/>
                </a:solidFill>
              </a:rPr>
              <a:t>управляющие</a:t>
            </a:r>
            <a:r>
              <a:rPr lang="ru-RU" sz="2000" b="1" dirty="0"/>
              <a:t> </a:t>
            </a:r>
            <a:r>
              <a:rPr lang="ru-RU" sz="2000" b="1" dirty="0">
                <a:solidFill>
                  <a:srgbClr val="C00000"/>
                </a:solidFill>
              </a:rPr>
              <a:t>приборы</a:t>
            </a:r>
            <a:r>
              <a:rPr lang="ru-RU" sz="2000" b="1" dirty="0"/>
              <a:t> соответствующих ступеней искания</a:t>
            </a:r>
            <a:r>
              <a:rPr lang="ru-RU" sz="2000" b="1" dirty="0">
                <a:solidFill>
                  <a:srgbClr val="002060"/>
                </a:solidFill>
              </a:rPr>
              <a:t>. </a:t>
            </a:r>
            <a:r>
              <a:rPr lang="ru-RU" sz="2000" dirty="0"/>
              <a:t>Управляющие приборы могут быть индивидуальными для каждого блока, общими для нескольких или всех блоков данной ступени искания или общими для всей АТС.</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5" name="Рисунок 4"/>
          <p:cNvPicPr>
            <a:picLocks noChangeAspect="1"/>
          </p:cNvPicPr>
          <p:nvPr/>
        </p:nvPicPr>
        <p:blipFill rotWithShape="1">
          <a:blip r:embed="rId2"/>
          <a:srcRect r="10776" b="12806"/>
          <a:stretch/>
        </p:blipFill>
        <p:spPr>
          <a:xfrm>
            <a:off x="27296" y="585118"/>
            <a:ext cx="4367284" cy="3200946"/>
          </a:xfrm>
          <a:prstGeom prst="rect">
            <a:avLst/>
          </a:prstGeom>
        </p:spPr>
      </p:pic>
      <p:pic>
        <p:nvPicPr>
          <p:cNvPr id="8" name="Рисунок 7"/>
          <p:cNvPicPr>
            <a:picLocks noChangeAspect="1"/>
          </p:cNvPicPr>
          <p:nvPr/>
        </p:nvPicPr>
        <p:blipFill rotWithShape="1">
          <a:blip r:embed="rId3"/>
          <a:srcRect l="14925" r="9701"/>
          <a:stretch/>
        </p:blipFill>
        <p:spPr>
          <a:xfrm>
            <a:off x="4394580" y="585118"/>
            <a:ext cx="4559792" cy="2206334"/>
          </a:xfrm>
          <a:prstGeom prst="rect">
            <a:avLst/>
          </a:prstGeom>
        </p:spPr>
      </p:pic>
      <p:sp>
        <p:nvSpPr>
          <p:cNvPr id="9" name="Прямоугольник 8"/>
          <p:cNvSpPr/>
          <p:nvPr/>
        </p:nvSpPr>
        <p:spPr>
          <a:xfrm>
            <a:off x="4450612" y="2952196"/>
            <a:ext cx="4572000" cy="1477328"/>
          </a:xfrm>
          <a:prstGeom prst="rect">
            <a:avLst/>
          </a:prstGeom>
          <a:ln>
            <a:noFill/>
          </a:ln>
        </p:spPr>
        <p:txBody>
          <a:bodyPr>
            <a:spAutoFit/>
          </a:bodyPr>
          <a:lstStyle/>
          <a:p>
            <a:r>
              <a:rPr lang="ru-RU" dirty="0">
                <a:effectLst>
                  <a:outerShdw blurRad="38100" dist="38100" dir="2700000" algn="tl">
                    <a:srgbClr val="000000">
                      <a:alpha val="43137"/>
                    </a:srgbClr>
                  </a:outerShdw>
                </a:effectLst>
              </a:rPr>
              <a:t>В АТСК различают несколько видов регистров</a:t>
            </a:r>
            <a:r>
              <a:rPr lang="ru-RU" dirty="0" smtClean="0">
                <a:effectLst>
                  <a:outerShdw blurRad="38100" dist="38100" dir="2700000" algn="tl">
                    <a:srgbClr val="000000">
                      <a:alpha val="43137"/>
                    </a:srgbClr>
                  </a:outerShdw>
                </a:effectLst>
              </a:rPr>
              <a:t>:</a:t>
            </a:r>
          </a:p>
          <a:p>
            <a:pPr marL="285750" indent="-285750">
              <a:buFont typeface="Arial" panose="020B0604020202020204" pitchFamily="34" charset="0"/>
              <a:buChar char="•"/>
            </a:pPr>
            <a:r>
              <a:rPr lang="ru-RU" dirty="0" smtClean="0">
                <a:effectLst>
                  <a:outerShdw blurRad="38100" dist="38100" dir="2700000" algn="tl">
                    <a:srgbClr val="000000">
                      <a:alpha val="43137"/>
                    </a:srgbClr>
                  </a:outerShdw>
                </a:effectLst>
              </a:rPr>
              <a:t>абонентские регистры;</a:t>
            </a:r>
          </a:p>
          <a:p>
            <a:pPr marL="285750" indent="-285750">
              <a:buFont typeface="Arial" panose="020B0604020202020204" pitchFamily="34" charset="0"/>
              <a:buChar char="•"/>
            </a:pPr>
            <a:r>
              <a:rPr lang="ru-RU" dirty="0" smtClean="0">
                <a:effectLst>
                  <a:outerShdw blurRad="38100" dist="38100" dir="2700000" algn="tl">
                    <a:srgbClr val="000000">
                      <a:alpha val="43137"/>
                    </a:srgbClr>
                  </a:outerShdw>
                </a:effectLst>
              </a:rPr>
              <a:t>входящие регистры;</a:t>
            </a:r>
          </a:p>
          <a:p>
            <a:pPr marL="285750" indent="-285750">
              <a:buFont typeface="Arial" panose="020B0604020202020204" pitchFamily="34" charset="0"/>
              <a:buChar char="•"/>
            </a:pPr>
            <a:r>
              <a:rPr lang="ru-RU" dirty="0" smtClean="0">
                <a:effectLst>
                  <a:outerShdw blurRad="38100" dist="38100" dir="2700000" algn="tl">
                    <a:srgbClr val="000000">
                      <a:alpha val="43137"/>
                    </a:srgbClr>
                  </a:outerShdw>
                </a:effectLst>
              </a:rPr>
              <a:t>исходящие регистры. </a:t>
            </a:r>
            <a:endParaRPr lang="ru-RU" dirty="0">
              <a:effectLst>
                <a:outerShdw blurRad="38100" dist="38100" dir="2700000" algn="tl">
                  <a:srgbClr val="000000">
                    <a:alpha val="43137"/>
                  </a:srgbClr>
                </a:outerShdw>
              </a:effectLst>
            </a:endParaRPr>
          </a:p>
        </p:txBody>
      </p:sp>
      <p:sp>
        <p:nvSpPr>
          <p:cNvPr id="10" name="Прямоугольник 9"/>
          <p:cNvSpPr/>
          <p:nvPr/>
        </p:nvSpPr>
        <p:spPr>
          <a:xfrm>
            <a:off x="4388476" y="585118"/>
            <a:ext cx="4565896" cy="38504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808852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74861"/>
            <a:ext cx="8993875" cy="1583139"/>
          </a:xfrm>
        </p:spPr>
        <p:txBody>
          <a:bodyPr>
            <a:normAutofit/>
          </a:bodyPr>
          <a:lstStyle/>
          <a:p>
            <a:pPr marL="0" indent="0" algn="just">
              <a:buNone/>
            </a:pPr>
            <a:r>
              <a:rPr lang="ru-RU" sz="2000" dirty="0" smtClean="0"/>
              <a:t>      </a:t>
            </a:r>
            <a:r>
              <a:rPr lang="ru-RU" sz="2000" b="1" dirty="0" smtClean="0"/>
              <a:t>Существует </a:t>
            </a:r>
            <a:r>
              <a:rPr lang="ru-RU" sz="2000" b="1" dirty="0"/>
              <a:t>несколько типов АТС координатной системы </a:t>
            </a:r>
            <a:r>
              <a:rPr lang="ru-RU" sz="2000" dirty="0"/>
              <a:t>отечественного и импортного производства. Эти станции отличаются между собой по конструкции и коммутационным параметрам МКС, построению схемы станции, емкости и принципам группообразования блоков ступеней искания, степени централизации управления коммутационными приборами. </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2687" b="3015"/>
          <a:stretch/>
        </p:blipFill>
        <p:spPr>
          <a:xfrm>
            <a:off x="797859" y="457200"/>
            <a:ext cx="7620000" cy="4817661"/>
          </a:xfrm>
          <a:prstGeom prst="rect">
            <a:avLst/>
          </a:prstGeom>
          <a:ln>
            <a:solidFill>
              <a:schemeClr val="tx1"/>
            </a:solidFill>
          </a:ln>
        </p:spPr>
      </p:pic>
    </p:spTree>
    <p:extLst>
      <p:ext uri="{BB962C8B-B14F-4D97-AF65-F5344CB8AC3E}">
        <p14:creationId xmlns:p14="http://schemas.microsoft.com/office/powerpoint/2010/main" val="33114849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73791"/>
            <a:ext cx="9144000" cy="1784209"/>
          </a:xfrm>
        </p:spPr>
        <p:txBody>
          <a:bodyPr>
            <a:normAutofit/>
          </a:bodyPr>
          <a:lstStyle/>
          <a:p>
            <a:pPr marL="0" indent="0" algn="just">
              <a:buNone/>
            </a:pPr>
            <a:r>
              <a:rPr lang="ru-RU" sz="2000" dirty="0" smtClean="0"/>
              <a:t>        Из </a:t>
            </a:r>
            <a:r>
              <a:rPr lang="ru-RU" sz="2000" dirty="0"/>
              <a:t>отечественных АТС координатной системы распространены станции</a:t>
            </a:r>
            <a:r>
              <a:rPr lang="ru-RU" sz="2000" dirty="0">
                <a:solidFill>
                  <a:srgbClr val="C00000"/>
                </a:solidFill>
              </a:rPr>
              <a:t> </a:t>
            </a:r>
            <a:r>
              <a:rPr lang="ru-RU" sz="2000" b="1" dirty="0">
                <a:solidFill>
                  <a:srgbClr val="C00000"/>
                </a:solidFill>
              </a:rPr>
              <a:t>АТСК 100/2000</a:t>
            </a:r>
            <a:r>
              <a:rPr lang="ru-RU" sz="2000" dirty="0"/>
              <a:t>, разработанные для учрежденческих и сельских сетей, и </a:t>
            </a:r>
            <a:r>
              <a:rPr lang="ru-RU" sz="2000" b="1" dirty="0"/>
              <a:t>АТСК-У,</a:t>
            </a:r>
            <a:r>
              <a:rPr lang="ru-RU" sz="2000" dirty="0"/>
              <a:t> применяемые на крупных городских телефонных сетях. Эти станции нашли применение на телефонной сети железнодорожного транспорта. АТС типа </a:t>
            </a:r>
            <a:r>
              <a:rPr lang="ru-RU" sz="2000" b="1" dirty="0"/>
              <a:t>КРЖ </a:t>
            </a:r>
            <a:r>
              <a:rPr lang="ru-RU" sz="2000" dirty="0"/>
              <a:t>производства Болгарии также получили на железнодорожном транспорте широкое распространение.</a:t>
            </a:r>
          </a:p>
        </p:txBody>
      </p:sp>
      <p:sp>
        <p:nvSpPr>
          <p:cNvPr id="7" name="Заголовок 4"/>
          <p:cNvSpPr>
            <a:spLocks noGrp="1"/>
          </p:cNvSpPr>
          <p:nvPr>
            <p:ph type="title"/>
          </p:nvPr>
        </p:nvSpPr>
        <p:spPr>
          <a:xfrm>
            <a:off x="697549" y="0"/>
            <a:ext cx="7720310"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АТС координатной системы</a:t>
            </a:r>
            <a:br>
              <a:rPr lang="ru-RU" sz="2000" b="1" dirty="0">
                <a:solidFill>
                  <a:srgbClr val="00206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156736" y="432082"/>
            <a:ext cx="2143125" cy="2857500"/>
          </a:xfrm>
          <a:prstGeom prst="rect">
            <a:avLst/>
          </a:prstGeom>
        </p:spPr>
      </p:pic>
      <p:pic>
        <p:nvPicPr>
          <p:cNvPr id="4" name="Рисунок 3"/>
          <p:cNvPicPr>
            <a:picLocks noChangeAspect="1"/>
          </p:cNvPicPr>
          <p:nvPr/>
        </p:nvPicPr>
        <p:blipFill>
          <a:blip r:embed="rId3"/>
          <a:stretch>
            <a:fillRect/>
          </a:stretch>
        </p:blipFill>
        <p:spPr>
          <a:xfrm>
            <a:off x="6973579" y="444641"/>
            <a:ext cx="2143125" cy="2857500"/>
          </a:xfrm>
          <a:prstGeom prst="rect">
            <a:avLst/>
          </a:prstGeom>
        </p:spPr>
      </p:pic>
      <p:pic>
        <p:nvPicPr>
          <p:cNvPr id="5" name="Рисунок 4"/>
          <p:cNvPicPr>
            <a:picLocks noChangeAspect="1"/>
          </p:cNvPicPr>
          <p:nvPr/>
        </p:nvPicPr>
        <p:blipFill rotWithShape="1">
          <a:blip r:embed="rId4"/>
          <a:srcRect l="5136" r="20431"/>
          <a:stretch/>
        </p:blipFill>
        <p:spPr>
          <a:xfrm>
            <a:off x="1767384" y="1930541"/>
            <a:ext cx="5459105" cy="3143250"/>
          </a:xfrm>
          <a:prstGeom prst="rect">
            <a:avLst/>
          </a:prstGeom>
        </p:spPr>
      </p:pic>
    </p:spTree>
    <p:extLst>
      <p:ext uri="{BB962C8B-B14F-4D97-AF65-F5344CB8AC3E}">
        <p14:creationId xmlns:p14="http://schemas.microsoft.com/office/powerpoint/2010/main" val="1778111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2" y="6007659"/>
            <a:ext cx="8993875" cy="850341"/>
          </a:xfrm>
        </p:spPr>
        <p:txBody>
          <a:bodyPr>
            <a:normAutofit/>
          </a:bodyPr>
          <a:lstStyle/>
          <a:p>
            <a:pPr marL="0" indent="0" algn="just">
              <a:buNone/>
            </a:pPr>
            <a:r>
              <a:rPr lang="ru-RU" sz="2000" b="1" dirty="0">
                <a:solidFill>
                  <a:srgbClr val="002060"/>
                </a:solidFill>
              </a:rPr>
              <a:t> Можно выделить следующие </a:t>
            </a:r>
            <a:r>
              <a:rPr lang="ru-RU" sz="2000" b="1" dirty="0"/>
              <a:t>способы коммутации </a:t>
            </a:r>
            <a:r>
              <a:rPr lang="ru-RU" sz="2000" b="1" dirty="0">
                <a:solidFill>
                  <a:srgbClr val="002060"/>
                </a:solidFill>
              </a:rPr>
              <a:t>— </a:t>
            </a:r>
            <a:r>
              <a:rPr lang="ru-RU" sz="2000" b="1" dirty="0">
                <a:solidFill>
                  <a:srgbClr val="C00000"/>
                </a:solidFill>
              </a:rPr>
              <a:t>коммутацию каналов, пакетов, сообщений.</a:t>
            </a:r>
          </a:p>
          <a:p>
            <a:pPr marL="0" indent="0" algn="just">
              <a:buNone/>
            </a:pPr>
            <a:endParaRPr lang="ru-RU" sz="2000" dirty="0"/>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t="10001" b="2940"/>
          <a:stretch/>
        </p:blipFill>
        <p:spPr>
          <a:xfrm>
            <a:off x="439171" y="736764"/>
            <a:ext cx="8115528" cy="5298962"/>
          </a:xfrm>
          <a:prstGeom prst="rect">
            <a:avLst/>
          </a:prstGeom>
        </p:spPr>
      </p:pic>
      <p:sp>
        <p:nvSpPr>
          <p:cNvPr id="4" name="Прямоугольник 3"/>
          <p:cNvSpPr/>
          <p:nvPr/>
        </p:nvSpPr>
        <p:spPr>
          <a:xfrm>
            <a:off x="7954015" y="5835671"/>
            <a:ext cx="820271" cy="200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82113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141302"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759893"/>
            <a:ext cx="8993875" cy="2098107"/>
          </a:xfrm>
        </p:spPr>
        <p:txBody>
          <a:bodyPr>
            <a:normAutofit/>
          </a:bodyPr>
          <a:lstStyle/>
          <a:p>
            <a:pPr marL="0" indent="0" algn="just">
              <a:buNone/>
            </a:pPr>
            <a:r>
              <a:rPr lang="ru-RU" sz="2000" b="1" dirty="0" smtClean="0">
                <a:solidFill>
                  <a:srgbClr val="002060"/>
                </a:solidFill>
              </a:rPr>
              <a:t>        Квазиэлектронные </a:t>
            </a:r>
            <a:r>
              <a:rPr lang="ru-RU" sz="2000" b="1" dirty="0">
                <a:solidFill>
                  <a:srgbClr val="002060"/>
                </a:solidFill>
              </a:rPr>
              <a:t>(почти электронные) АТС </a:t>
            </a:r>
            <a:r>
              <a:rPr lang="ru-RU" sz="2000" b="1" dirty="0"/>
              <a:t>характеризуются следующими</a:t>
            </a:r>
            <a:r>
              <a:rPr lang="ru-RU" sz="2000" b="1" dirty="0">
                <a:solidFill>
                  <a:srgbClr val="002060"/>
                </a:solidFill>
              </a:rPr>
              <a:t> </a:t>
            </a:r>
            <a:r>
              <a:rPr lang="ru-RU" sz="2000" b="1" dirty="0">
                <a:solidFill>
                  <a:srgbClr val="C00000"/>
                </a:solidFill>
              </a:rPr>
              <a:t>основными признаками: </a:t>
            </a:r>
            <a:r>
              <a:rPr lang="ru-RU" sz="2000" dirty="0"/>
              <a:t>коммутационное поле построено на малогабаритных быстродействующих коммутационных приборах; управляющие устройства выполнены на электронных элементах. Наиболее часто коммутационными приборами являются герконовые реле. Управляющие устройства УУ строятся с замонтированной или записанной программой работы коммутационной станции. </a:t>
            </a:r>
          </a:p>
        </p:txBody>
      </p:sp>
      <p:sp>
        <p:nvSpPr>
          <p:cNvPr id="2" name="Прямоугольник 1"/>
          <p:cNvSpPr/>
          <p:nvPr/>
        </p:nvSpPr>
        <p:spPr>
          <a:xfrm>
            <a:off x="5244352" y="-11796"/>
            <a:ext cx="2864224" cy="400110"/>
          </a:xfrm>
          <a:prstGeom prst="rect">
            <a:avLst/>
          </a:prstGeom>
        </p:spPr>
        <p:txBody>
          <a:bodyPr wrap="square">
            <a:spAutoFit/>
          </a:bodyPr>
          <a:lstStyle/>
          <a:p>
            <a:r>
              <a:rPr lang="ru-RU" sz="2000" b="1" dirty="0" smtClean="0">
                <a:solidFill>
                  <a:srgbClr val="002060"/>
                </a:solidFill>
              </a:rPr>
              <a:t>Квазиэлектронные </a:t>
            </a:r>
            <a:r>
              <a:rPr lang="ru-RU" sz="2000" b="1" dirty="0">
                <a:solidFill>
                  <a:srgbClr val="002060"/>
                </a:solidFill>
              </a:rPr>
              <a:t>АТС</a:t>
            </a:r>
          </a:p>
        </p:txBody>
      </p:sp>
      <p:pic>
        <p:nvPicPr>
          <p:cNvPr id="4" name="Рисунок 3"/>
          <p:cNvPicPr>
            <a:picLocks noChangeAspect="1"/>
          </p:cNvPicPr>
          <p:nvPr/>
        </p:nvPicPr>
        <p:blipFill>
          <a:blip r:embed="rId2"/>
          <a:stretch>
            <a:fillRect/>
          </a:stretch>
        </p:blipFill>
        <p:spPr>
          <a:xfrm>
            <a:off x="859808" y="400110"/>
            <a:ext cx="7683690" cy="4322076"/>
          </a:xfrm>
          <a:prstGeom prst="rect">
            <a:avLst/>
          </a:prstGeom>
        </p:spPr>
      </p:pic>
    </p:spTree>
    <p:extLst>
      <p:ext uri="{BB962C8B-B14F-4D97-AF65-F5344CB8AC3E}">
        <p14:creationId xmlns:p14="http://schemas.microsoft.com/office/powerpoint/2010/main" val="27766055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141302"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305803"/>
            <a:ext cx="9144000" cy="1552197"/>
          </a:xfrm>
        </p:spPr>
        <p:txBody>
          <a:bodyPr>
            <a:normAutofit/>
          </a:bodyPr>
          <a:lstStyle/>
          <a:p>
            <a:pPr marL="0" indent="0" algn="just">
              <a:buNone/>
            </a:pPr>
            <a:r>
              <a:rPr lang="ru-RU" sz="2000" b="1" dirty="0" smtClean="0">
                <a:solidFill>
                  <a:srgbClr val="002060"/>
                </a:solidFill>
              </a:rPr>
              <a:t>       УУ </a:t>
            </a:r>
            <a:r>
              <a:rPr lang="ru-RU" sz="2000" dirty="0" smtClean="0"/>
              <a:t>(управляющие устройства) </a:t>
            </a:r>
            <a:r>
              <a:rPr lang="ru-RU" sz="2000" dirty="0"/>
              <a:t>с замонтированной программой имеют жесткие (неизменяемые) связи между отдельными функциональными узлами, что не позволяет изменять программу работы станции (управляющие устройства выполнены по тем же принципам, что и маркеры координатных АТС, но на базе электронных элементов). </a:t>
            </a:r>
          </a:p>
        </p:txBody>
      </p:sp>
      <p:sp>
        <p:nvSpPr>
          <p:cNvPr id="2" name="Прямоугольник 1"/>
          <p:cNvSpPr/>
          <p:nvPr/>
        </p:nvSpPr>
        <p:spPr>
          <a:xfrm>
            <a:off x="5244352" y="-11796"/>
            <a:ext cx="2864224" cy="400110"/>
          </a:xfrm>
          <a:prstGeom prst="rect">
            <a:avLst/>
          </a:prstGeom>
        </p:spPr>
        <p:txBody>
          <a:bodyPr wrap="square">
            <a:spAutoFit/>
          </a:bodyPr>
          <a:lstStyle/>
          <a:p>
            <a:r>
              <a:rPr lang="ru-RU" sz="2000" b="1" dirty="0" smtClean="0">
                <a:solidFill>
                  <a:srgbClr val="002060"/>
                </a:solidFill>
              </a:rPr>
              <a:t>Квазиэлектронные </a:t>
            </a:r>
            <a:r>
              <a:rPr lang="ru-RU" sz="2000" b="1" dirty="0">
                <a:solidFill>
                  <a:srgbClr val="002060"/>
                </a:solidFill>
              </a:rPr>
              <a:t>АТС</a:t>
            </a:r>
          </a:p>
        </p:txBody>
      </p:sp>
      <p:pic>
        <p:nvPicPr>
          <p:cNvPr id="4" name="Рисунок 3"/>
          <p:cNvPicPr>
            <a:picLocks noChangeAspect="1"/>
          </p:cNvPicPr>
          <p:nvPr/>
        </p:nvPicPr>
        <p:blipFill rotWithShape="1">
          <a:blip r:embed="rId2"/>
          <a:srcRect l="10117" t="13286" r="19579" b="23206"/>
          <a:stretch/>
        </p:blipFill>
        <p:spPr>
          <a:xfrm>
            <a:off x="1787863" y="333721"/>
            <a:ext cx="7342492" cy="4968161"/>
          </a:xfrm>
          <a:prstGeom prst="rect">
            <a:avLst/>
          </a:prstGeom>
        </p:spPr>
      </p:pic>
      <p:sp>
        <p:nvSpPr>
          <p:cNvPr id="8" name="Прямоугольник 7"/>
          <p:cNvSpPr/>
          <p:nvPr/>
        </p:nvSpPr>
        <p:spPr>
          <a:xfrm>
            <a:off x="0" y="2458033"/>
            <a:ext cx="4788811" cy="2062103"/>
          </a:xfrm>
          <a:prstGeom prst="rect">
            <a:avLst/>
          </a:prstGeom>
        </p:spPr>
        <p:txBody>
          <a:bodyPr wrap="none">
            <a:spAutoFit/>
          </a:bodyPr>
          <a:lstStyle/>
          <a:p>
            <a:r>
              <a:rPr lang="ru-RU" sz="1600" b="1" dirty="0" smtClean="0">
                <a:effectLst>
                  <a:outerShdw blurRad="38100" dist="38100" dir="2700000" algn="tl">
                    <a:srgbClr val="000000">
                      <a:alpha val="43137"/>
                    </a:srgbClr>
                  </a:outerShdw>
                </a:effectLst>
              </a:rPr>
              <a:t>ЦУУ</a:t>
            </a:r>
            <a:r>
              <a:rPr lang="ru-RU" sz="1600" dirty="0" smtClean="0">
                <a:effectLst>
                  <a:outerShdw blurRad="38100" dist="38100" dir="2700000" algn="tl">
                    <a:srgbClr val="000000">
                      <a:alpha val="43137"/>
                    </a:srgbClr>
                  </a:outerShdw>
                </a:effectLst>
              </a:rPr>
              <a:t> -  центральное управляющее  устройство</a:t>
            </a:r>
          </a:p>
          <a:p>
            <a:r>
              <a:rPr lang="ru-RU" sz="1600" b="1" dirty="0" smtClean="0">
                <a:effectLst>
                  <a:outerShdw blurRad="38100" dist="38100" dir="2700000" algn="tl">
                    <a:srgbClr val="000000">
                      <a:alpha val="43137"/>
                    </a:srgbClr>
                  </a:outerShdw>
                </a:effectLst>
              </a:rPr>
              <a:t>ЭУМ </a:t>
            </a:r>
            <a:r>
              <a:rPr lang="ru-RU" sz="1600" dirty="0" smtClean="0">
                <a:effectLst>
                  <a:outerShdw blurRad="38100" dist="38100" dir="2700000" algn="tl">
                    <a:srgbClr val="000000">
                      <a:alpha val="43137"/>
                    </a:srgbClr>
                  </a:outerShdw>
                </a:effectLst>
              </a:rPr>
              <a:t>– электронная управляющая машина</a:t>
            </a:r>
          </a:p>
          <a:p>
            <a:r>
              <a:rPr lang="ru-RU" sz="1600" b="1" dirty="0" smtClean="0">
                <a:effectLst>
                  <a:outerShdw blurRad="38100" dist="38100" dir="2700000" algn="tl">
                    <a:srgbClr val="000000">
                      <a:alpha val="43137"/>
                    </a:srgbClr>
                  </a:outerShdw>
                </a:effectLst>
              </a:rPr>
              <a:t>АК</a:t>
            </a:r>
            <a:r>
              <a:rPr lang="ru-RU" sz="1600" dirty="0" smtClean="0">
                <a:effectLst>
                  <a:outerShdw blurRad="38100" dist="38100" dir="2700000" algn="tl">
                    <a:srgbClr val="000000">
                      <a:alpha val="43137"/>
                    </a:srgbClr>
                  </a:outerShdw>
                </a:effectLst>
              </a:rPr>
              <a:t> – абонентский комплект</a:t>
            </a:r>
          </a:p>
          <a:p>
            <a:r>
              <a:rPr lang="ru-RU" sz="1600" b="1" dirty="0" smtClean="0">
                <a:effectLst>
                  <a:outerShdw blurRad="38100" dist="38100" dir="2700000" algn="tl">
                    <a:srgbClr val="000000">
                      <a:alpha val="43137"/>
                    </a:srgbClr>
                  </a:outerShdw>
                </a:effectLst>
              </a:rPr>
              <a:t>БАЛ</a:t>
            </a:r>
            <a:r>
              <a:rPr lang="ru-RU" sz="1600" dirty="0" smtClean="0">
                <a:effectLst>
                  <a:outerShdw blurRad="38100" dist="38100" dir="2700000" algn="tl">
                    <a:srgbClr val="000000">
                      <a:alpha val="43137"/>
                    </a:srgbClr>
                  </a:outerShdw>
                </a:effectLst>
              </a:rPr>
              <a:t> – блок абонентских линий</a:t>
            </a:r>
          </a:p>
          <a:p>
            <a:r>
              <a:rPr lang="ru-RU" sz="1600" b="1" dirty="0" smtClean="0">
                <a:effectLst>
                  <a:outerShdw blurRad="38100" dist="38100" dir="2700000" algn="tl">
                    <a:srgbClr val="000000">
                      <a:alpha val="43137"/>
                    </a:srgbClr>
                  </a:outerShdw>
                </a:effectLst>
              </a:rPr>
              <a:t>БСЛ</a:t>
            </a:r>
            <a:r>
              <a:rPr lang="ru-RU" sz="1600" dirty="0" smtClean="0">
                <a:effectLst>
                  <a:outerShdw blurRad="38100" dist="38100" dir="2700000" algn="tl">
                    <a:srgbClr val="000000">
                      <a:alpha val="43137"/>
                    </a:srgbClr>
                  </a:outerShdw>
                </a:effectLst>
              </a:rPr>
              <a:t> – блок соединительных линий</a:t>
            </a:r>
          </a:p>
          <a:p>
            <a:r>
              <a:rPr lang="ru-RU" sz="1600" b="1" dirty="0" smtClean="0">
                <a:effectLst>
                  <a:outerShdw blurRad="38100" dist="38100" dir="2700000" algn="tl">
                    <a:srgbClr val="000000">
                      <a:alpha val="43137"/>
                    </a:srgbClr>
                  </a:outerShdw>
                </a:effectLst>
              </a:rPr>
              <a:t>ИКСЛ</a:t>
            </a:r>
            <a:r>
              <a:rPr lang="ru-RU" sz="1600" dirty="0" smtClean="0">
                <a:effectLst>
                  <a:outerShdw blurRad="38100" dist="38100" dir="2700000" algn="tl">
                    <a:srgbClr val="000000">
                      <a:alpha val="43137"/>
                    </a:srgbClr>
                  </a:outerShdw>
                </a:effectLst>
              </a:rPr>
              <a:t> – исходящий комплект соединительных линий</a:t>
            </a:r>
          </a:p>
          <a:p>
            <a:r>
              <a:rPr lang="ru-RU" sz="1600" b="1" dirty="0" smtClean="0">
                <a:effectLst>
                  <a:outerShdw blurRad="38100" dist="38100" dir="2700000" algn="tl">
                    <a:srgbClr val="000000">
                      <a:alpha val="43137"/>
                    </a:srgbClr>
                  </a:outerShdw>
                </a:effectLst>
              </a:rPr>
              <a:t>ВКСЛ </a:t>
            </a:r>
            <a:r>
              <a:rPr lang="ru-RU" sz="1600" dirty="0" smtClean="0">
                <a:effectLst>
                  <a:outerShdw blurRad="38100" dist="38100" dir="2700000" algn="tl">
                    <a:srgbClr val="000000">
                      <a:alpha val="43137"/>
                    </a:srgbClr>
                  </a:outerShdw>
                </a:effectLst>
              </a:rPr>
              <a:t>– </a:t>
            </a:r>
            <a:r>
              <a:rPr lang="ru-RU" sz="1600" dirty="0">
                <a:effectLst>
                  <a:outerShdw blurRad="38100" dist="38100" dir="2700000" algn="tl">
                    <a:srgbClr val="000000">
                      <a:alpha val="43137"/>
                    </a:srgbClr>
                  </a:outerShdw>
                </a:effectLst>
              </a:rPr>
              <a:t>входящий комплект соединительных линий</a:t>
            </a:r>
            <a:endParaRPr lang="ru-RU" sz="1600" dirty="0" smtClean="0">
              <a:effectLst>
                <a:outerShdw blurRad="38100" dist="38100" dir="2700000" algn="tl">
                  <a:srgbClr val="000000">
                    <a:alpha val="43137"/>
                  </a:srgbClr>
                </a:outerShdw>
              </a:effectLst>
            </a:endParaRPr>
          </a:p>
          <a:p>
            <a:endParaRPr lang="ru-RU" sz="16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5042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141302"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210269"/>
            <a:ext cx="9144000" cy="1647731"/>
          </a:xfrm>
        </p:spPr>
        <p:txBody>
          <a:bodyPr>
            <a:normAutofit/>
          </a:bodyPr>
          <a:lstStyle/>
          <a:p>
            <a:pPr marL="0" indent="0" algn="just">
              <a:buNone/>
            </a:pPr>
            <a:r>
              <a:rPr lang="ru-RU" sz="2000" b="1" dirty="0" smtClean="0">
                <a:solidFill>
                  <a:srgbClr val="C00000"/>
                </a:solidFill>
              </a:rPr>
              <a:t>     В </a:t>
            </a:r>
            <a:r>
              <a:rPr lang="ru-RU" sz="2000" b="1" dirty="0">
                <a:solidFill>
                  <a:srgbClr val="C00000"/>
                </a:solidFill>
              </a:rPr>
              <a:t>основе УУ с записанной программой </a:t>
            </a:r>
            <a:r>
              <a:rPr lang="ru-RU" sz="2000" b="1" dirty="0"/>
              <a:t>используются </a:t>
            </a:r>
            <a:r>
              <a:rPr lang="ru-RU" sz="2000" b="1" dirty="0">
                <a:solidFill>
                  <a:srgbClr val="002060"/>
                </a:solidFill>
              </a:rPr>
              <a:t>электронные управляющие машины (ЭУМ), </a:t>
            </a:r>
            <a:r>
              <a:rPr lang="ru-RU" sz="2000" b="1" dirty="0"/>
              <a:t>которые можно строить на базе микропроцессоров. </a:t>
            </a:r>
            <a:r>
              <a:rPr lang="ru-RU" sz="2000" dirty="0"/>
              <a:t>В ЭУМ программа работы станции хранится в запоминающем </a:t>
            </a:r>
            <a:r>
              <a:rPr lang="ru-RU" sz="2000" dirty="0" smtClean="0"/>
              <a:t>устройстве (</a:t>
            </a:r>
            <a:r>
              <a:rPr lang="ru-RU" sz="2000" b="1" dirty="0">
                <a:solidFill>
                  <a:srgbClr val="002060"/>
                </a:solidFill>
              </a:rPr>
              <a:t>ЗУ</a:t>
            </a:r>
            <a:r>
              <a:rPr lang="ru-RU" sz="2000" dirty="0"/>
              <a:t>). Для изменения или дополнения программы работы станции достаточно записать новую информацию в </a:t>
            </a:r>
            <a:r>
              <a:rPr lang="ru-RU" sz="2000" b="1" dirty="0">
                <a:solidFill>
                  <a:srgbClr val="002060"/>
                </a:solidFill>
              </a:rPr>
              <a:t>ЗУ</a:t>
            </a:r>
            <a:r>
              <a:rPr lang="ru-RU" sz="2000" dirty="0"/>
              <a:t>.</a:t>
            </a:r>
          </a:p>
        </p:txBody>
      </p:sp>
      <p:sp>
        <p:nvSpPr>
          <p:cNvPr id="2" name="Прямоугольник 1"/>
          <p:cNvSpPr/>
          <p:nvPr/>
        </p:nvSpPr>
        <p:spPr>
          <a:xfrm>
            <a:off x="5244352" y="-11796"/>
            <a:ext cx="2864224" cy="400110"/>
          </a:xfrm>
          <a:prstGeom prst="rect">
            <a:avLst/>
          </a:prstGeom>
        </p:spPr>
        <p:txBody>
          <a:bodyPr wrap="square">
            <a:spAutoFit/>
          </a:bodyPr>
          <a:lstStyle/>
          <a:p>
            <a:r>
              <a:rPr lang="ru-RU" sz="2000" b="1" dirty="0" smtClean="0">
                <a:solidFill>
                  <a:srgbClr val="002060"/>
                </a:solidFill>
              </a:rPr>
              <a:t>Квазиэлектронные </a:t>
            </a:r>
            <a:r>
              <a:rPr lang="ru-RU" sz="2000" b="1" dirty="0">
                <a:solidFill>
                  <a:srgbClr val="002060"/>
                </a:solidFill>
              </a:rPr>
              <a:t>АТС</a:t>
            </a:r>
          </a:p>
        </p:txBody>
      </p:sp>
      <p:pic>
        <p:nvPicPr>
          <p:cNvPr id="7" name="Рисунок 6"/>
          <p:cNvPicPr>
            <a:picLocks noChangeAspect="1"/>
          </p:cNvPicPr>
          <p:nvPr/>
        </p:nvPicPr>
        <p:blipFill rotWithShape="1">
          <a:blip r:embed="rId2"/>
          <a:srcRect t="3635"/>
          <a:stretch/>
        </p:blipFill>
        <p:spPr>
          <a:xfrm>
            <a:off x="1569493" y="400110"/>
            <a:ext cx="6305265" cy="4689654"/>
          </a:xfrm>
          <a:prstGeom prst="rect">
            <a:avLst/>
          </a:prstGeom>
        </p:spPr>
      </p:pic>
      <p:sp>
        <p:nvSpPr>
          <p:cNvPr id="8" name="Прямоугольник 7"/>
          <p:cNvSpPr/>
          <p:nvPr/>
        </p:nvSpPr>
        <p:spPr>
          <a:xfrm>
            <a:off x="1651379" y="400110"/>
            <a:ext cx="6209731" cy="2998183"/>
          </a:xfrm>
          <a:prstGeom prst="rect">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6351946" y="508819"/>
            <a:ext cx="420436" cy="369332"/>
          </a:xfrm>
          <a:prstGeom prst="rect">
            <a:avLst/>
          </a:prstGeom>
        </p:spPr>
        <p:txBody>
          <a:bodyPr wrap="none">
            <a:spAutoFit/>
          </a:bodyPr>
          <a:lstStyle/>
          <a:p>
            <a:r>
              <a:rPr lang="ru-RU" b="1" dirty="0">
                <a:solidFill>
                  <a:srgbClr val="002060"/>
                </a:solidFill>
              </a:rPr>
              <a:t>ЗУ</a:t>
            </a:r>
            <a:endParaRPr lang="ru-RU" dirty="0"/>
          </a:p>
        </p:txBody>
      </p:sp>
    </p:spTree>
    <p:extLst>
      <p:ext uri="{BB962C8B-B14F-4D97-AF65-F5344CB8AC3E}">
        <p14:creationId xmlns:p14="http://schemas.microsoft.com/office/powerpoint/2010/main" val="31829893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141302"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678006"/>
            <a:ext cx="9144000" cy="2179994"/>
          </a:xfrm>
        </p:spPr>
        <p:txBody>
          <a:bodyPr>
            <a:normAutofit/>
          </a:bodyPr>
          <a:lstStyle/>
          <a:p>
            <a:pPr marL="0" indent="0" algn="just">
              <a:buNone/>
            </a:pPr>
            <a:r>
              <a:rPr lang="ru-RU" sz="2000" dirty="0" smtClean="0"/>
              <a:t>           </a:t>
            </a:r>
            <a:r>
              <a:rPr lang="ru-RU" sz="2000" b="1" dirty="0" smtClean="0">
                <a:solidFill>
                  <a:srgbClr val="C00000"/>
                </a:solidFill>
              </a:rPr>
              <a:t>Наибольшее </a:t>
            </a:r>
            <a:r>
              <a:rPr lang="ru-RU" sz="2000" b="1" dirty="0">
                <a:solidFill>
                  <a:srgbClr val="C00000"/>
                </a:solidFill>
              </a:rPr>
              <a:t>распространение на железнодорожном транспорте получила </a:t>
            </a:r>
            <a:r>
              <a:rPr lang="ru-RU" sz="2000" b="1" dirty="0">
                <a:solidFill>
                  <a:srgbClr val="002060"/>
                </a:solidFill>
              </a:rPr>
              <a:t>АТСКЭ «Квант»</a:t>
            </a:r>
            <a:r>
              <a:rPr lang="ru-RU" sz="2000" dirty="0"/>
              <a:t>,</a:t>
            </a:r>
            <a:r>
              <a:rPr lang="ru-RU" sz="2000" b="1" dirty="0">
                <a:solidFill>
                  <a:srgbClr val="002060"/>
                </a:solidFill>
              </a:rPr>
              <a:t> </a:t>
            </a:r>
            <a:r>
              <a:rPr lang="ru-RU" sz="2000" dirty="0"/>
              <a:t>имеющая УУ с записанной программой. К АТСКЭ с замонтированной программой относится станция малой емкости типа П-437 (до 100 номеров).</a:t>
            </a:r>
          </a:p>
          <a:p>
            <a:pPr marL="0" indent="0" algn="just">
              <a:buNone/>
            </a:pPr>
            <a:r>
              <a:rPr lang="ru-RU" sz="2000" dirty="0"/>
              <a:t>          </a:t>
            </a:r>
            <a:r>
              <a:rPr lang="ru-RU" sz="2000" b="1" dirty="0">
                <a:solidFill>
                  <a:srgbClr val="002060"/>
                </a:solidFill>
              </a:rPr>
              <a:t>В АТСКЭ «Квант»</a:t>
            </a:r>
            <a:r>
              <a:rPr lang="ru-RU" sz="2000" dirty="0"/>
              <a:t> в качестве коммутационных приборов применяют матричные соединители на ферридах (МСФ), а система управления основана на применении специализированных ЭУМ. </a:t>
            </a:r>
          </a:p>
          <a:p>
            <a:pPr marL="0" indent="0" algn="just">
              <a:buNone/>
            </a:pPr>
            <a:endParaRPr lang="ru-RU" sz="2000" dirty="0"/>
          </a:p>
        </p:txBody>
      </p:sp>
      <p:sp>
        <p:nvSpPr>
          <p:cNvPr id="2" name="Прямоугольник 1"/>
          <p:cNvSpPr/>
          <p:nvPr/>
        </p:nvSpPr>
        <p:spPr>
          <a:xfrm>
            <a:off x="5244352" y="-11796"/>
            <a:ext cx="2864224" cy="400110"/>
          </a:xfrm>
          <a:prstGeom prst="rect">
            <a:avLst/>
          </a:prstGeom>
        </p:spPr>
        <p:txBody>
          <a:bodyPr wrap="square">
            <a:spAutoFit/>
          </a:bodyPr>
          <a:lstStyle/>
          <a:p>
            <a:r>
              <a:rPr lang="ru-RU" sz="2000" b="1" dirty="0" smtClean="0">
                <a:solidFill>
                  <a:srgbClr val="002060"/>
                </a:solidFill>
              </a:rPr>
              <a:t>Квазиэлектронные </a:t>
            </a:r>
            <a:r>
              <a:rPr lang="ru-RU" sz="2000" b="1" dirty="0">
                <a:solidFill>
                  <a:srgbClr val="002060"/>
                </a:solidFill>
              </a:rPr>
              <a:t>АТС</a:t>
            </a:r>
          </a:p>
        </p:txBody>
      </p:sp>
      <p:pic>
        <p:nvPicPr>
          <p:cNvPr id="3" name="Рисунок 2"/>
          <p:cNvPicPr>
            <a:picLocks noChangeAspect="1"/>
          </p:cNvPicPr>
          <p:nvPr/>
        </p:nvPicPr>
        <p:blipFill>
          <a:blip r:embed="rId2"/>
          <a:stretch>
            <a:fillRect/>
          </a:stretch>
        </p:blipFill>
        <p:spPr>
          <a:xfrm>
            <a:off x="54590" y="400111"/>
            <a:ext cx="9034054" cy="3871738"/>
          </a:xfrm>
          <a:prstGeom prst="rect">
            <a:avLst/>
          </a:prstGeom>
        </p:spPr>
      </p:pic>
    </p:spTree>
    <p:extLst>
      <p:ext uri="{BB962C8B-B14F-4D97-AF65-F5344CB8AC3E}">
        <p14:creationId xmlns:p14="http://schemas.microsoft.com/office/powerpoint/2010/main" val="41317719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Квазиэлектронные 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sp>
        <p:nvSpPr>
          <p:cNvPr id="6" name="Объект 5"/>
          <p:cNvSpPr>
            <a:spLocks noGrp="1"/>
          </p:cNvSpPr>
          <p:nvPr>
            <p:ph idx="1"/>
          </p:nvPr>
        </p:nvSpPr>
        <p:spPr>
          <a:xfrm>
            <a:off x="0" y="4732598"/>
            <a:ext cx="9144000" cy="2179994"/>
          </a:xfrm>
        </p:spPr>
        <p:txBody>
          <a:bodyPr>
            <a:normAutofit/>
          </a:bodyPr>
          <a:lstStyle/>
          <a:p>
            <a:pPr marL="0" indent="0" algn="just">
              <a:buNone/>
            </a:pPr>
            <a:r>
              <a:rPr lang="ru-RU" sz="2000" dirty="0"/>
              <a:t> </a:t>
            </a:r>
            <a:r>
              <a:rPr lang="ru-RU" sz="2000" dirty="0" smtClean="0"/>
              <a:t>        </a:t>
            </a:r>
            <a:r>
              <a:rPr lang="ru-RU" sz="2000" b="1" dirty="0" smtClean="0">
                <a:solidFill>
                  <a:srgbClr val="C00000"/>
                </a:solidFill>
              </a:rPr>
              <a:t>АТСКЭ </a:t>
            </a:r>
            <a:r>
              <a:rPr lang="ru-RU" sz="2000" b="1" dirty="0">
                <a:solidFill>
                  <a:srgbClr val="C00000"/>
                </a:solidFill>
              </a:rPr>
              <a:t>«Квант» </a:t>
            </a:r>
            <a:r>
              <a:rPr lang="ru-RU" sz="2000" b="1" dirty="0"/>
              <a:t>предназначены</a:t>
            </a:r>
            <a:r>
              <a:rPr lang="ru-RU" sz="2000" dirty="0"/>
              <a:t> </a:t>
            </a:r>
            <a:r>
              <a:rPr lang="ru-RU" sz="2000" b="1" dirty="0">
                <a:solidFill>
                  <a:srgbClr val="002060"/>
                </a:solidFill>
              </a:rPr>
              <a:t>для применения </a:t>
            </a:r>
            <a:r>
              <a:rPr lang="ru-RU" sz="2000" dirty="0"/>
              <a:t>на ведомственных и на сельских сетях связи </a:t>
            </a:r>
            <a:r>
              <a:rPr lang="ru-RU" sz="2000" b="1" dirty="0">
                <a:solidFill>
                  <a:srgbClr val="002060"/>
                </a:solidFill>
              </a:rPr>
              <a:t>в качестве оконечной (ОС), узловой (УС), центральной (ЦС) станций и узла автоматической коммутации (УАК). </a:t>
            </a:r>
            <a:r>
              <a:rPr lang="ru-RU" sz="2000" dirty="0"/>
              <a:t>Оконечные станции выполняют внутренние соединения между абонентами данной станции и внешние исходящие и входящие соединения. Узловые и центральные станции, кроме соединений, устанавливаемых ОС, осуществляют транзитные соединения между соединительными линиями внешней связи. </a:t>
            </a:r>
          </a:p>
        </p:txBody>
      </p:sp>
      <p:pic>
        <p:nvPicPr>
          <p:cNvPr id="3" name="Рисунок 2"/>
          <p:cNvPicPr>
            <a:picLocks noChangeAspect="1"/>
          </p:cNvPicPr>
          <p:nvPr/>
        </p:nvPicPr>
        <p:blipFill rotWithShape="1">
          <a:blip r:embed="rId2"/>
          <a:srcRect l="8806" t="11741" r="7015" b="11045"/>
          <a:stretch/>
        </p:blipFill>
        <p:spPr>
          <a:xfrm>
            <a:off x="1314800" y="378474"/>
            <a:ext cx="6364273" cy="4378258"/>
          </a:xfrm>
          <a:prstGeom prst="rect">
            <a:avLst/>
          </a:prstGeom>
        </p:spPr>
      </p:pic>
    </p:spTree>
    <p:extLst>
      <p:ext uri="{BB962C8B-B14F-4D97-AF65-F5344CB8AC3E}">
        <p14:creationId xmlns:p14="http://schemas.microsoft.com/office/powerpoint/2010/main" val="8009196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619" y="4820757"/>
            <a:ext cx="9138381" cy="2037243"/>
          </a:xfrm>
        </p:spPr>
        <p:txBody>
          <a:bodyPr>
            <a:normAutofit/>
          </a:bodyPr>
          <a:lstStyle/>
          <a:p>
            <a:pPr marL="0" indent="0" algn="just">
              <a:buNone/>
            </a:pPr>
            <a:r>
              <a:rPr lang="ru-RU" sz="2000" dirty="0" smtClean="0"/>
              <a:t>       </a:t>
            </a:r>
            <a:r>
              <a:rPr lang="ru-RU" sz="2000" b="1" dirty="0" smtClean="0">
                <a:solidFill>
                  <a:srgbClr val="C00000"/>
                </a:solidFill>
              </a:rPr>
              <a:t>Различие</a:t>
            </a:r>
            <a:r>
              <a:rPr lang="ru-RU" sz="2000" dirty="0" smtClean="0"/>
              <a:t> </a:t>
            </a:r>
            <a:r>
              <a:rPr lang="ru-RU" sz="2000" dirty="0"/>
              <a:t>в </a:t>
            </a:r>
            <a:r>
              <a:rPr lang="ru-RU" sz="2000" dirty="0" smtClean="0"/>
              <a:t>узловой </a:t>
            </a:r>
            <a:r>
              <a:rPr lang="ru-RU" sz="2000" b="1" dirty="0" smtClean="0">
                <a:solidFill>
                  <a:srgbClr val="002060"/>
                </a:solidFill>
              </a:rPr>
              <a:t>(УС) </a:t>
            </a:r>
            <a:r>
              <a:rPr lang="ru-RU" sz="2000" dirty="0"/>
              <a:t>и </a:t>
            </a:r>
            <a:r>
              <a:rPr lang="ru-RU" sz="2000" dirty="0" smtClean="0"/>
              <a:t>центральной </a:t>
            </a:r>
            <a:r>
              <a:rPr lang="ru-RU" sz="2000" b="1" dirty="0" smtClean="0">
                <a:solidFill>
                  <a:srgbClr val="002060"/>
                </a:solidFill>
              </a:rPr>
              <a:t>(ЦС) </a:t>
            </a:r>
            <a:r>
              <a:rPr lang="ru-RU" sz="2000" dirty="0"/>
              <a:t>состоит в том, что на сети связи </a:t>
            </a:r>
            <a:r>
              <a:rPr lang="ru-RU" sz="2000" b="1" dirty="0"/>
              <a:t>в УС включаются только ОС, а в ЦС — оконечные и узловые станции. </a:t>
            </a:r>
            <a:r>
              <a:rPr lang="ru-RU" sz="2000" dirty="0"/>
              <a:t>Узлы автоматической коммутации осуществляют только транзитные соединения между соединительными линиями внешней связи. </a:t>
            </a:r>
            <a:r>
              <a:rPr lang="ru-RU" sz="2000" b="1" dirty="0">
                <a:solidFill>
                  <a:srgbClr val="002060"/>
                </a:solidFill>
              </a:rPr>
              <a:t>На оконечных станциях </a:t>
            </a:r>
            <a:r>
              <a:rPr lang="ru-RU" sz="2000" b="1" dirty="0"/>
              <a:t>соединения </a:t>
            </a:r>
            <a:r>
              <a:rPr lang="ru-RU" sz="2000" b="1" dirty="0">
                <a:solidFill>
                  <a:srgbClr val="002060"/>
                </a:solidFill>
              </a:rPr>
              <a:t>двухпроводные</a:t>
            </a:r>
            <a:r>
              <a:rPr lang="ru-RU" sz="2000" dirty="0"/>
              <a:t>, а </a:t>
            </a:r>
            <a:r>
              <a:rPr lang="ru-RU" sz="2000" b="1" dirty="0">
                <a:solidFill>
                  <a:srgbClr val="002060"/>
                </a:solidFill>
              </a:rPr>
              <a:t>на УС, ЦС и УAK </a:t>
            </a:r>
            <a:r>
              <a:rPr lang="ru-RU" sz="2000" dirty="0"/>
              <a:t>— </a:t>
            </a:r>
            <a:r>
              <a:rPr lang="ru-RU" sz="2000" b="1" dirty="0"/>
              <a:t>двух- или четырехпроводные </a:t>
            </a:r>
            <a:r>
              <a:rPr lang="ru-RU" sz="2000" dirty="0"/>
              <a:t>(двухпроводные при оконечных или транзитных соединениях на местной сети, четырехпроводные — при транзитных соединениях на междугородной сети). </a:t>
            </a:r>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Квазиэлектронные 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852984" y="361666"/>
            <a:ext cx="7443649" cy="4261104"/>
          </a:xfrm>
          <a:prstGeom prst="rect">
            <a:avLst/>
          </a:prstGeom>
        </p:spPr>
      </p:pic>
      <p:sp>
        <p:nvSpPr>
          <p:cNvPr id="3" name="Прямоугольник 2"/>
          <p:cNvSpPr/>
          <p:nvPr/>
        </p:nvSpPr>
        <p:spPr>
          <a:xfrm>
            <a:off x="4466006" y="2269646"/>
            <a:ext cx="454035" cy="369332"/>
          </a:xfrm>
          <a:prstGeom prst="rect">
            <a:avLst/>
          </a:prstGeom>
          <a:solidFill>
            <a:schemeClr val="bg1"/>
          </a:solidFill>
        </p:spPr>
        <p:txBody>
          <a:bodyPr wrap="none">
            <a:spAutoFit/>
          </a:bodyPr>
          <a:lstStyle/>
          <a:p>
            <a:r>
              <a:rPr lang="ru-RU" b="1" dirty="0">
                <a:solidFill>
                  <a:srgbClr val="002060"/>
                </a:solidFill>
              </a:rPr>
              <a:t>ЦС</a:t>
            </a:r>
            <a:endParaRPr lang="ru-RU" dirty="0"/>
          </a:p>
        </p:txBody>
      </p:sp>
      <p:sp>
        <p:nvSpPr>
          <p:cNvPr id="4" name="Прямоугольник 3"/>
          <p:cNvSpPr/>
          <p:nvPr/>
        </p:nvSpPr>
        <p:spPr>
          <a:xfrm>
            <a:off x="6240752" y="1517800"/>
            <a:ext cx="426912" cy="369332"/>
          </a:xfrm>
          <a:prstGeom prst="rect">
            <a:avLst/>
          </a:prstGeom>
          <a:solidFill>
            <a:schemeClr val="bg1"/>
          </a:solidFill>
        </p:spPr>
        <p:txBody>
          <a:bodyPr wrap="none">
            <a:spAutoFit/>
          </a:bodyPr>
          <a:lstStyle/>
          <a:p>
            <a:r>
              <a:rPr lang="ru-RU" b="1" dirty="0">
                <a:solidFill>
                  <a:srgbClr val="002060"/>
                </a:solidFill>
              </a:rPr>
              <a:t>УС</a:t>
            </a:r>
            <a:endParaRPr lang="ru-RU" dirty="0"/>
          </a:p>
        </p:txBody>
      </p:sp>
      <p:sp>
        <p:nvSpPr>
          <p:cNvPr id="5" name="Прямоугольник 4"/>
          <p:cNvSpPr/>
          <p:nvPr/>
        </p:nvSpPr>
        <p:spPr>
          <a:xfrm>
            <a:off x="2644554" y="2269646"/>
            <a:ext cx="461986" cy="369332"/>
          </a:xfrm>
          <a:prstGeom prst="rect">
            <a:avLst/>
          </a:prstGeom>
          <a:solidFill>
            <a:schemeClr val="bg1"/>
          </a:solidFill>
        </p:spPr>
        <p:txBody>
          <a:bodyPr wrap="none">
            <a:spAutoFit/>
          </a:bodyPr>
          <a:lstStyle/>
          <a:p>
            <a:r>
              <a:rPr lang="ru-RU" b="1" dirty="0">
                <a:solidFill>
                  <a:srgbClr val="002060"/>
                </a:solidFill>
              </a:rPr>
              <a:t>ОС</a:t>
            </a:r>
            <a:endParaRPr lang="ru-RU" dirty="0">
              <a:solidFill>
                <a:srgbClr val="002060"/>
              </a:solidFill>
            </a:endParaRPr>
          </a:p>
        </p:txBody>
      </p:sp>
      <p:sp>
        <p:nvSpPr>
          <p:cNvPr id="8" name="Прямоугольник 7"/>
          <p:cNvSpPr/>
          <p:nvPr/>
        </p:nvSpPr>
        <p:spPr>
          <a:xfrm>
            <a:off x="6173137" y="2971796"/>
            <a:ext cx="562142" cy="369332"/>
          </a:xfrm>
          <a:prstGeom prst="rect">
            <a:avLst/>
          </a:prstGeom>
          <a:solidFill>
            <a:schemeClr val="bg1"/>
          </a:solidFill>
        </p:spPr>
        <p:txBody>
          <a:bodyPr wrap="none">
            <a:spAutoFit/>
          </a:bodyPr>
          <a:lstStyle/>
          <a:p>
            <a:r>
              <a:rPr lang="ru-RU" b="1" dirty="0">
                <a:solidFill>
                  <a:srgbClr val="002060"/>
                </a:solidFill>
              </a:rPr>
              <a:t>УАК</a:t>
            </a:r>
            <a:endParaRPr lang="ru-RU" dirty="0"/>
          </a:p>
        </p:txBody>
      </p:sp>
      <p:sp>
        <p:nvSpPr>
          <p:cNvPr id="9" name="Прямоугольник 8"/>
          <p:cNvSpPr/>
          <p:nvPr/>
        </p:nvSpPr>
        <p:spPr>
          <a:xfrm>
            <a:off x="2644554" y="802834"/>
            <a:ext cx="461986" cy="369332"/>
          </a:xfrm>
          <a:prstGeom prst="rect">
            <a:avLst/>
          </a:prstGeom>
          <a:solidFill>
            <a:schemeClr val="bg1"/>
          </a:solidFill>
        </p:spPr>
        <p:txBody>
          <a:bodyPr wrap="none">
            <a:spAutoFit/>
          </a:bodyPr>
          <a:lstStyle/>
          <a:p>
            <a:r>
              <a:rPr lang="ru-RU" b="1" dirty="0">
                <a:solidFill>
                  <a:srgbClr val="002060"/>
                </a:solidFill>
              </a:rPr>
              <a:t>ОС</a:t>
            </a:r>
            <a:endParaRPr lang="ru-RU" dirty="0">
              <a:solidFill>
                <a:srgbClr val="002060"/>
              </a:solidFill>
            </a:endParaRPr>
          </a:p>
        </p:txBody>
      </p:sp>
      <p:sp>
        <p:nvSpPr>
          <p:cNvPr id="10" name="Прямоугольник 9"/>
          <p:cNvSpPr/>
          <p:nvPr/>
        </p:nvSpPr>
        <p:spPr>
          <a:xfrm>
            <a:off x="2644554" y="3673171"/>
            <a:ext cx="426912" cy="369332"/>
          </a:xfrm>
          <a:prstGeom prst="rect">
            <a:avLst/>
          </a:prstGeom>
          <a:solidFill>
            <a:schemeClr val="bg1"/>
          </a:solidFill>
        </p:spPr>
        <p:txBody>
          <a:bodyPr wrap="none">
            <a:spAutoFit/>
          </a:bodyPr>
          <a:lstStyle/>
          <a:p>
            <a:r>
              <a:rPr lang="ru-RU" b="1" dirty="0">
                <a:solidFill>
                  <a:srgbClr val="002060"/>
                </a:solidFill>
              </a:rPr>
              <a:t>УС</a:t>
            </a:r>
            <a:endParaRPr lang="ru-RU" dirty="0"/>
          </a:p>
        </p:txBody>
      </p:sp>
    </p:spTree>
    <p:extLst>
      <p:ext uri="{BB962C8B-B14F-4D97-AF65-F5344CB8AC3E}">
        <p14:creationId xmlns:p14="http://schemas.microsoft.com/office/powerpoint/2010/main" val="17881420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759893"/>
            <a:ext cx="9144000" cy="2098107"/>
          </a:xfrm>
        </p:spPr>
        <p:txBody>
          <a:bodyPr>
            <a:normAutofit lnSpcReduction="10000"/>
          </a:bodyPr>
          <a:lstStyle/>
          <a:p>
            <a:pPr marL="0" indent="0" algn="just">
              <a:buNone/>
            </a:pPr>
            <a:r>
              <a:rPr lang="ru-RU" sz="2000" b="1" dirty="0" smtClean="0">
                <a:solidFill>
                  <a:srgbClr val="002060"/>
                </a:solidFill>
              </a:rPr>
              <a:t>      Абонентская </a:t>
            </a:r>
            <a:r>
              <a:rPr lang="ru-RU" sz="2000" b="1" dirty="0">
                <a:solidFill>
                  <a:srgbClr val="002060"/>
                </a:solidFill>
              </a:rPr>
              <a:t>емкость ОС, УС и ЦС </a:t>
            </a:r>
            <a:r>
              <a:rPr lang="ru-RU" sz="2000" b="1" dirty="0"/>
              <a:t>изменяется в пределах </a:t>
            </a:r>
            <a:r>
              <a:rPr lang="ru-RU" sz="2000" dirty="0"/>
              <a:t>от 256 до 2048 номеров с шагом наращивания в 256 номеров. Максимальное число входящих и исходящих </a:t>
            </a:r>
            <a:r>
              <a:rPr lang="ru-RU" sz="2000" dirty="0" smtClean="0"/>
              <a:t>соединительных линий (СЛ) </a:t>
            </a:r>
            <a:r>
              <a:rPr lang="ru-RU" sz="2000" dirty="0"/>
              <a:t>на ОС может достигать 256, а на УС или ЦС — 384. Емкость УАК, оцениваемая количеством входящих (числитель) и исходящих (знаменатель) СЛ, имеет следующие значения: 64/64, 128/128 и 256/256. На ОС, УС, ЦС или УАК можно организовать до 32 направлений внешней связи, причем все СЛ станции могут быть распределены по направлениям внешней связи в любом сочетании.</a:t>
            </a:r>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a:solidFill>
                  <a:srgbClr val="002060"/>
                </a:solidFill>
                <a:latin typeface="+mn-lt"/>
              </a:rPr>
              <a:t>Квазиэлектронные 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665026" y="457200"/>
            <a:ext cx="7310722" cy="4302693"/>
          </a:xfrm>
          <a:prstGeom prst="rect">
            <a:avLst/>
          </a:prstGeom>
        </p:spPr>
      </p:pic>
      <p:pic>
        <p:nvPicPr>
          <p:cNvPr id="3" name="Рисунок 2"/>
          <p:cNvPicPr>
            <a:picLocks noChangeAspect="1"/>
          </p:cNvPicPr>
          <p:nvPr/>
        </p:nvPicPr>
        <p:blipFill>
          <a:blip r:embed="rId3"/>
          <a:stretch>
            <a:fillRect/>
          </a:stretch>
        </p:blipFill>
        <p:spPr>
          <a:xfrm>
            <a:off x="-102" y="457200"/>
            <a:ext cx="2371029" cy="2504364"/>
          </a:xfrm>
          <a:prstGeom prst="rect">
            <a:avLst/>
          </a:prstGeom>
        </p:spPr>
      </p:pic>
    </p:spTree>
    <p:extLst>
      <p:ext uri="{BB962C8B-B14F-4D97-AF65-F5344CB8AC3E}">
        <p14:creationId xmlns:p14="http://schemas.microsoft.com/office/powerpoint/2010/main" val="33617675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282221"/>
            <a:ext cx="9063318" cy="2575779"/>
          </a:xfrm>
        </p:spPr>
        <p:txBody>
          <a:bodyPr>
            <a:normAutofit lnSpcReduction="10000"/>
          </a:bodyPr>
          <a:lstStyle/>
          <a:p>
            <a:pPr marL="0" indent="0" algn="just">
              <a:buNone/>
            </a:pPr>
            <a:r>
              <a:rPr lang="ru-RU" sz="2000" dirty="0"/>
              <a:t> </a:t>
            </a:r>
            <a:r>
              <a:rPr lang="ru-RU" sz="2000" b="1" dirty="0">
                <a:solidFill>
                  <a:srgbClr val="002060"/>
                </a:solidFill>
              </a:rPr>
              <a:t>На цифровой АТС (АТСЦ) в коммутационном поле </a:t>
            </a:r>
            <a:r>
              <a:rPr lang="ru-RU" sz="2000" b="1" dirty="0"/>
              <a:t>осуществляются</a:t>
            </a:r>
            <a:r>
              <a:rPr lang="ru-RU" sz="2000" b="1" dirty="0">
                <a:solidFill>
                  <a:srgbClr val="002060"/>
                </a:solidFill>
              </a:rPr>
              <a:t> </a:t>
            </a:r>
            <a:r>
              <a:rPr lang="ru-RU" sz="2000" b="1" dirty="0"/>
              <a:t>соединения </a:t>
            </a:r>
            <a:r>
              <a:rPr lang="ru-RU" sz="2000" b="1" dirty="0">
                <a:solidFill>
                  <a:srgbClr val="002060"/>
                </a:solidFill>
              </a:rPr>
              <a:t>между временными каналами цифровых СЛ, включенных в станцию.</a:t>
            </a:r>
          </a:p>
          <a:p>
            <a:pPr marL="0" indent="0" algn="just">
              <a:buNone/>
            </a:pPr>
            <a:r>
              <a:rPr lang="ru-RU" sz="2000" b="1" u="sng" dirty="0">
                <a:solidFill>
                  <a:srgbClr val="C00000"/>
                </a:solidFill>
              </a:rPr>
              <a:t>Станция АТСЦ </a:t>
            </a:r>
            <a:r>
              <a:rPr lang="ru-RU" sz="2000" b="1" u="sng" dirty="0" smtClean="0">
                <a:solidFill>
                  <a:srgbClr val="C00000"/>
                </a:solidFill>
              </a:rPr>
              <a:t> включает </a:t>
            </a:r>
            <a:r>
              <a:rPr lang="ru-RU" sz="2000" b="1" u="sng" dirty="0">
                <a:solidFill>
                  <a:srgbClr val="C00000"/>
                </a:solidFill>
              </a:rPr>
              <a:t>в себя</a:t>
            </a:r>
            <a:r>
              <a:rPr lang="ru-RU" sz="2000" b="1" u="sng" dirty="0" smtClean="0">
                <a:solidFill>
                  <a:srgbClr val="C00000"/>
                </a:solidFill>
              </a:rPr>
              <a:t>:</a:t>
            </a:r>
          </a:p>
          <a:p>
            <a:pPr marL="0" indent="0" algn="just">
              <a:buNone/>
            </a:pPr>
            <a:r>
              <a:rPr lang="ru-RU" sz="2000" dirty="0" smtClean="0"/>
              <a:t>цифровое </a:t>
            </a:r>
            <a:r>
              <a:rPr lang="ru-RU" sz="2000" dirty="0"/>
              <a:t>коммутационное поле (</a:t>
            </a:r>
            <a:r>
              <a:rPr lang="ru-RU" sz="2000" b="1" dirty="0">
                <a:solidFill>
                  <a:srgbClr val="002060"/>
                </a:solidFill>
              </a:rPr>
              <a:t>КПц</a:t>
            </a:r>
            <a:r>
              <a:rPr lang="ru-RU" sz="2000" dirty="0" smtClean="0"/>
              <a:t>), цифровой </a:t>
            </a:r>
            <a:r>
              <a:rPr lang="ru-RU" sz="2000" dirty="0"/>
              <a:t>концентратор (</a:t>
            </a:r>
            <a:r>
              <a:rPr lang="ru-RU" sz="2000" b="1" dirty="0">
                <a:solidFill>
                  <a:srgbClr val="002060"/>
                </a:solidFill>
              </a:rPr>
              <a:t>Кц</a:t>
            </a:r>
            <a:r>
              <a:rPr lang="ru-RU" sz="2000" dirty="0"/>
              <a:t>), аналого-цифровые преобразователи </a:t>
            </a:r>
            <a:r>
              <a:rPr lang="ru-RU" sz="2000" b="1" dirty="0">
                <a:solidFill>
                  <a:srgbClr val="002060"/>
                </a:solidFill>
              </a:rPr>
              <a:t>АЦП</a:t>
            </a:r>
            <a:r>
              <a:rPr lang="ru-RU" sz="2000" dirty="0"/>
              <a:t>, абонентские комплекты </a:t>
            </a:r>
            <a:r>
              <a:rPr lang="ru-RU" sz="2000" b="1" dirty="0">
                <a:solidFill>
                  <a:srgbClr val="002060"/>
                </a:solidFill>
              </a:rPr>
              <a:t>АК</a:t>
            </a:r>
            <a:r>
              <a:rPr lang="ru-RU" sz="2000" dirty="0"/>
              <a:t>, комплекты соединительных линий </a:t>
            </a:r>
            <a:r>
              <a:rPr lang="ru-RU" sz="2000" b="1" dirty="0">
                <a:solidFill>
                  <a:srgbClr val="002060"/>
                </a:solidFill>
              </a:rPr>
              <a:t>КСЛ</a:t>
            </a:r>
            <a:r>
              <a:rPr lang="ru-RU" sz="2000" dirty="0"/>
              <a:t>, мультиплексор </a:t>
            </a:r>
            <a:r>
              <a:rPr lang="ru-RU" sz="2000" b="1" dirty="0">
                <a:solidFill>
                  <a:srgbClr val="002060"/>
                </a:solidFill>
              </a:rPr>
              <a:t>MX</a:t>
            </a:r>
            <a:r>
              <a:rPr lang="ru-RU" sz="2000" dirty="0"/>
              <a:t>, сигнальные устройства </a:t>
            </a:r>
            <a:r>
              <a:rPr lang="ru-RU" sz="2000" b="1" dirty="0">
                <a:solidFill>
                  <a:srgbClr val="002060"/>
                </a:solidFill>
              </a:rPr>
              <a:t>СУ,</a:t>
            </a:r>
            <a:r>
              <a:rPr lang="ru-RU" sz="2000" dirty="0"/>
              <a:t> генератор тональных сигналов </a:t>
            </a:r>
            <a:r>
              <a:rPr lang="ru-RU" sz="2000" b="1" dirty="0">
                <a:solidFill>
                  <a:srgbClr val="002060"/>
                </a:solidFill>
              </a:rPr>
              <a:t>ГТС</a:t>
            </a:r>
            <a:r>
              <a:rPr lang="ru-RU" sz="2000" dirty="0"/>
              <a:t>, линейное оборудование </a:t>
            </a:r>
            <a:r>
              <a:rPr lang="ru-RU" sz="2000" b="1" dirty="0">
                <a:solidFill>
                  <a:srgbClr val="002060"/>
                </a:solidFill>
              </a:rPr>
              <a:t>ЛO</a:t>
            </a:r>
            <a:r>
              <a:rPr lang="ru-RU" sz="2000" dirty="0"/>
              <a:t> цифровых </a:t>
            </a:r>
            <a:r>
              <a:rPr lang="ru-RU" sz="2000" b="1" dirty="0">
                <a:solidFill>
                  <a:srgbClr val="002060"/>
                </a:solidFill>
              </a:rPr>
              <a:t>СЛ, </a:t>
            </a:r>
            <a:r>
              <a:rPr lang="ru-RU" sz="2000" dirty="0"/>
              <a:t>управляющие устройства </a:t>
            </a:r>
            <a:r>
              <a:rPr lang="ru-RU" sz="2000" b="1" dirty="0">
                <a:solidFill>
                  <a:srgbClr val="002060"/>
                </a:solidFill>
              </a:rPr>
              <a:t>УУ</a:t>
            </a:r>
            <a:r>
              <a:rPr lang="ru-RU" sz="2000" dirty="0"/>
              <a:t> и внешние устройства </a:t>
            </a:r>
            <a:r>
              <a:rPr lang="ru-RU" sz="2000" b="1" dirty="0">
                <a:solidFill>
                  <a:srgbClr val="002060"/>
                </a:solidFill>
              </a:rPr>
              <a:t>УВ</a:t>
            </a:r>
            <a:r>
              <a:rPr lang="ru-RU" sz="2000" dirty="0"/>
              <a:t>. </a:t>
            </a:r>
            <a:r>
              <a:rPr lang="ru-RU" sz="2000" b="1" dirty="0"/>
              <a:t>В КПц включаются цифровые 32-канальные СЛ. </a:t>
            </a:r>
          </a:p>
        </p:txBody>
      </p:sp>
      <p:pic>
        <p:nvPicPr>
          <p:cNvPr id="4" name="Рисунок 3"/>
          <p:cNvPicPr>
            <a:picLocks noChangeAspect="1"/>
          </p:cNvPicPr>
          <p:nvPr/>
        </p:nvPicPr>
        <p:blipFill>
          <a:blip r:embed="rId2"/>
          <a:stretch>
            <a:fillRect/>
          </a:stretch>
        </p:blipFill>
        <p:spPr>
          <a:xfrm>
            <a:off x="1692320" y="313449"/>
            <a:ext cx="5532774" cy="3968772"/>
          </a:xfrm>
          <a:prstGeom prst="rect">
            <a:avLst/>
          </a:prstGeom>
        </p:spPr>
      </p:pic>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spTree>
    <p:extLst>
      <p:ext uri="{BB962C8B-B14F-4D97-AF65-F5344CB8AC3E}">
        <p14:creationId xmlns:p14="http://schemas.microsoft.com/office/powerpoint/2010/main" val="3961023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049672"/>
            <a:ext cx="9063318" cy="1692322"/>
          </a:xfrm>
        </p:spPr>
        <p:txBody>
          <a:bodyPr>
            <a:normAutofit lnSpcReduction="10000"/>
          </a:bodyPr>
          <a:lstStyle/>
          <a:p>
            <a:pPr marL="0" indent="0" algn="just">
              <a:buNone/>
            </a:pPr>
            <a:r>
              <a:rPr lang="ru-RU" sz="2000" b="1" dirty="0" smtClean="0">
                <a:solidFill>
                  <a:srgbClr val="002060"/>
                </a:solidFill>
              </a:rPr>
              <a:t>     </a:t>
            </a:r>
            <a:r>
              <a:rPr lang="ru-RU" sz="2000" b="1" dirty="0">
                <a:solidFill>
                  <a:srgbClr val="002060"/>
                </a:solidFill>
              </a:rPr>
              <a:t>Внутри </a:t>
            </a:r>
            <a:r>
              <a:rPr lang="ru-RU" sz="2000" b="1" dirty="0" smtClean="0">
                <a:solidFill>
                  <a:srgbClr val="002060"/>
                </a:solidFill>
              </a:rPr>
              <a:t>цифрового коммутационного поля (КПц) </a:t>
            </a:r>
            <a:r>
              <a:rPr lang="ru-RU" sz="2000" b="1" dirty="0"/>
              <a:t>осуществляются </a:t>
            </a:r>
            <a:r>
              <a:rPr lang="ru-RU" sz="2000" dirty="0"/>
              <a:t>межканальные соединения в соответствии с требованиями абонентов на установление соединений. </a:t>
            </a:r>
            <a:r>
              <a:rPr lang="ru-RU" sz="2000" b="1" dirty="0">
                <a:solidFill>
                  <a:srgbClr val="002060"/>
                </a:solidFill>
              </a:rPr>
              <a:t>В абонентские комплекты </a:t>
            </a:r>
            <a:r>
              <a:rPr lang="ru-RU" sz="2000" b="1" dirty="0" smtClean="0">
                <a:solidFill>
                  <a:srgbClr val="002060"/>
                </a:solidFill>
              </a:rPr>
              <a:t>(АК) </a:t>
            </a:r>
            <a:r>
              <a:rPr lang="ru-RU" sz="2000" b="1" dirty="0"/>
              <a:t>включаются </a:t>
            </a:r>
            <a:r>
              <a:rPr lang="ru-RU" sz="2000" dirty="0"/>
              <a:t>аналоговые абонентские линии. </a:t>
            </a:r>
            <a:r>
              <a:rPr lang="ru-RU" sz="2000" b="1" dirty="0">
                <a:solidFill>
                  <a:srgbClr val="002060"/>
                </a:solidFill>
              </a:rPr>
              <a:t>Посредством </a:t>
            </a:r>
            <a:r>
              <a:rPr lang="ru-RU" sz="2000" b="1" dirty="0" smtClean="0">
                <a:solidFill>
                  <a:srgbClr val="002060"/>
                </a:solidFill>
              </a:rPr>
              <a:t>аналого-цифровых преобразователей (АЦП) </a:t>
            </a:r>
            <a:r>
              <a:rPr lang="ru-RU" sz="2000" b="1" dirty="0"/>
              <a:t>речевые и другие аналоговые сигналы преобразуются </a:t>
            </a:r>
            <a:r>
              <a:rPr lang="ru-RU" sz="2000" dirty="0"/>
              <a:t>в сигналы </a:t>
            </a:r>
            <a:r>
              <a:rPr lang="ru-RU" sz="2000" dirty="0" smtClean="0"/>
              <a:t>импульсно-кодовой модуляция (</a:t>
            </a:r>
            <a:r>
              <a:rPr lang="ru-RU" sz="2000" b="1" dirty="0" smtClean="0"/>
              <a:t>ИКМ</a:t>
            </a:r>
            <a:r>
              <a:rPr lang="ru-RU" sz="2000" dirty="0" smtClean="0"/>
              <a:t>) </a:t>
            </a:r>
            <a:r>
              <a:rPr lang="ru-RU" sz="2000" dirty="0"/>
              <a:t>и </a:t>
            </a:r>
            <a:r>
              <a:rPr lang="ru-RU" sz="2000" dirty="0" smtClean="0"/>
              <a:t>наоборот.</a:t>
            </a:r>
            <a:endParaRPr lang="ru-RU" sz="2000" dirty="0"/>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4" name="Рисунок 3"/>
          <p:cNvPicPr>
            <a:picLocks noChangeAspect="1"/>
          </p:cNvPicPr>
          <p:nvPr/>
        </p:nvPicPr>
        <p:blipFill>
          <a:blip r:embed="rId2"/>
          <a:stretch>
            <a:fillRect/>
          </a:stretch>
        </p:blipFill>
        <p:spPr>
          <a:xfrm>
            <a:off x="27296" y="1278317"/>
            <a:ext cx="2655075" cy="2119975"/>
          </a:xfrm>
          <a:prstGeom prst="rect">
            <a:avLst/>
          </a:prstGeom>
        </p:spPr>
      </p:pic>
      <p:pic>
        <p:nvPicPr>
          <p:cNvPr id="2" name="Рисунок 1"/>
          <p:cNvPicPr>
            <a:picLocks noChangeAspect="1"/>
          </p:cNvPicPr>
          <p:nvPr/>
        </p:nvPicPr>
        <p:blipFill>
          <a:blip r:embed="rId3"/>
          <a:stretch>
            <a:fillRect/>
          </a:stretch>
        </p:blipFill>
        <p:spPr>
          <a:xfrm>
            <a:off x="2818851" y="406019"/>
            <a:ext cx="6317609" cy="4534469"/>
          </a:xfrm>
          <a:prstGeom prst="rect">
            <a:avLst/>
          </a:prstGeom>
        </p:spPr>
      </p:pic>
      <p:sp>
        <p:nvSpPr>
          <p:cNvPr id="3" name="Прямоугольник 2"/>
          <p:cNvSpPr/>
          <p:nvPr/>
        </p:nvSpPr>
        <p:spPr>
          <a:xfrm>
            <a:off x="7274256" y="805218"/>
            <a:ext cx="709684" cy="335734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558352" y="941695"/>
            <a:ext cx="573206" cy="42308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flipV="1">
            <a:off x="3875964" y="1146412"/>
            <a:ext cx="682388" cy="1364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3867935" y="1803756"/>
            <a:ext cx="682388" cy="1364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4558352" y="1559254"/>
            <a:ext cx="573206" cy="42308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4" name="Прямая соединительная линия 13"/>
          <p:cNvCxnSpPr/>
          <p:nvPr/>
        </p:nvCxnSpPr>
        <p:spPr>
          <a:xfrm>
            <a:off x="4804012" y="655093"/>
            <a:ext cx="66874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165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79984"/>
            <a:ext cx="9047260" cy="1743266"/>
          </a:xfrm>
        </p:spPr>
        <p:txBody>
          <a:bodyPr>
            <a:normAutofit/>
          </a:bodyPr>
          <a:lstStyle/>
          <a:p>
            <a:pPr marL="0" indent="0" algn="just">
              <a:buNone/>
            </a:pPr>
            <a:r>
              <a:rPr lang="ru-RU" sz="2000" b="1" dirty="0" smtClean="0"/>
              <a:t>  </a:t>
            </a:r>
            <a:r>
              <a:rPr lang="ru-RU" sz="2000" b="1" u="sng" dirty="0" smtClean="0">
                <a:solidFill>
                  <a:srgbClr val="C00000"/>
                </a:solidFill>
              </a:rPr>
              <a:t>При </a:t>
            </a:r>
            <a:r>
              <a:rPr lang="ru-RU" sz="2000" b="1" u="sng" dirty="0">
                <a:solidFill>
                  <a:srgbClr val="C00000"/>
                </a:solidFill>
              </a:rPr>
              <a:t>передаче речи </a:t>
            </a:r>
            <a:r>
              <a:rPr lang="ru-RU" sz="2000" dirty="0"/>
              <a:t>от каждого </a:t>
            </a:r>
            <a:r>
              <a:rPr lang="ru-RU" sz="2000" b="1" dirty="0">
                <a:solidFill>
                  <a:srgbClr val="002060"/>
                </a:solidFill>
              </a:rPr>
              <a:t>АЦП</a:t>
            </a:r>
            <a:r>
              <a:rPr lang="ru-RU" sz="2000" dirty="0"/>
              <a:t> </a:t>
            </a:r>
            <a:r>
              <a:rPr lang="ru-RU" sz="2000" b="1" dirty="0"/>
              <a:t>к</a:t>
            </a:r>
            <a:r>
              <a:rPr lang="ru-RU" sz="2000" dirty="0"/>
              <a:t> </a:t>
            </a:r>
            <a:r>
              <a:rPr lang="ru-RU" sz="2000" b="1" dirty="0">
                <a:solidFill>
                  <a:srgbClr val="002060"/>
                </a:solidFill>
              </a:rPr>
              <a:t>Кц</a:t>
            </a:r>
            <a:r>
              <a:rPr lang="ru-RU" sz="2000" dirty="0"/>
              <a:t> </a:t>
            </a:r>
            <a:r>
              <a:rPr lang="ru-RU" sz="2000" b="1" dirty="0"/>
              <a:t>передается цифровой поток </a:t>
            </a:r>
            <a:r>
              <a:rPr lang="ru-RU" sz="2000" b="1" dirty="0">
                <a:solidFill>
                  <a:srgbClr val="C00000"/>
                </a:solidFill>
              </a:rPr>
              <a:t>1</a:t>
            </a:r>
            <a:r>
              <a:rPr lang="ru-RU" sz="2000" b="1" dirty="0"/>
              <a:t> со скоростью 64 кбит/с</a:t>
            </a:r>
            <a:r>
              <a:rPr lang="ru-RU" sz="2000" dirty="0"/>
              <a:t>, который в </a:t>
            </a:r>
            <a:r>
              <a:rPr lang="ru-RU" sz="2000" b="1" dirty="0">
                <a:solidFill>
                  <a:srgbClr val="002060"/>
                </a:solidFill>
              </a:rPr>
              <a:t>Кц</a:t>
            </a:r>
            <a:r>
              <a:rPr lang="ru-RU" sz="2000" dirty="0"/>
              <a:t> объединяется с такими же потоками от других </a:t>
            </a:r>
            <a:r>
              <a:rPr lang="ru-RU" sz="2000" b="1" dirty="0">
                <a:solidFill>
                  <a:srgbClr val="002060"/>
                </a:solidFill>
              </a:rPr>
              <a:t>АЦП</a:t>
            </a:r>
            <a:r>
              <a:rPr lang="ru-RU" sz="2000" dirty="0"/>
              <a:t>. В результате на выходе </a:t>
            </a:r>
            <a:r>
              <a:rPr lang="ru-RU" sz="2000" b="1" dirty="0"/>
              <a:t>Кц</a:t>
            </a:r>
            <a:r>
              <a:rPr lang="ru-RU" sz="2000" dirty="0"/>
              <a:t> образуется цифровой поток </a:t>
            </a:r>
            <a:r>
              <a:rPr lang="ru-RU" sz="2000" b="1" dirty="0">
                <a:solidFill>
                  <a:srgbClr val="C00000"/>
                </a:solidFill>
              </a:rPr>
              <a:t>2</a:t>
            </a:r>
            <a:r>
              <a:rPr lang="ru-RU" sz="2000" dirty="0"/>
              <a:t> </a:t>
            </a:r>
            <a:r>
              <a:rPr lang="ru-RU" sz="2000" b="1" dirty="0"/>
              <a:t>со скоростью 2048 кбит/с</a:t>
            </a:r>
            <a:r>
              <a:rPr lang="ru-RU" sz="2000" dirty="0"/>
              <a:t>, содержащий </a:t>
            </a:r>
            <a:r>
              <a:rPr lang="ru-RU" sz="2000" b="1" dirty="0">
                <a:solidFill>
                  <a:srgbClr val="7030A0"/>
                </a:solidFill>
              </a:rPr>
              <a:t>32</a:t>
            </a:r>
            <a:r>
              <a:rPr lang="ru-RU" sz="2000" dirty="0"/>
              <a:t> временных канальных интервала, из которых </a:t>
            </a:r>
            <a:r>
              <a:rPr lang="ru-RU" sz="2000" b="1" dirty="0">
                <a:solidFill>
                  <a:srgbClr val="7030A0"/>
                </a:solidFill>
              </a:rPr>
              <a:t>30</a:t>
            </a:r>
            <a:r>
              <a:rPr lang="ru-RU" sz="2000" dirty="0"/>
              <a:t> используются для передачи речи, </a:t>
            </a:r>
            <a:r>
              <a:rPr lang="ru-RU" sz="2000" b="1" dirty="0">
                <a:solidFill>
                  <a:srgbClr val="7030A0"/>
                </a:solidFill>
              </a:rPr>
              <a:t>один</a:t>
            </a:r>
            <a:r>
              <a:rPr lang="ru-RU" sz="2000" dirty="0"/>
              <a:t> для передачи управляющих сигналов и данных сканирования АК, и еще </a:t>
            </a:r>
            <a:r>
              <a:rPr lang="ru-RU" sz="2000" b="1" dirty="0">
                <a:solidFill>
                  <a:srgbClr val="7030A0"/>
                </a:solidFill>
              </a:rPr>
              <a:t>один</a:t>
            </a:r>
            <a:r>
              <a:rPr lang="ru-RU" sz="2000" dirty="0">
                <a:solidFill>
                  <a:srgbClr val="7030A0"/>
                </a:solidFill>
              </a:rPr>
              <a:t> </a:t>
            </a:r>
            <a:r>
              <a:rPr lang="ru-RU" sz="2000" dirty="0"/>
              <a:t>— для синхронизации ЦСЛ. </a:t>
            </a:r>
          </a:p>
        </p:txBody>
      </p:sp>
      <p:sp>
        <p:nvSpPr>
          <p:cNvPr id="8" name="Заголовок 4"/>
          <p:cNvSpPr>
            <a:spLocks noGrp="1"/>
          </p:cNvSpPr>
          <p:nvPr>
            <p:ph type="title"/>
          </p:nvPr>
        </p:nvSpPr>
        <p:spPr>
          <a:xfrm>
            <a:off x="677972" y="-68239"/>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5" name="Рисунок 4"/>
          <p:cNvPicPr>
            <a:picLocks noChangeAspect="1"/>
          </p:cNvPicPr>
          <p:nvPr/>
        </p:nvPicPr>
        <p:blipFill>
          <a:blip r:embed="rId2"/>
          <a:stretch>
            <a:fillRect/>
          </a:stretch>
        </p:blipFill>
        <p:spPr>
          <a:xfrm>
            <a:off x="1234017" y="352085"/>
            <a:ext cx="6354139" cy="4560689"/>
          </a:xfrm>
          <a:prstGeom prst="rect">
            <a:avLst/>
          </a:prstGeom>
        </p:spPr>
      </p:pic>
      <p:sp>
        <p:nvSpPr>
          <p:cNvPr id="7" name="Прямоугольник 6"/>
          <p:cNvSpPr/>
          <p:nvPr/>
        </p:nvSpPr>
        <p:spPr>
          <a:xfrm>
            <a:off x="1377707" y="467249"/>
            <a:ext cx="301686" cy="369332"/>
          </a:xfrm>
          <a:prstGeom prst="rect">
            <a:avLst/>
          </a:prstGeom>
          <a:solidFill>
            <a:schemeClr val="bg1"/>
          </a:solidFill>
        </p:spPr>
        <p:txBody>
          <a:bodyPr wrap="none">
            <a:spAutoFit/>
          </a:bodyPr>
          <a:lstStyle/>
          <a:p>
            <a:r>
              <a:rPr lang="ru-RU" b="1" dirty="0">
                <a:solidFill>
                  <a:srgbClr val="C00000"/>
                </a:solidFill>
              </a:rPr>
              <a:t>1</a:t>
            </a:r>
            <a:endParaRPr lang="ru-RU" dirty="0"/>
          </a:p>
        </p:txBody>
      </p:sp>
      <p:sp>
        <p:nvSpPr>
          <p:cNvPr id="9" name="Прямоугольник 8"/>
          <p:cNvSpPr/>
          <p:nvPr/>
        </p:nvSpPr>
        <p:spPr>
          <a:xfrm>
            <a:off x="4123049" y="580501"/>
            <a:ext cx="301686" cy="369332"/>
          </a:xfrm>
          <a:prstGeom prst="rect">
            <a:avLst/>
          </a:prstGeom>
          <a:solidFill>
            <a:schemeClr val="bg1"/>
          </a:solidFill>
        </p:spPr>
        <p:txBody>
          <a:bodyPr wrap="none">
            <a:spAutoFit/>
          </a:bodyPr>
          <a:lstStyle/>
          <a:p>
            <a:r>
              <a:rPr lang="ru-RU" b="1" dirty="0">
                <a:solidFill>
                  <a:srgbClr val="C00000"/>
                </a:solidFill>
              </a:rPr>
              <a:t>1</a:t>
            </a:r>
            <a:endParaRPr lang="ru-RU" dirty="0"/>
          </a:p>
        </p:txBody>
      </p:sp>
      <p:sp>
        <p:nvSpPr>
          <p:cNvPr id="10" name="Прямоугольник 9"/>
          <p:cNvSpPr/>
          <p:nvPr/>
        </p:nvSpPr>
        <p:spPr>
          <a:xfrm>
            <a:off x="5329770" y="866000"/>
            <a:ext cx="301686" cy="369332"/>
          </a:xfrm>
          <a:prstGeom prst="rect">
            <a:avLst/>
          </a:prstGeom>
          <a:solidFill>
            <a:schemeClr val="bg1"/>
          </a:solidFill>
        </p:spPr>
        <p:txBody>
          <a:bodyPr wrap="none">
            <a:spAutoFit/>
          </a:bodyPr>
          <a:lstStyle/>
          <a:p>
            <a:r>
              <a:rPr lang="ru-RU" b="1" dirty="0">
                <a:solidFill>
                  <a:srgbClr val="C00000"/>
                </a:solidFill>
              </a:rPr>
              <a:t>2</a:t>
            </a:r>
            <a:endParaRPr lang="ru-RU" dirty="0"/>
          </a:p>
        </p:txBody>
      </p:sp>
      <p:cxnSp>
        <p:nvCxnSpPr>
          <p:cNvPr id="12" name="Прямая со стрелкой 11"/>
          <p:cNvCxnSpPr/>
          <p:nvPr/>
        </p:nvCxnSpPr>
        <p:spPr>
          <a:xfrm flipV="1">
            <a:off x="2320119" y="1078173"/>
            <a:ext cx="668741" cy="1364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4123049" y="990777"/>
            <a:ext cx="30168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V="1">
            <a:off x="5254389" y="1248980"/>
            <a:ext cx="404363" cy="2729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V="1">
            <a:off x="6457665" y="1578801"/>
            <a:ext cx="404363" cy="2729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2988860" y="879648"/>
            <a:ext cx="1086102" cy="4102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единительная линия 22"/>
          <p:cNvCxnSpPr/>
          <p:nvPr/>
        </p:nvCxnSpPr>
        <p:spPr>
          <a:xfrm>
            <a:off x="4491279" y="719940"/>
            <a:ext cx="0" cy="136477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479327" y="696036"/>
            <a:ext cx="775062" cy="35463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221695" y="1050666"/>
            <a:ext cx="13422" cy="71836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flipV="1">
            <a:off x="4479327" y="1769038"/>
            <a:ext cx="755807" cy="3426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2" name="Прямоугольник 41"/>
          <p:cNvSpPr/>
          <p:nvPr/>
        </p:nvSpPr>
        <p:spPr>
          <a:xfrm>
            <a:off x="5658752" y="765167"/>
            <a:ext cx="798913" cy="334280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6881282" y="1487607"/>
            <a:ext cx="706874" cy="5322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p:cNvSpPr/>
          <p:nvPr/>
        </p:nvSpPr>
        <p:spPr>
          <a:xfrm>
            <a:off x="6505103" y="1135704"/>
            <a:ext cx="301686" cy="369332"/>
          </a:xfrm>
          <a:prstGeom prst="rect">
            <a:avLst/>
          </a:prstGeom>
          <a:solidFill>
            <a:schemeClr val="bg1"/>
          </a:solidFill>
        </p:spPr>
        <p:txBody>
          <a:bodyPr wrap="none">
            <a:spAutoFit/>
          </a:bodyPr>
          <a:lstStyle/>
          <a:p>
            <a:r>
              <a:rPr lang="ru-RU" b="1" dirty="0">
                <a:solidFill>
                  <a:srgbClr val="C00000"/>
                </a:solidFill>
              </a:rPr>
              <a:t>2</a:t>
            </a:r>
            <a:endParaRPr lang="ru-RU" dirty="0"/>
          </a:p>
        </p:txBody>
      </p:sp>
      <p:sp>
        <p:nvSpPr>
          <p:cNvPr id="45" name="Прямоугольник 44"/>
          <p:cNvSpPr/>
          <p:nvPr/>
        </p:nvSpPr>
        <p:spPr>
          <a:xfrm>
            <a:off x="2988860" y="1511726"/>
            <a:ext cx="1086102" cy="4102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2141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52938" y="4787153"/>
            <a:ext cx="8993875" cy="2070847"/>
          </a:xfrm>
        </p:spPr>
        <p:txBody>
          <a:bodyPr>
            <a:normAutofit/>
          </a:bodyPr>
          <a:lstStyle/>
          <a:p>
            <a:pPr marL="0" indent="0" algn="just">
              <a:buNone/>
            </a:pPr>
            <a:r>
              <a:rPr lang="ru-RU" sz="2000" i="1" dirty="0" smtClean="0"/>
              <a:t>      Телефонные </a:t>
            </a:r>
            <a:r>
              <a:rPr lang="ru-RU" sz="2000" i="1" dirty="0"/>
              <a:t>сети позволили накопить опыт в области коммутации каналов, т.е. техники установления соединений для двусторонних обменов информацией в реальном времени. </a:t>
            </a:r>
            <a:r>
              <a:rPr lang="ru-RU" sz="2000" b="1" i="1" dirty="0">
                <a:solidFill>
                  <a:srgbClr val="C00000"/>
                </a:solidFill>
              </a:rPr>
              <a:t>Телеграфные сети </a:t>
            </a:r>
            <a:r>
              <a:rPr lang="ru-RU" sz="2000" b="1" i="1" dirty="0"/>
              <a:t>явились источником опыта в области коммутации сообщений, при которой связь осуществляется без установления соединений. </a:t>
            </a:r>
            <a:r>
              <a:rPr lang="ru-RU" sz="2000" i="1" dirty="0"/>
              <a:t>В этом случае </a:t>
            </a:r>
            <a:r>
              <a:rPr lang="ru-RU" sz="2000" b="1" i="1" dirty="0">
                <a:solidFill>
                  <a:srgbClr val="C00000"/>
                </a:solidFill>
              </a:rPr>
              <a:t>сообщения </a:t>
            </a:r>
            <a:r>
              <a:rPr lang="ru-RU" sz="2000" b="1" i="1" dirty="0">
                <a:solidFill>
                  <a:srgbClr val="002060"/>
                </a:solidFill>
              </a:rPr>
              <a:t>передаются по сети от одного узла к другому, записываются в каждом узле, после чего воспроизводятся для передачи к следующему узлу</a:t>
            </a:r>
            <a:r>
              <a:rPr lang="ru-RU" sz="2000" b="1" i="1" dirty="0" smtClean="0">
                <a:solidFill>
                  <a:srgbClr val="002060"/>
                </a:solidFill>
              </a:rPr>
              <a:t>.</a:t>
            </a:r>
            <a:endParaRPr lang="ru-RU" sz="2000" b="1" dirty="0">
              <a:solidFill>
                <a:srgbClr val="002060"/>
              </a:solidFill>
            </a:endParaRP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a:blip r:embed="rId2"/>
          <a:stretch>
            <a:fillRect/>
          </a:stretch>
        </p:blipFill>
        <p:spPr>
          <a:xfrm>
            <a:off x="0" y="714345"/>
            <a:ext cx="9113787" cy="4101204"/>
          </a:xfrm>
          <a:prstGeom prst="rect">
            <a:avLst/>
          </a:prstGeom>
        </p:spPr>
      </p:pic>
      <p:pic>
        <p:nvPicPr>
          <p:cNvPr id="4" name="Рисунок 3"/>
          <p:cNvPicPr>
            <a:picLocks noChangeAspect="1"/>
          </p:cNvPicPr>
          <p:nvPr/>
        </p:nvPicPr>
        <p:blipFill>
          <a:blip r:embed="rId3"/>
          <a:stretch>
            <a:fillRect/>
          </a:stretch>
        </p:blipFill>
        <p:spPr>
          <a:xfrm>
            <a:off x="1073367" y="2811553"/>
            <a:ext cx="6967051" cy="2061086"/>
          </a:xfrm>
          <a:prstGeom prst="rect">
            <a:avLst/>
          </a:prstGeom>
        </p:spPr>
      </p:pic>
    </p:spTree>
    <p:extLst>
      <p:ext uri="{BB962C8B-B14F-4D97-AF65-F5344CB8AC3E}">
        <p14:creationId xmlns:p14="http://schemas.microsoft.com/office/powerpoint/2010/main" val="35254105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4592" y="5104314"/>
            <a:ext cx="9047260" cy="1743266"/>
          </a:xfrm>
        </p:spPr>
        <p:txBody>
          <a:bodyPr>
            <a:normAutofit/>
          </a:bodyPr>
          <a:lstStyle/>
          <a:p>
            <a:pPr marL="0" indent="0" algn="just">
              <a:buNone/>
            </a:pPr>
            <a:r>
              <a:rPr lang="ru-RU" sz="2000" dirty="0"/>
              <a:t>  </a:t>
            </a:r>
            <a:r>
              <a:rPr lang="ru-RU" sz="2000" b="1" u="sng" dirty="0">
                <a:solidFill>
                  <a:srgbClr val="C00000"/>
                </a:solidFill>
              </a:rPr>
              <a:t>При приеме речи </a:t>
            </a:r>
            <a:r>
              <a:rPr lang="ru-RU" sz="2000" dirty="0"/>
              <a:t>в </a:t>
            </a:r>
            <a:r>
              <a:rPr lang="ru-RU" sz="2000" b="1" dirty="0">
                <a:solidFill>
                  <a:srgbClr val="002060"/>
                </a:solidFill>
              </a:rPr>
              <a:t>Кц </a:t>
            </a:r>
            <a:r>
              <a:rPr lang="ru-RU" sz="2000" dirty="0"/>
              <a:t>от </a:t>
            </a:r>
            <a:r>
              <a:rPr lang="ru-RU" sz="2000" b="1" dirty="0">
                <a:solidFill>
                  <a:srgbClr val="002060"/>
                </a:solidFill>
              </a:rPr>
              <a:t>КПц</a:t>
            </a:r>
            <a:r>
              <a:rPr lang="ru-RU" sz="2000" dirty="0"/>
              <a:t> принимается аналогичный поток со скоростью 2048 кбит/с, который в </a:t>
            </a:r>
            <a:r>
              <a:rPr lang="ru-RU" sz="2000" b="1" dirty="0">
                <a:solidFill>
                  <a:srgbClr val="002060"/>
                </a:solidFill>
              </a:rPr>
              <a:t>Кц</a:t>
            </a:r>
            <a:r>
              <a:rPr lang="ru-RU" sz="2000" dirty="0"/>
              <a:t> разделяется между </a:t>
            </a:r>
            <a:r>
              <a:rPr lang="ru-RU" sz="2000" b="1" dirty="0">
                <a:solidFill>
                  <a:srgbClr val="002060"/>
                </a:solidFill>
              </a:rPr>
              <a:t>АЦП.</a:t>
            </a:r>
            <a:r>
              <a:rPr lang="ru-RU" sz="2000" dirty="0"/>
              <a:t> От </a:t>
            </a:r>
            <a:r>
              <a:rPr lang="ru-RU" sz="2000" b="1" dirty="0">
                <a:solidFill>
                  <a:srgbClr val="002060"/>
                </a:solidFill>
              </a:rPr>
              <a:t>Кц</a:t>
            </a:r>
            <a:r>
              <a:rPr lang="ru-RU" sz="2000" dirty="0"/>
              <a:t> к каждому </a:t>
            </a:r>
            <a:r>
              <a:rPr lang="ru-RU" sz="2000" b="1" dirty="0">
                <a:solidFill>
                  <a:srgbClr val="002060"/>
                </a:solidFill>
              </a:rPr>
              <a:t>АЦП </a:t>
            </a:r>
            <a:r>
              <a:rPr lang="ru-RU" sz="2000" dirty="0"/>
              <a:t>передается цифровой поток со скоростью 64 кбит/с, несущий речевую информацию. Кроме объединения (</a:t>
            </a:r>
            <a:r>
              <a:rPr lang="ru-RU" sz="2000" i="1" dirty="0"/>
              <a:t>мультиплексирования</a:t>
            </a:r>
            <a:r>
              <a:rPr lang="ru-RU" sz="2000" dirty="0"/>
              <a:t>) и разделения (</a:t>
            </a:r>
            <a:r>
              <a:rPr lang="ru-RU" sz="2000" i="1" dirty="0"/>
              <a:t>демультиплексирования</a:t>
            </a:r>
            <a:r>
              <a:rPr lang="ru-RU" sz="2000" dirty="0"/>
              <a:t>) цифровых потоков, в </a:t>
            </a:r>
            <a:r>
              <a:rPr lang="ru-RU" sz="2000" b="1" dirty="0">
                <a:solidFill>
                  <a:srgbClr val="002060"/>
                </a:solidFill>
              </a:rPr>
              <a:t>Кц </a:t>
            </a:r>
            <a:r>
              <a:rPr lang="ru-RU" sz="2000" dirty="0"/>
              <a:t>концентрируется телефонная нагрузка (в один Кц включается больше 30 абонентских линий). </a:t>
            </a:r>
          </a:p>
          <a:p>
            <a:pPr marL="0" indent="0" algn="just">
              <a:buNone/>
            </a:pPr>
            <a:endParaRPr lang="ru-RU" sz="2000" dirty="0"/>
          </a:p>
        </p:txBody>
      </p:sp>
      <p:sp>
        <p:nvSpPr>
          <p:cNvPr id="8" name="Заголовок 4"/>
          <p:cNvSpPr>
            <a:spLocks noGrp="1"/>
          </p:cNvSpPr>
          <p:nvPr>
            <p:ph type="title"/>
          </p:nvPr>
        </p:nvSpPr>
        <p:spPr>
          <a:xfrm>
            <a:off x="677972" y="-68239"/>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5" name="Рисунок 4"/>
          <p:cNvPicPr>
            <a:picLocks noChangeAspect="1"/>
          </p:cNvPicPr>
          <p:nvPr/>
        </p:nvPicPr>
        <p:blipFill>
          <a:blip r:embed="rId2"/>
          <a:stretch>
            <a:fillRect/>
          </a:stretch>
        </p:blipFill>
        <p:spPr>
          <a:xfrm>
            <a:off x="1234017" y="352085"/>
            <a:ext cx="6354139" cy="4560689"/>
          </a:xfrm>
          <a:prstGeom prst="rect">
            <a:avLst/>
          </a:prstGeom>
        </p:spPr>
      </p:pic>
      <p:sp>
        <p:nvSpPr>
          <p:cNvPr id="7" name="Прямоугольник 6"/>
          <p:cNvSpPr/>
          <p:nvPr/>
        </p:nvSpPr>
        <p:spPr>
          <a:xfrm>
            <a:off x="1377707" y="467249"/>
            <a:ext cx="301686" cy="369332"/>
          </a:xfrm>
          <a:prstGeom prst="rect">
            <a:avLst/>
          </a:prstGeom>
          <a:solidFill>
            <a:schemeClr val="bg1"/>
          </a:solidFill>
        </p:spPr>
        <p:txBody>
          <a:bodyPr wrap="none">
            <a:spAutoFit/>
          </a:bodyPr>
          <a:lstStyle/>
          <a:p>
            <a:r>
              <a:rPr lang="ru-RU" b="1" dirty="0">
                <a:solidFill>
                  <a:srgbClr val="C00000"/>
                </a:solidFill>
              </a:rPr>
              <a:t>1</a:t>
            </a:r>
            <a:endParaRPr lang="ru-RU" dirty="0"/>
          </a:p>
        </p:txBody>
      </p:sp>
      <p:sp>
        <p:nvSpPr>
          <p:cNvPr id="9" name="Прямоугольник 8"/>
          <p:cNvSpPr/>
          <p:nvPr/>
        </p:nvSpPr>
        <p:spPr>
          <a:xfrm>
            <a:off x="4123049" y="580501"/>
            <a:ext cx="301686" cy="369332"/>
          </a:xfrm>
          <a:prstGeom prst="rect">
            <a:avLst/>
          </a:prstGeom>
          <a:solidFill>
            <a:schemeClr val="bg1"/>
          </a:solidFill>
        </p:spPr>
        <p:txBody>
          <a:bodyPr wrap="none">
            <a:spAutoFit/>
          </a:bodyPr>
          <a:lstStyle/>
          <a:p>
            <a:r>
              <a:rPr lang="ru-RU" b="1" dirty="0">
                <a:solidFill>
                  <a:srgbClr val="C00000"/>
                </a:solidFill>
              </a:rPr>
              <a:t>1</a:t>
            </a:r>
            <a:endParaRPr lang="ru-RU" dirty="0"/>
          </a:p>
        </p:txBody>
      </p:sp>
      <p:sp>
        <p:nvSpPr>
          <p:cNvPr id="10" name="Прямоугольник 9"/>
          <p:cNvSpPr/>
          <p:nvPr/>
        </p:nvSpPr>
        <p:spPr>
          <a:xfrm>
            <a:off x="5335557" y="818980"/>
            <a:ext cx="301686" cy="369332"/>
          </a:xfrm>
          <a:prstGeom prst="rect">
            <a:avLst/>
          </a:prstGeom>
          <a:solidFill>
            <a:schemeClr val="bg1"/>
          </a:solidFill>
        </p:spPr>
        <p:txBody>
          <a:bodyPr wrap="none">
            <a:spAutoFit/>
          </a:bodyPr>
          <a:lstStyle/>
          <a:p>
            <a:r>
              <a:rPr lang="ru-RU" b="1" dirty="0">
                <a:solidFill>
                  <a:srgbClr val="C00000"/>
                </a:solidFill>
              </a:rPr>
              <a:t>2</a:t>
            </a:r>
            <a:endParaRPr lang="ru-RU" dirty="0"/>
          </a:p>
        </p:txBody>
      </p:sp>
      <p:cxnSp>
        <p:nvCxnSpPr>
          <p:cNvPr id="3" name="Прямая со стрелкой 2"/>
          <p:cNvCxnSpPr/>
          <p:nvPr/>
        </p:nvCxnSpPr>
        <p:spPr>
          <a:xfrm flipH="1">
            <a:off x="5227094" y="1583140"/>
            <a:ext cx="518613" cy="13648"/>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a:off x="6416724" y="1885665"/>
            <a:ext cx="518613" cy="13648"/>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3" name="Рисунок 12"/>
          <p:cNvPicPr>
            <a:picLocks noChangeAspect="1"/>
          </p:cNvPicPr>
          <p:nvPr/>
        </p:nvPicPr>
        <p:blipFill>
          <a:blip r:embed="rId3"/>
          <a:stretch>
            <a:fillRect/>
          </a:stretch>
        </p:blipFill>
        <p:spPr>
          <a:xfrm>
            <a:off x="3835020" y="949833"/>
            <a:ext cx="679165" cy="481626"/>
          </a:xfrm>
          <a:prstGeom prst="rect">
            <a:avLst/>
          </a:prstGeom>
        </p:spPr>
      </p:pic>
      <p:pic>
        <p:nvPicPr>
          <p:cNvPr id="14" name="Рисунок 13"/>
          <p:cNvPicPr>
            <a:picLocks noChangeAspect="1"/>
          </p:cNvPicPr>
          <p:nvPr/>
        </p:nvPicPr>
        <p:blipFill>
          <a:blip r:embed="rId3"/>
          <a:stretch>
            <a:fillRect/>
          </a:stretch>
        </p:blipFill>
        <p:spPr>
          <a:xfrm>
            <a:off x="3835019" y="1565296"/>
            <a:ext cx="679165" cy="481626"/>
          </a:xfrm>
          <a:prstGeom prst="rect">
            <a:avLst/>
          </a:prstGeom>
        </p:spPr>
      </p:pic>
      <p:sp>
        <p:nvSpPr>
          <p:cNvPr id="15" name="Прямоугольник 14"/>
          <p:cNvSpPr/>
          <p:nvPr/>
        </p:nvSpPr>
        <p:spPr>
          <a:xfrm>
            <a:off x="6881282" y="1487607"/>
            <a:ext cx="706874" cy="5322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658752" y="765167"/>
            <a:ext cx="798913" cy="334280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88860" y="879648"/>
            <a:ext cx="1086102" cy="4102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80933" y="1494414"/>
            <a:ext cx="1086102" cy="4102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706270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4111624"/>
            <a:ext cx="9074557" cy="2746376"/>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объединения и разделения цифровых потоков со скоростью 64 кбит/с </a:t>
            </a:r>
            <a:r>
              <a:rPr lang="ru-RU" sz="2000" b="1" dirty="0"/>
              <a:t>используется</a:t>
            </a:r>
            <a:r>
              <a:rPr lang="ru-RU" sz="2000" b="1" dirty="0">
                <a:solidFill>
                  <a:srgbClr val="002060"/>
                </a:solidFill>
              </a:rPr>
              <a:t> </a:t>
            </a:r>
            <a:r>
              <a:rPr lang="ru-RU" sz="2000" b="1" dirty="0">
                <a:solidFill>
                  <a:srgbClr val="C00000"/>
                </a:solidFill>
              </a:rPr>
              <a:t>мультиплексор MX. </a:t>
            </a:r>
            <a:r>
              <a:rPr lang="ru-RU" sz="2000" dirty="0"/>
              <a:t>Генератор тональных </a:t>
            </a:r>
            <a:r>
              <a:rPr lang="ru-RU" sz="2000" dirty="0" smtClean="0"/>
              <a:t>сигналов (</a:t>
            </a:r>
            <a:r>
              <a:rPr lang="ru-RU" sz="2000" b="1" dirty="0" smtClean="0">
                <a:solidFill>
                  <a:srgbClr val="002060"/>
                </a:solidFill>
              </a:rPr>
              <a:t>ГТС</a:t>
            </a:r>
            <a:r>
              <a:rPr lang="ru-RU" sz="2000" dirty="0" smtClean="0"/>
              <a:t>) </a:t>
            </a:r>
            <a:r>
              <a:rPr lang="ru-RU" sz="2000" dirty="0"/>
              <a:t>передает через коммутационное </a:t>
            </a:r>
            <a:r>
              <a:rPr lang="ru-RU" sz="2000" dirty="0" smtClean="0"/>
              <a:t>поле (</a:t>
            </a:r>
            <a:r>
              <a:rPr lang="ru-RU" sz="2000" b="1" dirty="0" smtClean="0">
                <a:solidFill>
                  <a:srgbClr val="002060"/>
                </a:solidFill>
              </a:rPr>
              <a:t>КПц</a:t>
            </a:r>
            <a:r>
              <a:rPr lang="ru-RU" sz="2000" dirty="0" smtClean="0"/>
              <a:t>) </a:t>
            </a:r>
            <a:r>
              <a:rPr lang="ru-RU" sz="2000" dirty="0"/>
              <a:t>в </a:t>
            </a:r>
            <a:r>
              <a:rPr lang="ru-RU" sz="2000" b="1" dirty="0">
                <a:solidFill>
                  <a:srgbClr val="002060"/>
                </a:solidFill>
              </a:rPr>
              <a:t>АЛ</a:t>
            </a:r>
            <a:r>
              <a:rPr lang="ru-RU" sz="2000" dirty="0"/>
              <a:t>, аналоговые </a:t>
            </a:r>
            <a:r>
              <a:rPr lang="ru-RU" sz="2000" b="1" dirty="0">
                <a:solidFill>
                  <a:srgbClr val="002060"/>
                </a:solidFill>
              </a:rPr>
              <a:t>СЛ</a:t>
            </a:r>
            <a:r>
              <a:rPr lang="ru-RU" sz="2000" dirty="0"/>
              <a:t>, каналы </a:t>
            </a:r>
            <a:r>
              <a:rPr lang="ru-RU" sz="2000" b="1" dirty="0">
                <a:solidFill>
                  <a:srgbClr val="002060"/>
                </a:solidFill>
              </a:rPr>
              <a:t>ЦСЛ</a:t>
            </a:r>
            <a:r>
              <a:rPr lang="ru-RU" sz="2000" dirty="0"/>
              <a:t> известительные сигналы станции (готовность приема номера), контроля посылки вызова, занято и др. Линейное оборудование осуществляет преобразование линейных первичных цифровых потоков во внутристанционные потоки, коммутируемые в КПц</a:t>
            </a:r>
            <a:r>
              <a:rPr lang="ru-RU" sz="2000" dirty="0" smtClean="0"/>
              <a:t>, </a:t>
            </a:r>
            <a:r>
              <a:rPr lang="ru-RU" sz="2000" dirty="0"/>
              <a:t>и наоборот</a:t>
            </a:r>
            <a:r>
              <a:rPr lang="ru-RU" sz="2000" dirty="0" smtClean="0"/>
              <a:t>.</a:t>
            </a:r>
          </a:p>
          <a:p>
            <a:pPr marL="0" indent="0" algn="just">
              <a:buNone/>
            </a:pPr>
            <a:r>
              <a:rPr lang="ru-RU" sz="2000" dirty="0" smtClean="0"/>
              <a:t>     </a:t>
            </a:r>
            <a:r>
              <a:rPr lang="ru-RU" sz="2000" b="1" dirty="0" smtClean="0">
                <a:solidFill>
                  <a:srgbClr val="002060"/>
                </a:solidFill>
              </a:rPr>
              <a:t>УУ</a:t>
            </a:r>
            <a:r>
              <a:rPr lang="ru-RU" sz="2000" dirty="0" smtClean="0"/>
              <a:t> </a:t>
            </a:r>
            <a:r>
              <a:rPr lang="ru-RU" sz="2000" dirty="0"/>
              <a:t>обеспечивают установление соединений, автоматизацию технического обслуживания и администрирование станции.</a:t>
            </a:r>
          </a:p>
        </p:txBody>
      </p:sp>
      <p:sp>
        <p:nvSpPr>
          <p:cNvPr id="7" name="Заголовок 4"/>
          <p:cNvSpPr>
            <a:spLocks noGrp="1"/>
          </p:cNvSpPr>
          <p:nvPr>
            <p:ph type="title"/>
          </p:nvPr>
        </p:nvSpPr>
        <p:spPr>
          <a:xfrm>
            <a:off x="882689" y="-109182"/>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841537" y="187196"/>
            <a:ext cx="5472163" cy="3924428"/>
          </a:xfrm>
          <a:prstGeom prst="rect">
            <a:avLst/>
          </a:prstGeom>
        </p:spPr>
      </p:pic>
      <p:sp>
        <p:nvSpPr>
          <p:cNvPr id="3" name="Прямоугольник 2"/>
          <p:cNvSpPr/>
          <p:nvPr/>
        </p:nvSpPr>
        <p:spPr>
          <a:xfrm>
            <a:off x="6741994" y="1173707"/>
            <a:ext cx="558058" cy="45037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 стрелкой 4"/>
          <p:cNvCxnSpPr/>
          <p:nvPr/>
        </p:nvCxnSpPr>
        <p:spPr>
          <a:xfrm flipH="1">
            <a:off x="6346208" y="1501254"/>
            <a:ext cx="36849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4722125" y="1869743"/>
            <a:ext cx="504968" cy="81886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5663821" y="518615"/>
            <a:ext cx="682387" cy="28933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5049671" y="3739486"/>
            <a:ext cx="2236733" cy="3584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rPr>
              <a:t>УУ</a:t>
            </a:r>
            <a:endParaRPr lang="ru-RU" b="1" dirty="0">
              <a:solidFill>
                <a:srgbClr val="002060"/>
              </a:solidFill>
            </a:endParaRPr>
          </a:p>
        </p:txBody>
      </p:sp>
      <p:cxnSp>
        <p:nvCxnSpPr>
          <p:cNvPr id="15" name="Прямая со стрелкой 14"/>
          <p:cNvCxnSpPr/>
          <p:nvPr/>
        </p:nvCxnSpPr>
        <p:spPr>
          <a:xfrm flipH="1">
            <a:off x="5254389" y="1241947"/>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5227093" y="2417929"/>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4299045" y="943971"/>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4285397" y="1462586"/>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4285397" y="2104030"/>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a:off x="4299045" y="2647665"/>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H="1">
            <a:off x="2866031" y="834788"/>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a:off x="2879679" y="1407994"/>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2879679" y="2527113"/>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a:off x="2936545" y="2008496"/>
            <a:ext cx="43672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flipV="1">
            <a:off x="4135272" y="3261815"/>
            <a:ext cx="1555845" cy="2729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a:off x="2715904" y="3261816"/>
            <a:ext cx="984915" cy="1364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9529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7296" y="5101087"/>
            <a:ext cx="9116704" cy="1756913"/>
          </a:xfrm>
        </p:spPr>
        <p:txBody>
          <a:bodyPr>
            <a:normAutofit/>
          </a:bodyPr>
          <a:lstStyle/>
          <a:p>
            <a:pPr marL="0" indent="0" algn="just">
              <a:buNone/>
            </a:pPr>
            <a:r>
              <a:rPr lang="ru-RU" sz="2000" dirty="0" smtClean="0"/>
              <a:t>       </a:t>
            </a:r>
            <a:r>
              <a:rPr lang="ru-RU" sz="2000" b="1" dirty="0" smtClean="0">
                <a:solidFill>
                  <a:srgbClr val="002060"/>
                </a:solidFill>
              </a:rPr>
              <a:t>На </a:t>
            </a:r>
            <a:r>
              <a:rPr lang="ru-RU" sz="2000" b="1" dirty="0">
                <a:solidFill>
                  <a:srgbClr val="002060"/>
                </a:solidFill>
              </a:rPr>
              <a:t>сетях связи железных дорог </a:t>
            </a:r>
            <a:r>
              <a:rPr lang="ru-RU" sz="2000" b="1" dirty="0" smtClean="0">
                <a:solidFill>
                  <a:srgbClr val="002060"/>
                </a:solidFill>
              </a:rPr>
              <a:t>нашли </a:t>
            </a:r>
            <a:r>
              <a:rPr lang="ru-RU" sz="2000" b="1" dirty="0">
                <a:solidFill>
                  <a:srgbClr val="002060"/>
                </a:solidFill>
              </a:rPr>
              <a:t>широкое применение цифровые АТС, </a:t>
            </a:r>
            <a:r>
              <a:rPr lang="ru-RU" sz="2000" dirty="0"/>
              <a:t>что объясняется, </a:t>
            </a:r>
            <a:r>
              <a:rPr lang="ru-RU" sz="2000" b="1" dirty="0"/>
              <a:t>во-первых</a:t>
            </a:r>
            <a:r>
              <a:rPr lang="ru-RU" sz="2000" dirty="0"/>
              <a:t>, универсальностью их использования на сетях связи, </a:t>
            </a:r>
            <a:r>
              <a:rPr lang="ru-RU" sz="2000" b="1" dirty="0"/>
              <a:t>во-вторых,</a:t>
            </a:r>
            <a:r>
              <a:rPr lang="ru-RU" sz="2000" dirty="0"/>
              <a:t> тенденцией создания полностью цифровых сетей связи. </a:t>
            </a:r>
            <a:r>
              <a:rPr lang="ru-RU" sz="2000" dirty="0" smtClean="0"/>
              <a:t>На </a:t>
            </a:r>
            <a:r>
              <a:rPr lang="ru-RU" sz="2000" dirty="0"/>
              <a:t>базе цифровых коммутационных станций создаются цифровые сети с интеграцией обслуживания. Интегральная сеть получила в зарубежной литературе обозначение ISDN (</a:t>
            </a:r>
            <a:r>
              <a:rPr lang="ru-RU" sz="2000" i="1" dirty="0"/>
              <a:t>Integrated Services Digital Network</a:t>
            </a:r>
            <a:r>
              <a:rPr lang="ru-RU" sz="2000" dirty="0"/>
              <a:t>). </a:t>
            </a:r>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12089" t="18109" r="4379" b="1118"/>
          <a:stretch/>
        </p:blipFill>
        <p:spPr>
          <a:xfrm>
            <a:off x="1980931" y="457200"/>
            <a:ext cx="6480681" cy="4700073"/>
          </a:xfrm>
          <a:prstGeom prst="rect">
            <a:avLst/>
          </a:prstGeom>
        </p:spPr>
      </p:pic>
      <p:pic>
        <p:nvPicPr>
          <p:cNvPr id="4" name="Рисунок 3"/>
          <p:cNvPicPr>
            <a:picLocks noChangeAspect="1"/>
          </p:cNvPicPr>
          <p:nvPr/>
        </p:nvPicPr>
        <p:blipFill rotWithShape="1">
          <a:blip r:embed="rId2"/>
          <a:srcRect l="9702" r="8507" b="82090"/>
          <a:stretch/>
        </p:blipFill>
        <p:spPr>
          <a:xfrm>
            <a:off x="1965277" y="457200"/>
            <a:ext cx="3848670" cy="632081"/>
          </a:xfrm>
          <a:prstGeom prst="rect">
            <a:avLst/>
          </a:prstGeom>
        </p:spPr>
      </p:pic>
    </p:spTree>
    <p:extLst>
      <p:ext uri="{BB962C8B-B14F-4D97-AF65-F5344CB8AC3E}">
        <p14:creationId xmlns:p14="http://schemas.microsoft.com/office/powerpoint/2010/main" val="34785739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68709"/>
            <a:ext cx="9144000" cy="1593140"/>
          </a:xfrm>
        </p:spPr>
        <p:txBody>
          <a:bodyPr>
            <a:normAutofit/>
          </a:bodyPr>
          <a:lstStyle/>
          <a:p>
            <a:pPr marL="0" indent="0" algn="just">
              <a:buNone/>
            </a:pPr>
            <a:r>
              <a:rPr lang="ru-RU" sz="2000" dirty="0"/>
              <a:t> </a:t>
            </a:r>
            <a:r>
              <a:rPr lang="ru-RU" sz="2000" b="1" dirty="0">
                <a:solidFill>
                  <a:srgbClr val="C00000"/>
                </a:solidFill>
              </a:rPr>
              <a:t>Рассмотрим виды интеграции и доступов на сети. </a:t>
            </a:r>
            <a:r>
              <a:rPr lang="ru-RU" sz="2000" b="1" dirty="0">
                <a:solidFill>
                  <a:srgbClr val="002060"/>
                </a:solidFill>
              </a:rPr>
              <a:t>Цифровые коммутационные станции (КСЦ)</a:t>
            </a:r>
            <a:r>
              <a:rPr lang="ru-RU" sz="2000" dirty="0"/>
              <a:t> </a:t>
            </a:r>
            <a:r>
              <a:rPr lang="ru-RU" sz="2000" b="1" dirty="0"/>
              <a:t>позволяют объединить сети</a:t>
            </a:r>
            <a:r>
              <a:rPr lang="ru-RU" sz="2000" dirty="0"/>
              <a:t> </a:t>
            </a:r>
            <a:r>
              <a:rPr lang="ru-RU" sz="2000" b="1" dirty="0">
                <a:solidFill>
                  <a:srgbClr val="002060"/>
                </a:solidFill>
              </a:rPr>
              <a:t>телефонной, телеграфной связи и</a:t>
            </a:r>
            <a:r>
              <a:rPr lang="ru-RU" sz="2000" dirty="0"/>
              <a:t> </a:t>
            </a:r>
            <a:r>
              <a:rPr lang="ru-RU" sz="2000" b="1" dirty="0">
                <a:solidFill>
                  <a:srgbClr val="002060"/>
                </a:solidFill>
              </a:rPr>
              <a:t>передачи данных. </a:t>
            </a:r>
            <a:r>
              <a:rPr lang="ru-RU" sz="2000" dirty="0"/>
              <a:t>На такой сети может быть </a:t>
            </a:r>
            <a:r>
              <a:rPr lang="ru-RU" sz="2000" b="1" dirty="0"/>
              <a:t>организована </a:t>
            </a:r>
            <a:r>
              <a:rPr lang="ru-RU" sz="2000" b="1" dirty="0">
                <a:solidFill>
                  <a:srgbClr val="002060"/>
                </a:solidFill>
              </a:rPr>
              <a:t>видеотелефонная связь.</a:t>
            </a:r>
            <a:r>
              <a:rPr lang="ru-RU" sz="2000" dirty="0"/>
              <a:t> На интегральной сети разные виды сообщений передаются с использованием общих коммутационных станций и линий передачи. </a:t>
            </a:r>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4179" r="8358"/>
          <a:stretch/>
        </p:blipFill>
        <p:spPr>
          <a:xfrm>
            <a:off x="0" y="326874"/>
            <a:ext cx="7997588" cy="4313365"/>
          </a:xfrm>
          <a:prstGeom prst="rect">
            <a:avLst/>
          </a:prstGeom>
        </p:spPr>
      </p:pic>
      <p:sp>
        <p:nvSpPr>
          <p:cNvPr id="4" name="Прямоугольник 3"/>
          <p:cNvSpPr/>
          <p:nvPr/>
        </p:nvSpPr>
        <p:spPr>
          <a:xfrm>
            <a:off x="7077368" y="4083718"/>
            <a:ext cx="846162" cy="40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885898" y="3875965"/>
            <a:ext cx="655093" cy="327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5889511" y="3157078"/>
            <a:ext cx="3221875" cy="1765319"/>
          </a:xfrm>
          <a:prstGeom prst="rect">
            <a:avLst/>
          </a:prstGeom>
          <a:ln>
            <a:solidFill>
              <a:schemeClr val="tx1"/>
            </a:solidFill>
          </a:ln>
        </p:spPr>
      </p:pic>
    </p:spTree>
    <p:extLst>
      <p:ext uri="{BB962C8B-B14F-4D97-AF65-F5344CB8AC3E}">
        <p14:creationId xmlns:p14="http://schemas.microsoft.com/office/powerpoint/2010/main" val="4187156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60143"/>
            <a:ext cx="9144000" cy="1797857"/>
          </a:xfrm>
        </p:spPr>
        <p:txBody>
          <a:bodyPr>
            <a:normAutofit/>
          </a:bodyPr>
          <a:lstStyle/>
          <a:p>
            <a:pPr marL="0" indent="0" algn="just">
              <a:buNone/>
            </a:pPr>
            <a:r>
              <a:rPr lang="ru-RU" sz="2000" dirty="0"/>
              <a:t> </a:t>
            </a:r>
            <a:r>
              <a:rPr lang="ru-RU" sz="2000" dirty="0" smtClean="0"/>
              <a:t>     Действие </a:t>
            </a:r>
            <a:r>
              <a:rPr lang="ru-RU" sz="2000" dirty="0"/>
              <a:t>дополнительных услуг по всей сети, централизация технического обслуживания и управление сетью возможны при организации на интегральной сети общих каналов сигнализации. По общим каналам сигнализации, кроме сигналов, требуемых для установления соединений, передаются данные по предоставлению дополнительных услуг по контролю и управлению техническими средствами сети.</a:t>
            </a:r>
          </a:p>
        </p:txBody>
      </p:sp>
      <p:sp>
        <p:nvSpPr>
          <p:cNvPr id="7" name="Заголовок 4"/>
          <p:cNvSpPr>
            <a:spLocks noGrp="1"/>
          </p:cNvSpPr>
          <p:nvPr>
            <p:ph type="title"/>
          </p:nvPr>
        </p:nvSpPr>
        <p:spPr>
          <a:xfrm>
            <a:off x="677972" y="0"/>
            <a:ext cx="7799294" cy="457200"/>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       </a:t>
            </a:r>
            <a:r>
              <a:rPr lang="ru-RU" sz="2000" b="1" dirty="0" smtClean="0">
                <a:solidFill>
                  <a:srgbClr val="002060"/>
                </a:solidFill>
                <a:latin typeface="+mn-lt"/>
              </a:rPr>
              <a:t>Цифровые </a:t>
            </a:r>
            <a:r>
              <a:rPr lang="ru-RU" sz="2000" b="1" dirty="0">
                <a:solidFill>
                  <a:srgbClr val="002060"/>
                </a:solidFill>
                <a:latin typeface="+mn-lt"/>
              </a:rPr>
              <a:t>АТС</a:t>
            </a:r>
            <a:br>
              <a:rPr lang="ru-RU" sz="2000" b="1" dirty="0">
                <a:solidFill>
                  <a:srgbClr val="002060"/>
                </a:solidFill>
                <a:latin typeface="+mn-lt"/>
              </a:rPr>
            </a:br>
            <a:r>
              <a:rPr lang="ru-RU" sz="2000" b="1" dirty="0" smtClean="0">
                <a:solidFill>
                  <a:srgbClr val="C00000"/>
                </a:solidFill>
                <a:latin typeface="+mn-lt"/>
              </a:rPr>
              <a:t> </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3925" b="4058"/>
          <a:stretch/>
        </p:blipFill>
        <p:spPr>
          <a:xfrm>
            <a:off x="914400" y="370314"/>
            <a:ext cx="7315200" cy="4776716"/>
          </a:xfrm>
          <a:prstGeom prst="rect">
            <a:avLst/>
          </a:prstGeom>
        </p:spPr>
      </p:pic>
    </p:spTree>
    <p:extLst>
      <p:ext uri="{BB962C8B-B14F-4D97-AF65-F5344CB8AC3E}">
        <p14:creationId xmlns:p14="http://schemas.microsoft.com/office/powerpoint/2010/main" val="15256371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14734"/>
            <a:ext cx="8993875" cy="1743266"/>
          </a:xfrm>
        </p:spPr>
        <p:txBody>
          <a:bodyPr>
            <a:normAutofit/>
          </a:bodyPr>
          <a:lstStyle/>
          <a:p>
            <a:pPr marL="0" indent="0" algn="just">
              <a:buNone/>
            </a:pPr>
            <a:r>
              <a:rPr lang="ru-RU" sz="2000" dirty="0" smtClean="0"/>
              <a:t>        </a:t>
            </a:r>
            <a:r>
              <a:rPr lang="ru-RU" sz="2000" b="1" dirty="0" smtClean="0">
                <a:solidFill>
                  <a:srgbClr val="C00000"/>
                </a:solidFill>
              </a:rPr>
              <a:t>Аппаратура </a:t>
            </a:r>
            <a:r>
              <a:rPr lang="ru-RU" sz="2000" b="1" dirty="0">
                <a:solidFill>
                  <a:srgbClr val="C00000"/>
                </a:solidFill>
              </a:rPr>
              <a:t>оперативно-технологической связи с временной коммутацией </a:t>
            </a:r>
            <a:r>
              <a:rPr lang="ru-RU" sz="2000" b="1" dirty="0"/>
              <a:t>предназначена</a:t>
            </a:r>
            <a:r>
              <a:rPr lang="ru-RU" sz="2000" dirty="0"/>
              <a:t> </a:t>
            </a:r>
            <a:r>
              <a:rPr lang="ru-RU" sz="2000" b="1" dirty="0">
                <a:solidFill>
                  <a:srgbClr val="002060"/>
                </a:solidFill>
              </a:rPr>
              <a:t>для использования в качестве распорядительной станции диспетчерской телефонной связи, а также исполнительной станции и коммутатора местной телефонной связи. </a:t>
            </a:r>
            <a:r>
              <a:rPr lang="ru-RU" sz="2000" dirty="0"/>
              <a:t>Аппаратура рассчитана для работы в системе отделенческой связи по групповым телефонным каналам аналоговых и цифровых систем передачи и физическим линиям.</a:t>
            </a:r>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2" name="Прямоугольник 1"/>
          <p:cNvSpPr/>
          <p:nvPr/>
        </p:nvSpPr>
        <p:spPr>
          <a:xfrm>
            <a:off x="295835" y="257145"/>
            <a:ext cx="8848165" cy="400110"/>
          </a:xfrm>
          <a:prstGeom prst="rect">
            <a:avLst/>
          </a:prstGeom>
        </p:spPr>
        <p:txBody>
          <a:bodyPr wrap="square">
            <a:spAutoFit/>
          </a:bodyPr>
          <a:lstStyle/>
          <a:p>
            <a:r>
              <a:rPr lang="ru-RU" sz="2000" b="1" dirty="0">
                <a:solidFill>
                  <a:srgbClr val="002060"/>
                </a:solidFill>
              </a:rPr>
              <a:t> Аппаратура оперативно-технологической связи с временной коммутацией </a:t>
            </a:r>
          </a:p>
        </p:txBody>
      </p:sp>
      <p:pic>
        <p:nvPicPr>
          <p:cNvPr id="5" name="Рисунок 4"/>
          <p:cNvPicPr>
            <a:picLocks noChangeAspect="1"/>
          </p:cNvPicPr>
          <p:nvPr/>
        </p:nvPicPr>
        <p:blipFill rotWithShape="1">
          <a:blip r:embed="rId2"/>
          <a:srcRect l="5116"/>
          <a:stretch/>
        </p:blipFill>
        <p:spPr>
          <a:xfrm>
            <a:off x="1323833" y="611906"/>
            <a:ext cx="6558747" cy="4502828"/>
          </a:xfrm>
          <a:prstGeom prst="rect">
            <a:avLst/>
          </a:prstGeom>
        </p:spPr>
      </p:pic>
    </p:spTree>
    <p:extLst>
      <p:ext uri="{BB962C8B-B14F-4D97-AF65-F5344CB8AC3E}">
        <p14:creationId xmlns:p14="http://schemas.microsoft.com/office/powerpoint/2010/main" val="39493859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311680"/>
            <a:ext cx="9144000" cy="2562131"/>
          </a:xfrm>
        </p:spPr>
        <p:txBody>
          <a:bodyPr>
            <a:normAutofit/>
          </a:bodyPr>
          <a:lstStyle/>
          <a:p>
            <a:pPr marL="0" indent="0" algn="just">
              <a:buNone/>
            </a:pPr>
            <a:r>
              <a:rPr lang="ru-RU" sz="2000" dirty="0" smtClean="0"/>
              <a:t>           </a:t>
            </a:r>
            <a:r>
              <a:rPr lang="ru-RU" sz="2000" b="1" dirty="0" smtClean="0">
                <a:solidFill>
                  <a:srgbClr val="C00000"/>
                </a:solidFill>
              </a:rPr>
              <a:t>С </a:t>
            </a:r>
            <a:r>
              <a:rPr lang="ru-RU" sz="2000" b="1" dirty="0">
                <a:solidFill>
                  <a:srgbClr val="C00000"/>
                </a:solidFill>
              </a:rPr>
              <a:t>пульта руководителя, используемого на </a:t>
            </a:r>
            <a:r>
              <a:rPr lang="ru-RU" sz="2000" b="1" dirty="0">
                <a:solidFill>
                  <a:srgbClr val="00B050"/>
                </a:solidFill>
              </a:rPr>
              <a:t>распорядительной станции </a:t>
            </a:r>
            <a:r>
              <a:rPr lang="ru-RU" sz="2000" b="1" dirty="0">
                <a:solidFill>
                  <a:srgbClr val="C00000"/>
                </a:solidFill>
              </a:rPr>
              <a:t>(на рабочих местах </a:t>
            </a:r>
            <a:r>
              <a:rPr lang="ru-RU" sz="2000" b="1" dirty="0" smtClean="0">
                <a:solidFill>
                  <a:srgbClr val="C00000"/>
                </a:solidFill>
              </a:rPr>
              <a:t>ДНЦ), </a:t>
            </a:r>
            <a:r>
              <a:rPr lang="ru-RU" sz="2000" b="1" dirty="0">
                <a:solidFill>
                  <a:srgbClr val="002060"/>
                </a:solidFill>
              </a:rPr>
              <a:t>обеспечиваются:</a:t>
            </a:r>
            <a:r>
              <a:rPr lang="ru-RU" sz="2000" b="1" dirty="0">
                <a:solidFill>
                  <a:srgbClr val="C00000"/>
                </a:solidFill>
              </a:rPr>
              <a:t> </a:t>
            </a:r>
            <a:r>
              <a:rPr lang="ru-RU" sz="2000" dirty="0"/>
              <a:t>посылка и прием вызова по каждой из подключенных к КС линии; посылка избирательного, группового и циркулярного вызовов по линии диспетчерской связи; посылка сигнала избирательного подключения стационарных радиостанций ПРС; прием вызова голосом по линии диспетчерской связи; посылка избирательного вызова по линии станционной связи; прием вызывного сигнала 1600 Гц; посылка вызова на любой пульт руководителя, подключенный к КС; ведение переговоров в симплексном или дуплексном режиме по телефонному переговорному устройству. </a:t>
            </a:r>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2" name="Прямоугольник 1"/>
          <p:cNvSpPr/>
          <p:nvPr/>
        </p:nvSpPr>
        <p:spPr>
          <a:xfrm>
            <a:off x="295835" y="257145"/>
            <a:ext cx="8848165" cy="400110"/>
          </a:xfrm>
          <a:prstGeom prst="rect">
            <a:avLst/>
          </a:prstGeom>
        </p:spPr>
        <p:txBody>
          <a:bodyPr wrap="square">
            <a:spAutoFit/>
          </a:bodyPr>
          <a:lstStyle/>
          <a:p>
            <a:r>
              <a:rPr lang="ru-RU" sz="2000" b="1" dirty="0">
                <a:solidFill>
                  <a:srgbClr val="002060"/>
                </a:solidFill>
              </a:rPr>
              <a:t> Аппаратура оперативно-технологической связи с временной коммутацией </a:t>
            </a:r>
          </a:p>
        </p:txBody>
      </p:sp>
      <p:pic>
        <p:nvPicPr>
          <p:cNvPr id="3" name="Рисунок 2"/>
          <p:cNvPicPr>
            <a:picLocks noChangeAspect="1"/>
          </p:cNvPicPr>
          <p:nvPr/>
        </p:nvPicPr>
        <p:blipFill rotWithShape="1">
          <a:blip r:embed="rId2"/>
          <a:srcRect t="10776"/>
          <a:stretch/>
        </p:blipFill>
        <p:spPr>
          <a:xfrm>
            <a:off x="3643952" y="626355"/>
            <a:ext cx="5254453" cy="3516170"/>
          </a:xfrm>
          <a:prstGeom prst="rect">
            <a:avLst/>
          </a:prstGeom>
        </p:spPr>
      </p:pic>
      <p:pic>
        <p:nvPicPr>
          <p:cNvPr id="4" name="Рисунок 3"/>
          <p:cNvPicPr>
            <a:picLocks noChangeAspect="1"/>
          </p:cNvPicPr>
          <p:nvPr/>
        </p:nvPicPr>
        <p:blipFill rotWithShape="1">
          <a:blip r:embed="rId3"/>
          <a:srcRect t="15326" r="56120"/>
          <a:stretch/>
        </p:blipFill>
        <p:spPr>
          <a:xfrm>
            <a:off x="473046" y="626355"/>
            <a:ext cx="2993696" cy="3562066"/>
          </a:xfrm>
          <a:prstGeom prst="rect">
            <a:avLst/>
          </a:prstGeom>
        </p:spPr>
      </p:pic>
    </p:spTree>
    <p:extLst>
      <p:ext uri="{BB962C8B-B14F-4D97-AF65-F5344CB8AC3E}">
        <p14:creationId xmlns:p14="http://schemas.microsoft.com/office/powerpoint/2010/main" val="5338343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596120"/>
            <a:ext cx="9144000" cy="2261880"/>
          </a:xfrm>
        </p:spPr>
        <p:txBody>
          <a:bodyPr>
            <a:normAutofit lnSpcReduction="10000"/>
          </a:bodyPr>
          <a:lstStyle/>
          <a:p>
            <a:pPr marL="0" indent="0" algn="just">
              <a:buNone/>
            </a:pPr>
            <a:r>
              <a:rPr lang="ru-RU" sz="2000" b="1" dirty="0" smtClean="0">
                <a:solidFill>
                  <a:srgbClr val="C00000"/>
                </a:solidFill>
              </a:rPr>
              <a:t>    С </a:t>
            </a:r>
            <a:r>
              <a:rPr lang="ru-RU" sz="2000" b="1" dirty="0">
                <a:solidFill>
                  <a:srgbClr val="C00000"/>
                </a:solidFill>
              </a:rPr>
              <a:t>пульта руководителя, используемого на </a:t>
            </a:r>
            <a:r>
              <a:rPr lang="ru-RU" sz="2000" b="1" dirty="0">
                <a:solidFill>
                  <a:srgbClr val="00B050"/>
                </a:solidFill>
              </a:rPr>
              <a:t>исполнительной станции </a:t>
            </a:r>
            <a:r>
              <a:rPr lang="ru-RU" sz="2000" b="1" dirty="0">
                <a:solidFill>
                  <a:srgbClr val="C00000"/>
                </a:solidFill>
              </a:rPr>
              <a:t>(ДСП, ДСПГ и др.), </a:t>
            </a:r>
            <a:r>
              <a:rPr lang="ru-RU" sz="2000" b="1" dirty="0">
                <a:solidFill>
                  <a:srgbClr val="002060"/>
                </a:solidFill>
              </a:rPr>
              <a:t>обеспечиваются:</a:t>
            </a:r>
            <a:r>
              <a:rPr lang="ru-RU" sz="2000" dirty="0"/>
              <a:t> посылка и прием вызова по каждой из подключенных к КС линий; ведение переговоров в симплексном или дуплексном режиме по каждой из подключенных линий; возможность подключения линий перегонной связи; передачи громкоговорящего оповещения, посылка вызова на любой другой пульт руководителя и др. </a:t>
            </a:r>
          </a:p>
          <a:p>
            <a:pPr marL="0" indent="0" algn="just">
              <a:buNone/>
            </a:pPr>
            <a:r>
              <a:rPr lang="ru-RU" sz="2000" dirty="0"/>
              <a:t>        Остальные линейные комплекты обеспечивают организацию всех видов связи, организуемых в сетях ОТС железных дорог России.</a:t>
            </a:r>
          </a:p>
          <a:p>
            <a:pPr marL="0" indent="0" algn="just">
              <a:buNone/>
            </a:pPr>
            <a:endParaRPr lang="ru-RU" sz="2000" dirty="0"/>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2" name="Прямоугольник 1"/>
          <p:cNvSpPr/>
          <p:nvPr/>
        </p:nvSpPr>
        <p:spPr>
          <a:xfrm>
            <a:off x="295835" y="257145"/>
            <a:ext cx="8848165" cy="400110"/>
          </a:xfrm>
          <a:prstGeom prst="rect">
            <a:avLst/>
          </a:prstGeom>
        </p:spPr>
        <p:txBody>
          <a:bodyPr wrap="square">
            <a:spAutoFit/>
          </a:bodyPr>
          <a:lstStyle/>
          <a:p>
            <a:r>
              <a:rPr lang="ru-RU" sz="2000" b="1" dirty="0">
                <a:solidFill>
                  <a:srgbClr val="002060"/>
                </a:solidFill>
              </a:rPr>
              <a:t> Аппаратура оперативно-технологической связи с временной коммутацией </a:t>
            </a:r>
          </a:p>
        </p:txBody>
      </p:sp>
      <p:pic>
        <p:nvPicPr>
          <p:cNvPr id="4" name="Рисунок 3"/>
          <p:cNvPicPr>
            <a:picLocks noChangeAspect="1"/>
          </p:cNvPicPr>
          <p:nvPr/>
        </p:nvPicPr>
        <p:blipFill rotWithShape="1">
          <a:blip r:embed="rId2"/>
          <a:srcRect l="11059" t="2599"/>
          <a:stretch/>
        </p:blipFill>
        <p:spPr>
          <a:xfrm>
            <a:off x="5868540" y="644846"/>
            <a:ext cx="3174904" cy="3913506"/>
          </a:xfrm>
          <a:prstGeom prst="rect">
            <a:avLst/>
          </a:prstGeom>
        </p:spPr>
      </p:pic>
      <p:pic>
        <p:nvPicPr>
          <p:cNvPr id="5" name="Рисунок 4"/>
          <p:cNvPicPr>
            <a:picLocks noChangeAspect="1"/>
          </p:cNvPicPr>
          <p:nvPr/>
        </p:nvPicPr>
        <p:blipFill rotWithShape="1">
          <a:blip r:embed="rId3"/>
          <a:srcRect l="3393" r="-239"/>
          <a:stretch/>
        </p:blipFill>
        <p:spPr>
          <a:xfrm flipH="1">
            <a:off x="109183" y="644846"/>
            <a:ext cx="5540991" cy="3909408"/>
          </a:xfrm>
          <a:prstGeom prst="rect">
            <a:avLst/>
          </a:prstGeom>
        </p:spPr>
      </p:pic>
    </p:spTree>
    <p:extLst>
      <p:ext uri="{BB962C8B-B14F-4D97-AF65-F5344CB8AC3E}">
        <p14:creationId xmlns:p14="http://schemas.microsoft.com/office/powerpoint/2010/main" val="29220153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323164"/>
            <a:ext cx="9144000" cy="2534836"/>
          </a:xfrm>
        </p:spPr>
        <p:txBody>
          <a:bodyPr>
            <a:normAutofit lnSpcReduction="10000"/>
          </a:bodyPr>
          <a:lstStyle/>
          <a:p>
            <a:pPr marL="0" indent="0" algn="just">
              <a:buNone/>
            </a:pPr>
            <a:r>
              <a:rPr lang="ru-RU" sz="2000" dirty="0" smtClean="0"/>
              <a:t>              Устройства </a:t>
            </a:r>
            <a:r>
              <a:rPr lang="ru-RU" sz="2000" dirty="0"/>
              <a:t>автоматизации являются важнейшими элементами технического вооружения железнодорожного транспорта. Эти устройства позволяют эффективно решать задачи перевозочного процесса, способствуя увеличению пропускной способности железнодорожных линий, обеспечивая безопасность движения поездов, бесперебойную связь между всеми подразделениями железнодорожного транспорта. </a:t>
            </a:r>
            <a:r>
              <a:rPr lang="ru-RU" sz="2000" b="1" dirty="0">
                <a:solidFill>
                  <a:srgbClr val="002060"/>
                </a:solidFill>
              </a:rPr>
              <a:t>На железнодорожном транспорте России </a:t>
            </a:r>
            <a:r>
              <a:rPr lang="ru-RU" sz="2000" dirty="0"/>
              <a:t>выполнен большой комплекс работ по внедрению цифровых систем связи. В результате </a:t>
            </a:r>
            <a:r>
              <a:rPr lang="ru-RU" sz="2000" b="1" dirty="0">
                <a:solidFill>
                  <a:srgbClr val="002060"/>
                </a:solidFill>
              </a:rPr>
              <a:t>создана Единая магистральная цифровая сеть связи (ЕМЦСС) на базе ВОЛС. </a:t>
            </a:r>
            <a:r>
              <a:rPr lang="ru-RU" sz="2000" dirty="0"/>
              <a:t>Ее оператором является </a:t>
            </a:r>
            <a:r>
              <a:rPr lang="ru-RU" sz="2000" b="1" dirty="0">
                <a:solidFill>
                  <a:srgbClr val="002060"/>
                </a:solidFill>
              </a:rPr>
              <a:t>компания "ТрансТелеКом", </a:t>
            </a:r>
            <a:r>
              <a:rPr lang="ru-RU" sz="2000" dirty="0"/>
              <a:t>всем пакетом акций, которым владеет ОАО РЖД.</a:t>
            </a:r>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2" name="Прямоугольник 1"/>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5" name="Рисунок 4"/>
          <p:cNvPicPr>
            <a:picLocks noChangeAspect="1"/>
          </p:cNvPicPr>
          <p:nvPr/>
        </p:nvPicPr>
        <p:blipFill rotWithShape="1">
          <a:blip r:embed="rId2"/>
          <a:srcRect t="15210" b="1505"/>
          <a:stretch/>
        </p:blipFill>
        <p:spPr>
          <a:xfrm>
            <a:off x="657757" y="589016"/>
            <a:ext cx="7678359" cy="3734148"/>
          </a:xfrm>
          <a:prstGeom prst="rect">
            <a:avLst/>
          </a:prstGeom>
        </p:spPr>
      </p:pic>
    </p:spTree>
    <p:extLst>
      <p:ext uri="{BB962C8B-B14F-4D97-AF65-F5344CB8AC3E}">
        <p14:creationId xmlns:p14="http://schemas.microsoft.com/office/powerpoint/2010/main" val="8805099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73790"/>
            <a:ext cx="9144000" cy="1784210"/>
          </a:xfrm>
        </p:spPr>
        <p:txBody>
          <a:bodyPr>
            <a:normAutofit/>
          </a:bodyPr>
          <a:lstStyle/>
          <a:p>
            <a:pPr marL="0" indent="0" algn="just">
              <a:buNone/>
            </a:pPr>
            <a:r>
              <a:rPr lang="ru-RU" sz="2000" dirty="0" smtClean="0"/>
              <a:t>       </a:t>
            </a:r>
            <a:r>
              <a:rPr lang="ru-RU" sz="2000" dirty="0"/>
              <a:t>На настоящий момент удовлетворена потребность в каналах связи; повышено качество и достоверность передачи информации в системах передачи данных, обеспечивающих реализацию новых информационных технологий; расширены функции средств связи за счет внедрения цифровых систем коммутации общей емкостью более 200 тыс. номеров, позволивших передавать различные виды информации в режиме мультимедиа (речь, данные, видеоинформация).</a:t>
            </a:r>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2" name="Прямоугольник 1"/>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3" name="Рисунок 2"/>
          <p:cNvPicPr>
            <a:picLocks noChangeAspect="1"/>
          </p:cNvPicPr>
          <p:nvPr/>
        </p:nvPicPr>
        <p:blipFill>
          <a:blip r:embed="rId2"/>
          <a:stretch>
            <a:fillRect/>
          </a:stretch>
        </p:blipFill>
        <p:spPr>
          <a:xfrm>
            <a:off x="0" y="722184"/>
            <a:ext cx="9144000" cy="4351606"/>
          </a:xfrm>
          <a:prstGeom prst="rect">
            <a:avLst/>
          </a:prstGeom>
        </p:spPr>
      </p:pic>
    </p:spTree>
    <p:extLst>
      <p:ext uri="{BB962C8B-B14F-4D97-AF65-F5344CB8AC3E}">
        <p14:creationId xmlns:p14="http://schemas.microsoft.com/office/powerpoint/2010/main" val="27535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770529"/>
            <a:ext cx="9144000" cy="2087471"/>
          </a:xfrm>
        </p:spPr>
        <p:txBody>
          <a:bodyPr>
            <a:normAutofit/>
          </a:bodyPr>
          <a:lstStyle/>
          <a:p>
            <a:pPr marL="0" indent="0" algn="just">
              <a:buNone/>
            </a:pPr>
            <a:r>
              <a:rPr lang="ru-RU" sz="2000" dirty="0" smtClean="0"/>
              <a:t>         Когда </a:t>
            </a:r>
            <a:r>
              <a:rPr lang="ru-RU" sz="2000" dirty="0"/>
              <a:t>средства связи начали переводить на цифровую технику, а отдельные службы (или услуги) связи интегрировать на основе цифровой техники в единой сети, не были забыты и получили дальнейшее развитие оба эти исторически сложившихся режима </a:t>
            </a:r>
            <a:r>
              <a:rPr lang="ru-RU" sz="2000" dirty="0" smtClean="0"/>
              <a:t>коммутации (каналов и пакетов). </a:t>
            </a:r>
          </a:p>
          <a:p>
            <a:pPr marL="0" indent="0" algn="just">
              <a:buNone/>
            </a:pPr>
            <a:r>
              <a:rPr lang="ru-RU" sz="2000" dirty="0"/>
              <a:t> </a:t>
            </a:r>
            <a:r>
              <a:rPr lang="ru-RU" sz="2000" dirty="0" smtClean="0"/>
              <a:t>      В </a:t>
            </a:r>
            <a:r>
              <a:rPr lang="ru-RU" sz="2000" dirty="0"/>
              <a:t>настоящее время термин «коммутация сообщений» устарел, причем устарели только слова, но не сам процесс связи.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4" name="Рисунок 3"/>
          <p:cNvPicPr>
            <a:picLocks noChangeAspect="1"/>
          </p:cNvPicPr>
          <p:nvPr/>
        </p:nvPicPr>
        <p:blipFill rotWithShape="1">
          <a:blip r:embed="rId2"/>
          <a:srcRect l="13382" t="22353" r="13088" b="3137"/>
          <a:stretch/>
        </p:blipFill>
        <p:spPr>
          <a:xfrm>
            <a:off x="1889311" y="714345"/>
            <a:ext cx="5365377" cy="4077687"/>
          </a:xfrm>
          <a:prstGeom prst="rect">
            <a:avLst/>
          </a:prstGeom>
        </p:spPr>
      </p:pic>
    </p:spTree>
    <p:extLst>
      <p:ext uri="{BB962C8B-B14F-4D97-AF65-F5344CB8AC3E}">
        <p14:creationId xmlns:p14="http://schemas.microsoft.com/office/powerpoint/2010/main" val="30840276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19451"/>
            <a:ext cx="9144000" cy="1538549"/>
          </a:xfrm>
        </p:spPr>
        <p:txBody>
          <a:bodyPr>
            <a:normAutofit/>
          </a:bodyPr>
          <a:lstStyle/>
          <a:p>
            <a:pPr marL="0" indent="0" algn="just">
              <a:buNone/>
            </a:pPr>
            <a:r>
              <a:rPr lang="ru-RU" sz="2000" dirty="0" smtClean="0"/>
              <a:t>        Полным </a:t>
            </a:r>
            <a:r>
              <a:rPr lang="ru-RU" sz="2000" dirty="0"/>
              <a:t>ходом внедряется система связи новой вертикали управления перевозками на железнодорожном транспорте, включающая в себя единый центр управления движением поездов, дорожные центры управления перевозками, центры диспетчерского управления и центры управления местной работой цифровой и цифро-аналоговой систем технологической связи.</a:t>
            </a:r>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5" name="Прямоугольник 4"/>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2" name="Рисунок 1"/>
          <p:cNvPicPr>
            <a:picLocks noChangeAspect="1"/>
          </p:cNvPicPr>
          <p:nvPr/>
        </p:nvPicPr>
        <p:blipFill rotWithShape="1">
          <a:blip r:embed="rId2"/>
          <a:srcRect t="4945"/>
          <a:stretch/>
        </p:blipFill>
        <p:spPr>
          <a:xfrm>
            <a:off x="1512466" y="575101"/>
            <a:ext cx="6770143" cy="4826505"/>
          </a:xfrm>
          <a:prstGeom prst="rect">
            <a:avLst/>
          </a:prstGeom>
        </p:spPr>
      </p:pic>
    </p:spTree>
    <p:extLst>
      <p:ext uri="{BB962C8B-B14F-4D97-AF65-F5344CB8AC3E}">
        <p14:creationId xmlns:p14="http://schemas.microsoft.com/office/powerpoint/2010/main" val="41128441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37063"/>
            <a:ext cx="8993875" cy="2220937"/>
          </a:xfrm>
        </p:spPr>
        <p:txBody>
          <a:bodyPr>
            <a:normAutofit/>
          </a:bodyPr>
          <a:lstStyle/>
          <a:p>
            <a:pPr marL="0" indent="0" algn="just">
              <a:buNone/>
            </a:pPr>
            <a:r>
              <a:rPr lang="ru-RU" sz="2000" dirty="0" smtClean="0"/>
              <a:t>          Организовано </a:t>
            </a:r>
            <a:r>
              <a:rPr lang="ru-RU" sz="2000" dirty="0"/>
              <a:t>производство на уровне международных стандартов цифровых систем передачи и коммутации технологической связи на ведущих предприятиях России.</a:t>
            </a:r>
          </a:p>
          <a:p>
            <a:pPr marL="0" indent="0" algn="just">
              <a:buNone/>
            </a:pPr>
            <a:r>
              <a:rPr lang="ru-RU" sz="2000" dirty="0"/>
              <a:t>          </a:t>
            </a:r>
            <a:r>
              <a:rPr lang="ru-RU" sz="2000" dirty="0" smtClean="0"/>
              <a:t> Налажено </a:t>
            </a:r>
            <a:r>
              <a:rPr lang="ru-RU" sz="2000" dirty="0"/>
              <a:t>изготовление цифровой аппаратуры оперативно-технологической связи в ООО "Интелсет-ТСС", "Абител-информ", ЗАО "Микчел-ТСК", ООО "</a:t>
            </a:r>
            <a:r>
              <a:rPr lang="ru-RU" sz="2000" dirty="0" smtClean="0"/>
              <a:t>КАПО-</a:t>
            </a:r>
            <a:r>
              <a:rPr lang="ru-RU" sz="2000" dirty="0" err="1" smtClean="0"/>
              <a:t>НИИЖАтел</a:t>
            </a:r>
            <a:r>
              <a:rPr lang="ru-RU" sz="2000" dirty="0"/>
              <a:t>", на Лосиноостровском электротехническом заводе ОАО РЖД, а также в ряде других отечественных фирм.</a:t>
            </a:r>
          </a:p>
          <a:p>
            <a:pPr marL="0" indent="0" algn="just">
              <a:buNone/>
            </a:pPr>
            <a:endParaRPr lang="ru-RU" sz="2000" dirty="0"/>
          </a:p>
        </p:txBody>
      </p:sp>
      <p:sp>
        <p:nvSpPr>
          <p:cNvPr id="7" name="Заголовок 4"/>
          <p:cNvSpPr>
            <a:spLocks noGrp="1"/>
          </p:cNvSpPr>
          <p:nvPr>
            <p:ph type="title"/>
          </p:nvPr>
        </p:nvSpPr>
        <p:spPr>
          <a:xfrm>
            <a:off x="2345407" y="0"/>
            <a:ext cx="5104263" cy="457200"/>
          </a:xfrm>
        </p:spPr>
        <p:txBody>
          <a:bodyPr>
            <a:noAutofit/>
          </a:bodyPr>
          <a:lstStyle/>
          <a:p>
            <a:r>
              <a:rPr lang="ru-RU" sz="2000" b="1" dirty="0" smtClean="0">
                <a:solidFill>
                  <a:srgbClr val="C00000"/>
                </a:solidFill>
                <a:latin typeface="+mn-lt"/>
              </a:rPr>
              <a:t>Автоматическая </a:t>
            </a:r>
            <a:r>
              <a:rPr lang="ru-RU" sz="2000" b="1" dirty="0">
                <a:solidFill>
                  <a:srgbClr val="C00000"/>
                </a:solidFill>
                <a:latin typeface="+mn-lt"/>
              </a:rPr>
              <a:t>телефонная </a:t>
            </a:r>
            <a:r>
              <a:rPr lang="ru-RU" sz="2000" b="1" dirty="0" smtClean="0">
                <a:solidFill>
                  <a:srgbClr val="C00000"/>
                </a:solidFill>
                <a:latin typeface="+mn-lt"/>
              </a:rPr>
              <a:t>связь</a:t>
            </a:r>
            <a:endParaRPr lang="ru-RU" sz="2000" b="1" dirty="0">
              <a:solidFill>
                <a:srgbClr val="C00000"/>
              </a:solidFill>
              <a:latin typeface="+mn-lt"/>
            </a:endParaRPr>
          </a:p>
        </p:txBody>
      </p:sp>
      <p:sp>
        <p:nvSpPr>
          <p:cNvPr id="5" name="Прямоугольник 4"/>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3" name="Рисунок 2"/>
          <p:cNvPicPr>
            <a:picLocks noChangeAspect="1"/>
          </p:cNvPicPr>
          <p:nvPr/>
        </p:nvPicPr>
        <p:blipFill rotWithShape="1">
          <a:blip r:embed="rId2"/>
          <a:srcRect r="34230"/>
          <a:stretch/>
        </p:blipFill>
        <p:spPr>
          <a:xfrm>
            <a:off x="4667536" y="714345"/>
            <a:ext cx="4423883" cy="3771864"/>
          </a:xfrm>
          <a:prstGeom prst="rect">
            <a:avLst/>
          </a:prstGeom>
        </p:spPr>
      </p:pic>
      <p:pic>
        <p:nvPicPr>
          <p:cNvPr id="2" name="Рисунок 1"/>
          <p:cNvPicPr>
            <a:picLocks noChangeAspect="1"/>
          </p:cNvPicPr>
          <p:nvPr/>
        </p:nvPicPr>
        <p:blipFill rotWithShape="1">
          <a:blip r:embed="rId3"/>
          <a:srcRect b="16140"/>
          <a:stretch/>
        </p:blipFill>
        <p:spPr>
          <a:xfrm>
            <a:off x="0" y="714345"/>
            <a:ext cx="4572000" cy="2188617"/>
          </a:xfrm>
          <a:prstGeom prst="rect">
            <a:avLst/>
          </a:prstGeom>
        </p:spPr>
      </p:pic>
      <p:pic>
        <p:nvPicPr>
          <p:cNvPr id="4" name="Рисунок 3"/>
          <p:cNvPicPr>
            <a:picLocks noChangeAspect="1"/>
          </p:cNvPicPr>
          <p:nvPr/>
        </p:nvPicPr>
        <p:blipFill rotWithShape="1">
          <a:blip r:embed="rId4"/>
          <a:srcRect r="11492"/>
          <a:stretch/>
        </p:blipFill>
        <p:spPr>
          <a:xfrm>
            <a:off x="874939" y="2380491"/>
            <a:ext cx="3287629" cy="2256572"/>
          </a:xfrm>
          <a:prstGeom prst="rect">
            <a:avLst/>
          </a:prstGeom>
        </p:spPr>
      </p:pic>
    </p:spTree>
    <p:extLst>
      <p:ext uri="{BB962C8B-B14F-4D97-AF65-F5344CB8AC3E}">
        <p14:creationId xmlns:p14="http://schemas.microsoft.com/office/powerpoint/2010/main" val="6857204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333099"/>
            <a:ext cx="9144000" cy="1524901"/>
          </a:xfrm>
        </p:spPr>
        <p:txBody>
          <a:bodyPr>
            <a:normAutofit/>
          </a:bodyPr>
          <a:lstStyle/>
          <a:p>
            <a:pPr marL="0" indent="0" algn="just">
              <a:buNone/>
            </a:pPr>
            <a:r>
              <a:rPr lang="ru-RU" sz="2000" dirty="0" smtClean="0"/>
              <a:t>      </a:t>
            </a:r>
            <a:r>
              <a:rPr lang="ru-RU" sz="2000" b="1" dirty="0" smtClean="0">
                <a:solidFill>
                  <a:srgbClr val="002060"/>
                </a:solidFill>
              </a:rPr>
              <a:t>Созданная </a:t>
            </a:r>
            <a:r>
              <a:rPr lang="ru-RU" sz="2000" b="1" dirty="0">
                <a:solidFill>
                  <a:srgbClr val="002060"/>
                </a:solidFill>
              </a:rPr>
              <a:t>цифровая система оперативно-технологической связи (ОТС), </a:t>
            </a:r>
            <a:r>
              <a:rPr lang="ru-RU" sz="2000" dirty="0"/>
              <a:t>по функциональным возможностям превосходящая многие аналоги в мировой железнодорожной практике, </a:t>
            </a:r>
            <a:r>
              <a:rPr lang="ru-RU" sz="2000" b="1" dirty="0">
                <a:solidFill>
                  <a:srgbClr val="002060"/>
                </a:solidFill>
              </a:rPr>
              <a:t>обеспечивает значительное повышение качества, оперативности, надежности и устойчивости связи. </a:t>
            </a:r>
            <a:r>
              <a:rPr lang="ru-RU" sz="2000" i="1" dirty="0"/>
              <a:t>Системой цифровой ОТС оборудовано около 20 тыс. км железных дорог России.</a:t>
            </a:r>
          </a:p>
        </p:txBody>
      </p:sp>
      <p:sp>
        <p:nvSpPr>
          <p:cNvPr id="4" name="Прямоугольник 3"/>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2" name="Рисунок 1"/>
          <p:cNvPicPr>
            <a:picLocks noChangeAspect="1"/>
          </p:cNvPicPr>
          <p:nvPr/>
        </p:nvPicPr>
        <p:blipFill rotWithShape="1">
          <a:blip r:embed="rId2"/>
          <a:srcRect t="3981" r="2985" b="8855"/>
          <a:stretch/>
        </p:blipFill>
        <p:spPr>
          <a:xfrm>
            <a:off x="1102762" y="650260"/>
            <a:ext cx="6949418" cy="4682839"/>
          </a:xfrm>
          <a:prstGeom prst="rect">
            <a:avLst/>
          </a:prstGeom>
        </p:spPr>
      </p:pic>
      <p:sp>
        <p:nvSpPr>
          <p:cNvPr id="3" name="Прямоугольник 2"/>
          <p:cNvSpPr/>
          <p:nvPr/>
        </p:nvSpPr>
        <p:spPr>
          <a:xfrm>
            <a:off x="1064525" y="657255"/>
            <a:ext cx="1678675" cy="257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857095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087439"/>
            <a:ext cx="9144000" cy="1770561"/>
          </a:xfrm>
        </p:spPr>
        <p:txBody>
          <a:bodyPr>
            <a:normAutofit/>
          </a:bodyPr>
          <a:lstStyle/>
          <a:p>
            <a:pPr marL="0" indent="0" algn="just">
              <a:buNone/>
            </a:pPr>
            <a:r>
              <a:rPr lang="ru-RU" sz="2000" dirty="0"/>
              <a:t> </a:t>
            </a:r>
            <a:r>
              <a:rPr lang="ru-RU" sz="2000" dirty="0" smtClean="0"/>
              <a:t>       Сеть </a:t>
            </a:r>
            <a:r>
              <a:rPr lang="ru-RU" sz="2000" dirty="0"/>
              <a:t>общетехнологической телефонной связи (ОбТС) развивается на основе цифровых учрежденческо-производственных АТС по принципу замещения "сверху вниз". Строятся цифровые телефонные станции в первую очередь в дорожных и отделенческих узлах, а затем на нижнем уровне. Разработаны единая система пятизначной нумерации и принципы построения сети с учетом совместной работы цифровых и аналоговых телефонных станций. </a:t>
            </a:r>
          </a:p>
        </p:txBody>
      </p:sp>
      <p:sp>
        <p:nvSpPr>
          <p:cNvPr id="4" name="Прямоугольник 3"/>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8" name="Рисунок 7"/>
          <p:cNvPicPr>
            <a:picLocks noChangeAspect="1"/>
          </p:cNvPicPr>
          <p:nvPr/>
        </p:nvPicPr>
        <p:blipFill rotWithShape="1">
          <a:blip r:embed="rId2"/>
          <a:srcRect t="2784"/>
          <a:stretch/>
        </p:blipFill>
        <p:spPr>
          <a:xfrm>
            <a:off x="504969" y="629959"/>
            <a:ext cx="8202304" cy="4457480"/>
          </a:xfrm>
          <a:prstGeom prst="rect">
            <a:avLst/>
          </a:prstGeom>
        </p:spPr>
      </p:pic>
    </p:spTree>
    <p:extLst>
      <p:ext uri="{BB962C8B-B14F-4D97-AF65-F5344CB8AC3E}">
        <p14:creationId xmlns:p14="http://schemas.microsoft.com/office/powerpoint/2010/main" val="35479553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34421" y="5797121"/>
            <a:ext cx="9063318" cy="992639"/>
          </a:xfrm>
        </p:spPr>
        <p:txBody>
          <a:bodyPr>
            <a:normAutofit/>
          </a:bodyPr>
          <a:lstStyle/>
          <a:p>
            <a:pPr marL="0" indent="0" algn="just">
              <a:buNone/>
            </a:pPr>
            <a:r>
              <a:rPr lang="ru-RU" sz="2000" dirty="0" smtClean="0"/>
              <a:t> </a:t>
            </a:r>
            <a:r>
              <a:rPr lang="ru-RU" sz="2000" dirty="0"/>
              <a:t>Для оперативного управления ресурсами сети, способствующего сокращению эксплуатационных расходов по текущему содержанию, предусмотрена система мониторинга и администрирования (СМА), внедренная на железных дорогах. </a:t>
            </a:r>
          </a:p>
        </p:txBody>
      </p:sp>
      <p:sp>
        <p:nvSpPr>
          <p:cNvPr id="4" name="Прямоугольник 3"/>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9" name="Рисунок 8"/>
          <p:cNvPicPr>
            <a:picLocks noChangeAspect="1"/>
          </p:cNvPicPr>
          <p:nvPr/>
        </p:nvPicPr>
        <p:blipFill rotWithShape="1">
          <a:blip r:embed="rId2"/>
          <a:srcRect t="16518" r="2686" b="6866"/>
          <a:stretch/>
        </p:blipFill>
        <p:spPr>
          <a:xfrm>
            <a:off x="232014" y="589015"/>
            <a:ext cx="8742897" cy="5162600"/>
          </a:xfrm>
          <a:prstGeom prst="rect">
            <a:avLst/>
          </a:prstGeom>
        </p:spPr>
      </p:pic>
    </p:spTree>
    <p:extLst>
      <p:ext uri="{BB962C8B-B14F-4D97-AF65-F5344CB8AC3E}">
        <p14:creationId xmlns:p14="http://schemas.microsoft.com/office/powerpoint/2010/main" val="34832192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950961"/>
            <a:ext cx="9144000" cy="1907039"/>
          </a:xfrm>
        </p:spPr>
        <p:txBody>
          <a:bodyPr>
            <a:normAutofit/>
          </a:bodyPr>
          <a:lstStyle/>
          <a:p>
            <a:pPr marL="0" indent="0" algn="just">
              <a:buNone/>
            </a:pPr>
            <a:r>
              <a:rPr lang="ru-RU" sz="2000" dirty="0" smtClean="0"/>
              <a:t>        Для </a:t>
            </a:r>
            <a:r>
              <a:rPr lang="ru-RU" sz="2000" dirty="0"/>
              <a:t>обеспечения нормативных технических показателей цифровая сеть технологической связи оборудуется системой сетевой тактовой синхронизации (ТСС), разработанной Всероссийским научно-исследовательским и проектно-конструкторским институтом информатизации, автоматизации и связи на железных дорогах (ВНИИАС) совместно с Ленинградским отраслевым научно-исследовательским институтом связи (ЛОНИИС). </a:t>
            </a:r>
          </a:p>
        </p:txBody>
      </p:sp>
      <p:sp>
        <p:nvSpPr>
          <p:cNvPr id="4" name="Прямоугольник 3"/>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2" name="Рисунок 1"/>
          <p:cNvPicPr>
            <a:picLocks noChangeAspect="1"/>
          </p:cNvPicPr>
          <p:nvPr/>
        </p:nvPicPr>
        <p:blipFill rotWithShape="1">
          <a:blip r:embed="rId2"/>
          <a:srcRect l="3263"/>
          <a:stretch/>
        </p:blipFill>
        <p:spPr>
          <a:xfrm>
            <a:off x="1021678" y="608130"/>
            <a:ext cx="6587956" cy="4342831"/>
          </a:xfrm>
          <a:prstGeom prst="rect">
            <a:avLst/>
          </a:prstGeom>
        </p:spPr>
      </p:pic>
    </p:spTree>
    <p:extLst>
      <p:ext uri="{BB962C8B-B14F-4D97-AF65-F5344CB8AC3E}">
        <p14:creationId xmlns:p14="http://schemas.microsoft.com/office/powerpoint/2010/main" val="31468006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4373094"/>
            <a:ext cx="9144000" cy="2616722"/>
          </a:xfrm>
        </p:spPr>
        <p:txBody>
          <a:bodyPr>
            <a:normAutofit/>
          </a:bodyPr>
          <a:lstStyle/>
          <a:p>
            <a:pPr marL="0" indent="0" algn="just">
              <a:buNone/>
            </a:pPr>
            <a:r>
              <a:rPr lang="ru-RU" sz="2000" dirty="0" smtClean="0"/>
              <a:t>     </a:t>
            </a:r>
            <a:r>
              <a:rPr lang="ru-RU" sz="2000" b="1" dirty="0" smtClean="0">
                <a:solidFill>
                  <a:srgbClr val="002060"/>
                </a:solidFill>
              </a:rPr>
              <a:t>Большое </a:t>
            </a:r>
            <a:r>
              <a:rPr lang="ru-RU" sz="2000" b="1" dirty="0">
                <a:solidFill>
                  <a:srgbClr val="002060"/>
                </a:solidFill>
              </a:rPr>
              <a:t>значение </a:t>
            </a:r>
            <a:r>
              <a:rPr lang="ru-RU" sz="2000" dirty="0"/>
              <a:t>для управления перевозочным процессом и обеспечения безопасности движения </a:t>
            </a:r>
            <a:r>
              <a:rPr lang="ru-RU" sz="2000" b="1" dirty="0">
                <a:solidFill>
                  <a:srgbClr val="002060"/>
                </a:solidFill>
              </a:rPr>
              <a:t>имеет</a:t>
            </a:r>
            <a:r>
              <a:rPr lang="ru-RU" sz="2000" dirty="0"/>
              <a:t> входящая в комплекс технологической связи </a:t>
            </a:r>
            <a:r>
              <a:rPr lang="ru-RU" sz="2000" b="1" dirty="0">
                <a:solidFill>
                  <a:srgbClr val="002060"/>
                </a:solidFill>
              </a:rPr>
              <a:t>система технологической </a:t>
            </a:r>
            <a:r>
              <a:rPr lang="ru-RU" sz="2000" b="1" dirty="0" smtClean="0">
                <a:solidFill>
                  <a:srgbClr val="002060"/>
                </a:solidFill>
              </a:rPr>
              <a:t>радиосвязи.</a:t>
            </a:r>
            <a:r>
              <a:rPr lang="ru-RU" sz="2000" dirty="0" smtClean="0"/>
              <a:t> Такой </a:t>
            </a:r>
            <a:r>
              <a:rPr lang="ru-RU" sz="2000" dirty="0"/>
              <a:t>системой, используемой для связи диспетчеров и дежурных по станциям с машинистами поездных локомотивов и ремонтными подразделениями с целью организации маневровой работы, оповещения и передачи данных систем автоматики на подвижные объекты, оборудованы все направления железных дорог России. В настоящее время ведутся работы по их оснащению системой цифровой технологической радиосвязи.</a:t>
            </a:r>
          </a:p>
          <a:p>
            <a:pPr marL="0" indent="0" algn="just">
              <a:buNone/>
            </a:pPr>
            <a:endParaRPr lang="ru-RU" sz="2000" dirty="0"/>
          </a:p>
          <a:p>
            <a:pPr marL="0" indent="0" algn="just">
              <a:buNone/>
            </a:pPr>
            <a:endParaRPr lang="ru-RU" sz="2000" dirty="0"/>
          </a:p>
        </p:txBody>
      </p:sp>
      <p:sp>
        <p:nvSpPr>
          <p:cNvPr id="4" name="Прямоугольник 3"/>
          <p:cNvSpPr/>
          <p:nvPr/>
        </p:nvSpPr>
        <p:spPr>
          <a:xfrm>
            <a:off x="1707778" y="257145"/>
            <a:ext cx="6091518" cy="400110"/>
          </a:xfrm>
          <a:prstGeom prst="rect">
            <a:avLst/>
          </a:prstGeom>
        </p:spPr>
        <p:txBody>
          <a:bodyPr wrap="square">
            <a:spAutoFit/>
          </a:bodyPr>
          <a:lstStyle/>
          <a:p>
            <a:r>
              <a:rPr lang="ru-RU" sz="2000" b="1" dirty="0">
                <a:solidFill>
                  <a:srgbClr val="002060"/>
                </a:solidFill>
              </a:rPr>
              <a:t> Перспективы развития цифровых систем связи</a:t>
            </a:r>
          </a:p>
        </p:txBody>
      </p:sp>
      <p:pic>
        <p:nvPicPr>
          <p:cNvPr id="2" name="Рисунок 1"/>
          <p:cNvPicPr>
            <a:picLocks noChangeAspect="1"/>
          </p:cNvPicPr>
          <p:nvPr/>
        </p:nvPicPr>
        <p:blipFill rotWithShape="1">
          <a:blip r:embed="rId2"/>
          <a:srcRect l="3731" t="7562" r="2537" b="6667"/>
          <a:stretch/>
        </p:blipFill>
        <p:spPr>
          <a:xfrm>
            <a:off x="1707778" y="590020"/>
            <a:ext cx="5644319" cy="3873729"/>
          </a:xfrm>
          <a:prstGeom prst="rect">
            <a:avLst/>
          </a:prstGeom>
        </p:spPr>
      </p:pic>
    </p:spTree>
    <p:extLst>
      <p:ext uri="{BB962C8B-B14F-4D97-AF65-F5344CB8AC3E}">
        <p14:creationId xmlns:p14="http://schemas.microsoft.com/office/powerpoint/2010/main" val="2520560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91827"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349624"/>
            <a:ext cx="8993875" cy="6400800"/>
          </a:xfrm>
        </p:spPr>
        <p:txBody>
          <a:bodyPr>
            <a:normAutofit/>
          </a:bodyPr>
          <a:lstStyle/>
          <a:p>
            <a:pPr marL="0" indent="0" algn="just">
              <a:buNone/>
            </a:pPr>
            <a:r>
              <a:rPr lang="ru-RU" sz="2000" b="1" dirty="0" smtClean="0">
                <a:solidFill>
                  <a:srgbClr val="002060"/>
                </a:solidFill>
              </a:rPr>
              <a:t>                                       Закрепление материала</a:t>
            </a:r>
          </a:p>
          <a:p>
            <a:pPr marL="457200" indent="-457200" algn="just">
              <a:buAutoNum type="arabicPeriod"/>
            </a:pPr>
            <a:r>
              <a:rPr lang="ru-RU" sz="2000" b="1" dirty="0" smtClean="0"/>
              <a:t>Дайте </a:t>
            </a:r>
            <a:r>
              <a:rPr lang="ru-RU" sz="2000" b="1" dirty="0"/>
              <a:t>определение коммутации</a:t>
            </a:r>
            <a:r>
              <a:rPr lang="ru-RU" sz="2000" b="1" dirty="0" smtClean="0"/>
              <a:t>.</a:t>
            </a:r>
          </a:p>
          <a:p>
            <a:pPr marL="457200" indent="-457200" algn="just">
              <a:buAutoNum type="arabicPeriod"/>
            </a:pPr>
            <a:r>
              <a:rPr lang="ru-RU" sz="2000" b="1" dirty="0" smtClean="0"/>
              <a:t>Перечислите </a:t>
            </a:r>
            <a:r>
              <a:rPr lang="ru-RU" sz="2000" b="1" dirty="0"/>
              <a:t>способы коммутации</a:t>
            </a:r>
            <a:r>
              <a:rPr lang="ru-RU" sz="2000" b="1" dirty="0" smtClean="0"/>
              <a:t>.</a:t>
            </a:r>
          </a:p>
          <a:p>
            <a:pPr marL="457200" indent="-457200" algn="just">
              <a:buAutoNum type="arabicPeriod"/>
            </a:pPr>
            <a:r>
              <a:rPr lang="ru-RU" sz="2000" b="1" dirty="0" smtClean="0"/>
              <a:t>Как </a:t>
            </a:r>
            <a:r>
              <a:rPr lang="ru-RU" sz="2000" b="1" dirty="0"/>
              <a:t>осуществляется коммутация</a:t>
            </a:r>
            <a:r>
              <a:rPr lang="ru-RU" sz="2000" b="1" dirty="0" smtClean="0"/>
              <a:t>?</a:t>
            </a:r>
          </a:p>
          <a:p>
            <a:pPr marL="457200" indent="-457200" algn="just">
              <a:buAutoNum type="arabicPeriod"/>
            </a:pPr>
            <a:r>
              <a:rPr lang="ru-RU" sz="2000" b="1" dirty="0"/>
              <a:t>Что называют пакетами, охарактеризуйте употребление пакета в широком и узком смысле</a:t>
            </a:r>
            <a:r>
              <a:rPr lang="ru-RU" sz="2000" b="1" dirty="0" smtClean="0"/>
              <a:t>.</a:t>
            </a:r>
          </a:p>
          <a:p>
            <a:pPr marL="457200" indent="-457200" algn="just">
              <a:buAutoNum type="arabicPeriod"/>
            </a:pPr>
            <a:r>
              <a:rPr lang="ru-RU" sz="2000" b="1" dirty="0"/>
              <a:t>Назовите две крупные конкурирующие между собой всемирные сети связи</a:t>
            </a:r>
            <a:r>
              <a:rPr lang="ru-RU" sz="2000" b="1" dirty="0" smtClean="0"/>
              <a:t>.</a:t>
            </a:r>
          </a:p>
          <a:p>
            <a:pPr marL="457200" indent="-457200" algn="just">
              <a:buAutoNum type="arabicPeriod"/>
            </a:pPr>
            <a:r>
              <a:rPr lang="ru-RU" sz="2000" b="1" dirty="0"/>
              <a:t>От чего зависит вид коммутационной станции</a:t>
            </a:r>
            <a:r>
              <a:rPr lang="ru-RU" sz="2000" b="1" dirty="0" smtClean="0"/>
              <a:t>?</a:t>
            </a:r>
          </a:p>
          <a:p>
            <a:pPr marL="457200" indent="-457200" algn="just">
              <a:buAutoNum type="arabicPeriod"/>
            </a:pPr>
            <a:r>
              <a:rPr lang="ru-RU" sz="2000" b="1" dirty="0"/>
              <a:t>Дайте классификацию АТС по видам коммутационных приборов</a:t>
            </a:r>
            <a:r>
              <a:rPr lang="ru-RU" sz="2000" b="1" dirty="0" smtClean="0"/>
              <a:t>.</a:t>
            </a:r>
          </a:p>
          <a:p>
            <a:pPr marL="457200" indent="-457200" algn="just">
              <a:buAutoNum type="arabicPeriod"/>
            </a:pPr>
            <a:r>
              <a:rPr lang="ru-RU" sz="2000" b="1" dirty="0"/>
              <a:t>Какие АТС называют цифровыми</a:t>
            </a:r>
            <a:r>
              <a:rPr lang="ru-RU" sz="2000" b="1" dirty="0" smtClean="0"/>
              <a:t>?</a:t>
            </a:r>
          </a:p>
          <a:p>
            <a:pPr marL="457200" indent="-457200" algn="just">
              <a:buAutoNum type="arabicPeriod"/>
            </a:pPr>
            <a:r>
              <a:rPr lang="ru-RU" sz="2000" b="1" dirty="0"/>
              <a:t>Перечислите и дайте характеристику оборудования АТС независимо от их вида. </a:t>
            </a:r>
            <a:endParaRPr lang="ru-RU" sz="2000" b="1" dirty="0" smtClean="0"/>
          </a:p>
          <a:p>
            <a:pPr marL="457200" indent="-457200" algn="just">
              <a:buAutoNum type="arabicPeriod"/>
            </a:pPr>
            <a:r>
              <a:rPr lang="ru-RU" sz="2000" b="1" dirty="0"/>
              <a:t>Опишите характеристику и преимущества Автоматические телефонные станции координатной системы (АТСК</a:t>
            </a:r>
            <a:r>
              <a:rPr lang="ru-RU" sz="2000" b="1" dirty="0" smtClean="0"/>
              <a:t>).</a:t>
            </a:r>
          </a:p>
          <a:p>
            <a:pPr marL="457200" indent="-457200" algn="just">
              <a:buAutoNum type="arabicPeriod"/>
            </a:pPr>
            <a:r>
              <a:rPr lang="ru-RU" sz="2000" b="1" dirty="0"/>
              <a:t>Дайте характеристику квазиэлектронной АТС</a:t>
            </a:r>
            <a:r>
              <a:rPr lang="ru-RU" sz="2000" b="1" dirty="0" smtClean="0"/>
              <a:t>.</a:t>
            </a:r>
          </a:p>
          <a:p>
            <a:pPr marL="457200" indent="-457200" algn="just">
              <a:buAutoNum type="arabicPeriod"/>
            </a:pPr>
            <a:r>
              <a:rPr lang="ru-RU" sz="2000" b="1" dirty="0"/>
              <a:t>Опишите предназначение АТСКЭ «Квант</a:t>
            </a:r>
            <a:r>
              <a:rPr lang="ru-RU" sz="2000" b="1" dirty="0" smtClean="0"/>
              <a:t>».</a:t>
            </a:r>
          </a:p>
          <a:p>
            <a:pPr marL="457200" indent="-457200" algn="just">
              <a:buAutoNum type="arabicPeriod"/>
            </a:pPr>
            <a:endParaRPr lang="ru-RU" sz="2000" b="1" dirty="0" smtClean="0"/>
          </a:p>
          <a:p>
            <a:pPr marL="457200" indent="-457200" algn="just">
              <a:buAutoNum type="arabicPeriod"/>
            </a:pPr>
            <a:endParaRPr lang="ru-RU" sz="2000" b="1" dirty="0" smtClean="0"/>
          </a:p>
        </p:txBody>
      </p:sp>
      <p:pic>
        <p:nvPicPr>
          <p:cNvPr id="2" name="Рисунок 1"/>
          <p:cNvPicPr>
            <a:picLocks noChangeAspect="1"/>
          </p:cNvPicPr>
          <p:nvPr/>
        </p:nvPicPr>
        <p:blipFill rotWithShape="1">
          <a:blip r:embed="rId2"/>
          <a:srcRect t="9647" b="5443"/>
          <a:stretch/>
        </p:blipFill>
        <p:spPr>
          <a:xfrm>
            <a:off x="6036826" y="107576"/>
            <a:ext cx="2957049" cy="1838711"/>
          </a:xfrm>
          <a:prstGeom prst="rect">
            <a:avLst/>
          </a:prstGeom>
        </p:spPr>
      </p:pic>
    </p:spTree>
    <p:extLst>
      <p:ext uri="{BB962C8B-B14F-4D97-AF65-F5344CB8AC3E}">
        <p14:creationId xmlns:p14="http://schemas.microsoft.com/office/powerpoint/2010/main" val="193717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67236" y="1971002"/>
            <a:ext cx="8915400" cy="4525332"/>
          </a:xfrm>
        </p:spPr>
        <p:txBody>
          <a:bodyPr>
            <a:normAutofit lnSpcReduction="10000"/>
          </a:bodyPr>
          <a:lstStyle/>
          <a:p>
            <a:pPr marL="0" indent="0" algn="just">
              <a:buNone/>
            </a:pPr>
            <a:r>
              <a:rPr lang="ru-RU" sz="1500" dirty="0"/>
              <a:t>  </a:t>
            </a:r>
            <a:r>
              <a:rPr lang="ru-RU" sz="1500" dirty="0" smtClean="0"/>
              <a:t>                                       </a:t>
            </a:r>
            <a:r>
              <a:rPr lang="ru-RU" sz="2000" b="1" dirty="0"/>
              <a:t>Курс лекций </a:t>
            </a:r>
            <a:r>
              <a:rPr lang="ru-RU" sz="2000" b="1" dirty="0" smtClean="0"/>
              <a:t>Глава 26,27 стр</a:t>
            </a:r>
            <a:r>
              <a:rPr lang="ru-RU" sz="2000" b="1" dirty="0"/>
              <a:t>. </a:t>
            </a:r>
            <a:r>
              <a:rPr lang="ru-RU" sz="2000" b="1" smtClean="0"/>
              <a:t>173-176</a:t>
            </a:r>
            <a:endParaRPr lang="ru-RU" sz="2000" b="1" dirty="0"/>
          </a:p>
          <a:p>
            <a:pPr marL="457200" indent="-457200" algn="just">
              <a:buAutoNum type="arabicPeriod"/>
            </a:pPr>
            <a:r>
              <a:rPr lang="ru-RU" sz="2000" dirty="0"/>
              <a:t>Назначение и принцип организации телеграфной связи. </a:t>
            </a:r>
            <a:endParaRPr lang="ru-RU" sz="2000" dirty="0" smtClean="0"/>
          </a:p>
          <a:p>
            <a:pPr marL="457200" indent="-457200" algn="just">
              <a:buAutoNum type="arabicPeriod"/>
            </a:pPr>
            <a:r>
              <a:rPr lang="ru-RU" sz="2000" dirty="0" smtClean="0"/>
              <a:t>Принцип </a:t>
            </a:r>
            <a:r>
              <a:rPr lang="ru-RU" sz="2000" dirty="0"/>
              <a:t>работы телеграфных аппаратов, их </a:t>
            </a:r>
            <a:r>
              <a:rPr lang="ru-RU" sz="2000" dirty="0" smtClean="0"/>
              <a:t>типы.</a:t>
            </a:r>
          </a:p>
          <a:p>
            <a:pPr marL="457200" indent="-457200" algn="just">
              <a:buAutoNum type="arabicPeriod"/>
            </a:pPr>
            <a:r>
              <a:rPr lang="ru-RU" sz="2000" dirty="0"/>
              <a:t>Назначение и организация передачи данных на железнодорожном транспорте. </a:t>
            </a:r>
            <a:endParaRPr lang="ru-RU" sz="2000" dirty="0" smtClean="0"/>
          </a:p>
          <a:p>
            <a:pPr marL="457200" indent="-457200" algn="just">
              <a:buAutoNum type="arabicPeriod"/>
            </a:pPr>
            <a:r>
              <a:rPr lang="ru-RU" sz="2000" dirty="0" smtClean="0"/>
              <a:t>Аппаратура</a:t>
            </a:r>
            <a:r>
              <a:rPr lang="ru-RU" sz="2000" dirty="0"/>
              <a:t>, каналы передачи, структурные схемы передачи данных. </a:t>
            </a:r>
            <a:endParaRPr lang="ru-RU" sz="2000" dirty="0" smtClean="0"/>
          </a:p>
          <a:p>
            <a:pPr marL="457200" indent="-457200" algn="just">
              <a:buAutoNum type="arabicPeriod"/>
            </a:pPr>
            <a:r>
              <a:rPr lang="ru-RU" sz="2000" dirty="0" smtClean="0"/>
              <a:t>Сети </a:t>
            </a:r>
            <a:r>
              <a:rPr lang="ru-RU" sz="2000" dirty="0"/>
              <a:t>передачи данных для железных дорог (СПД).</a:t>
            </a:r>
            <a:endParaRPr lang="ru-RU" sz="2000" dirty="0" smtClean="0"/>
          </a:p>
          <a:p>
            <a:pPr marL="0" indent="0" algn="just">
              <a:buNone/>
            </a:pPr>
            <a:endParaRPr lang="ru-RU" sz="2000" dirty="0"/>
          </a:p>
          <a:p>
            <a:pPr marL="457200" indent="-457200" algn="just">
              <a:buAutoNum type="arabicPeriod"/>
            </a:pPr>
            <a:endParaRPr lang="ru-RU" sz="2000" dirty="0" smtClean="0"/>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характеристикам каждой системы. Курс лекций, </a:t>
            </a:r>
            <a:r>
              <a:rPr lang="ru-RU" sz="2000" i="1" dirty="0" smtClean="0"/>
              <a:t>Глава 25, стр</a:t>
            </a:r>
            <a:r>
              <a:rPr lang="ru-RU" sz="2000" i="1" dirty="0"/>
              <a:t>. </a:t>
            </a:r>
            <a:r>
              <a:rPr lang="ru-RU" sz="2000" i="1" dirty="0" smtClean="0"/>
              <a:t>166-172. </a:t>
            </a:r>
            <a:r>
              <a:rPr lang="ru-RU" sz="2000" i="1" dirty="0"/>
              <a:t>Подготовка к практическому занятию, оформление отчетов и подготовка к их защите.</a:t>
            </a:r>
          </a:p>
        </p:txBody>
      </p:sp>
      <p:sp>
        <p:nvSpPr>
          <p:cNvPr id="7" name="Прямоугольник 6"/>
          <p:cNvSpPr/>
          <p:nvPr/>
        </p:nvSpPr>
        <p:spPr>
          <a:xfrm>
            <a:off x="564776" y="801248"/>
            <a:ext cx="8417860" cy="400110"/>
          </a:xfrm>
          <a:prstGeom prst="rect">
            <a:avLst/>
          </a:prstGeom>
        </p:spPr>
        <p:txBody>
          <a:bodyPr wrap="square">
            <a:spAutoFit/>
          </a:bodyPr>
          <a:lstStyle/>
          <a:p>
            <a:r>
              <a:rPr lang="ru-RU" sz="2000" b="1" dirty="0">
                <a:solidFill>
                  <a:srgbClr val="C00000"/>
                </a:solidFill>
              </a:rPr>
              <a:t>Телеграфная </a:t>
            </a:r>
            <a:r>
              <a:rPr lang="ru-RU" sz="2000" b="1" dirty="0" smtClean="0">
                <a:solidFill>
                  <a:srgbClr val="C00000"/>
                </a:solidFill>
              </a:rPr>
              <a:t>связь</a:t>
            </a:r>
            <a:r>
              <a:rPr lang="ru-RU" sz="2000" b="1" dirty="0">
                <a:solidFill>
                  <a:srgbClr val="C00000"/>
                </a:solidFill>
              </a:rPr>
              <a:t>. Передача данных на </a:t>
            </a:r>
            <a:r>
              <a:rPr lang="ru-RU" sz="2000" b="1" dirty="0" smtClean="0">
                <a:solidFill>
                  <a:srgbClr val="C00000"/>
                </a:solidFill>
              </a:rPr>
              <a:t>железнодорожном транспорте. </a:t>
            </a:r>
            <a:endParaRPr lang="ru-RU" sz="2000" b="1" dirty="0">
              <a:solidFill>
                <a:srgbClr val="C00000"/>
              </a:solidFill>
            </a:endParaRP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3272355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5" y="-104275"/>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52980"/>
            <a:ext cx="9144002" cy="6143655"/>
          </a:xfrm>
        </p:spPr>
        <p:txBody>
          <a:bodyPr>
            <a:normAutofit fontScale="92500" lnSpcReduction="10000"/>
          </a:bodyPr>
          <a:lstStyle/>
          <a:p>
            <a:pPr marL="0" indent="0" algn="just">
              <a:buNone/>
            </a:pPr>
            <a:r>
              <a:rPr lang="ru-RU" sz="2000" dirty="0" smtClean="0"/>
              <a:t>          </a:t>
            </a:r>
            <a:r>
              <a:rPr lang="ru-RU" sz="2000" dirty="0"/>
              <a:t>Технология</a:t>
            </a:r>
            <a:r>
              <a:rPr lang="ru-RU" sz="2000" b="1" dirty="0">
                <a:solidFill>
                  <a:srgbClr val="C00000"/>
                </a:solidFill>
              </a:rPr>
              <a:t> асинхронного режима передачи </a:t>
            </a:r>
            <a:r>
              <a:rPr lang="ru-RU" sz="2000" b="1" dirty="0" smtClean="0">
                <a:solidFill>
                  <a:srgbClr val="C00000"/>
                </a:solidFill>
              </a:rPr>
              <a:t>ATM</a:t>
            </a:r>
            <a:r>
              <a:rPr lang="ru-RU" sz="2000" dirty="0" smtClean="0"/>
              <a:t> </a:t>
            </a:r>
            <a:r>
              <a:rPr lang="ru-RU" sz="2000" dirty="0"/>
              <a:t>(</a:t>
            </a:r>
            <a:r>
              <a:rPr lang="ru-RU" sz="2000" i="1" dirty="0"/>
              <a:t>англ. </a:t>
            </a:r>
            <a:r>
              <a:rPr lang="ru-RU" sz="2000" i="1" dirty="0" err="1"/>
              <a:t>asynchronous</a:t>
            </a:r>
            <a:r>
              <a:rPr lang="ru-RU" sz="2000" i="1" dirty="0"/>
              <a:t> </a:t>
            </a:r>
            <a:r>
              <a:rPr lang="ru-RU" sz="2000" i="1" dirty="0" err="1"/>
              <a:t>transfer</a:t>
            </a:r>
            <a:r>
              <a:rPr lang="ru-RU" sz="2000" i="1" dirty="0"/>
              <a:t> </a:t>
            </a:r>
            <a:r>
              <a:rPr lang="ru-RU" sz="2000" i="1" dirty="0" err="1" smtClean="0"/>
              <a:t>mode</a:t>
            </a:r>
            <a:r>
              <a:rPr lang="ru-RU" sz="2000" dirty="0" smtClean="0"/>
              <a:t>-</a:t>
            </a:r>
            <a:r>
              <a:rPr lang="ru-RU" sz="2000" b="1" dirty="0" smtClean="0"/>
              <a:t>асинхронный </a:t>
            </a:r>
            <a:r>
              <a:rPr lang="ru-RU" sz="2000" b="1" dirty="0"/>
              <a:t>способ передачи данных</a:t>
            </a:r>
            <a:r>
              <a:rPr lang="ru-RU" sz="2000" dirty="0"/>
              <a:t>) -- сетевая высокопроизводительная технология коммутации и мультиплексирования, основанная на передаче данных в виде ячеек (</a:t>
            </a:r>
            <a:r>
              <a:rPr lang="ru-RU" sz="2000" dirty="0" err="1" smtClean="0"/>
              <a:t>англ.</a:t>
            </a:r>
            <a:r>
              <a:rPr lang="ru-RU" sz="2000" i="1" dirty="0" err="1" smtClean="0"/>
              <a:t>cell</a:t>
            </a:r>
            <a:r>
              <a:rPr lang="ru-RU" sz="2000" dirty="0"/>
              <a:t>) фиксированного размера (53 байта), из которых 5 байтов используется под заголовок. В отличие от </a:t>
            </a:r>
            <a:r>
              <a:rPr lang="ru-RU" sz="2000" b="1" dirty="0">
                <a:solidFill>
                  <a:srgbClr val="C00000"/>
                </a:solidFill>
              </a:rPr>
              <a:t>синхронного способа передачи данных </a:t>
            </a:r>
            <a:r>
              <a:rPr lang="ru-RU" sz="2000" b="1" dirty="0" smtClean="0">
                <a:solidFill>
                  <a:srgbClr val="C00000"/>
                </a:solidFill>
              </a:rPr>
              <a:t>STM </a:t>
            </a:r>
            <a:r>
              <a:rPr lang="ru-RU" sz="2000" dirty="0" smtClean="0"/>
              <a:t>(</a:t>
            </a:r>
            <a:r>
              <a:rPr lang="ru-RU" sz="2000" i="1" dirty="0" smtClean="0"/>
              <a:t>англ</a:t>
            </a:r>
            <a:r>
              <a:rPr lang="ru-RU" sz="2000" i="1" dirty="0"/>
              <a:t>. </a:t>
            </a:r>
            <a:r>
              <a:rPr lang="ru-RU" sz="2000" i="1" dirty="0" err="1"/>
              <a:t>synchronous</a:t>
            </a:r>
            <a:r>
              <a:rPr lang="ru-RU" sz="2000" i="1" dirty="0"/>
              <a:t> </a:t>
            </a:r>
            <a:r>
              <a:rPr lang="ru-RU" sz="2000" i="1" dirty="0" err="1"/>
              <a:t>transfer</a:t>
            </a:r>
            <a:r>
              <a:rPr lang="ru-RU" sz="2000" i="1" dirty="0"/>
              <a:t> </a:t>
            </a:r>
            <a:r>
              <a:rPr lang="ru-RU" sz="2000" i="1" dirty="0" err="1"/>
              <a:t>mode</a:t>
            </a:r>
            <a:r>
              <a:rPr lang="ru-RU" sz="2000" dirty="0"/>
              <a:t>), ATM лучше приспособлен для предоставления услуг передачи данных с сильно различающимся или изменяющимся </a:t>
            </a:r>
            <a:r>
              <a:rPr lang="ru-RU" sz="2000" b="1" dirty="0">
                <a:solidFill>
                  <a:srgbClr val="002060"/>
                </a:solidFill>
              </a:rPr>
              <a:t>битрейтом</a:t>
            </a:r>
            <a:r>
              <a:rPr lang="ru-RU" sz="2000" b="1" dirty="0" smtClean="0">
                <a:solidFill>
                  <a:srgbClr val="002060"/>
                </a:solidFill>
              </a:rPr>
              <a:t>.</a:t>
            </a:r>
          </a:p>
          <a:p>
            <a:pPr marL="0" indent="0" algn="just">
              <a:buNone/>
            </a:pPr>
            <a:r>
              <a:rPr lang="ru-RU" sz="2000" b="1" dirty="0" smtClean="0">
                <a:solidFill>
                  <a:srgbClr val="C00000"/>
                </a:solidFill>
              </a:rPr>
              <a:t>       Битрейт</a:t>
            </a:r>
            <a:r>
              <a:rPr lang="ru-RU" sz="2000" dirty="0" smtClean="0"/>
              <a:t> (</a:t>
            </a:r>
            <a:r>
              <a:rPr lang="ru-RU" sz="2000" i="1" dirty="0" err="1" smtClean="0"/>
              <a:t>англ.bitrate</a:t>
            </a:r>
            <a:r>
              <a:rPr lang="ru-RU" sz="2000" dirty="0"/>
              <a:t>) — количество бит, используемых для передачи/обработки данных в единицу времени</a:t>
            </a:r>
            <a:r>
              <a:rPr lang="ru-RU" sz="2000" dirty="0" smtClean="0"/>
              <a:t>.</a:t>
            </a:r>
          </a:p>
          <a:p>
            <a:pPr marL="0" indent="0" algn="just">
              <a:buNone/>
            </a:pPr>
            <a:r>
              <a:rPr lang="ru-RU" sz="2000" b="1" dirty="0" smtClean="0">
                <a:solidFill>
                  <a:srgbClr val="C00000"/>
                </a:solidFill>
              </a:rPr>
              <a:t>        Бит </a:t>
            </a:r>
            <a:r>
              <a:rPr lang="ru-RU" sz="2000" dirty="0"/>
              <a:t>(</a:t>
            </a:r>
            <a:r>
              <a:rPr lang="ru-RU" sz="2000" i="1" dirty="0"/>
              <a:t>bit</a:t>
            </a:r>
            <a:r>
              <a:rPr lang="ru-RU" sz="2000" dirty="0"/>
              <a:t>) – </a:t>
            </a:r>
            <a:r>
              <a:rPr lang="ru-RU" sz="2000" b="1" dirty="0"/>
              <a:t>минимальная единица для измерения информации</a:t>
            </a:r>
            <a:r>
              <a:rPr lang="ru-RU" sz="2000" dirty="0"/>
              <a:t>. Это сигнал или символ, который может находиться в двух различных состояниях. Приведем несколько примеров, которые могут служить для обозначения бита в повседневной жизни</a:t>
            </a:r>
            <a:r>
              <a:rPr lang="ru-RU" sz="2000" dirty="0" smtClean="0"/>
              <a:t>: лампа </a:t>
            </a:r>
            <a:r>
              <a:rPr lang="ru-RU" sz="2000" dirty="0"/>
              <a:t>накаливания – включена или нет</a:t>
            </a:r>
            <a:r>
              <a:rPr lang="ru-RU" sz="2000" dirty="0" smtClean="0"/>
              <a:t>; числа </a:t>
            </a:r>
            <a:r>
              <a:rPr lang="ru-RU" sz="2000" dirty="0"/>
              <a:t>– 0 или </a:t>
            </a:r>
            <a:r>
              <a:rPr lang="ru-RU" sz="2000" dirty="0" smtClean="0"/>
              <a:t>1; ток </a:t>
            </a:r>
            <a:r>
              <a:rPr lang="ru-RU" sz="2000" dirty="0"/>
              <a:t>– есть ток в цепи </a:t>
            </a:r>
            <a:r>
              <a:rPr lang="ru-RU" sz="2000" dirty="0" smtClean="0"/>
              <a:t>или нет.</a:t>
            </a:r>
          </a:p>
          <a:p>
            <a:pPr marL="0" indent="0" algn="just">
              <a:buNone/>
            </a:pPr>
            <a:r>
              <a:rPr lang="ru-RU" sz="2000" dirty="0"/>
              <a:t> </a:t>
            </a:r>
            <a:r>
              <a:rPr lang="ru-RU" sz="2000" dirty="0" smtClean="0"/>
              <a:t>    </a:t>
            </a:r>
          </a:p>
          <a:p>
            <a:pPr marL="0" indent="0" algn="just">
              <a:buNone/>
            </a:pPr>
            <a:r>
              <a:rPr lang="ru-RU" sz="2000" dirty="0" smtClean="0"/>
              <a:t>   </a:t>
            </a:r>
            <a:r>
              <a:rPr lang="ru-RU" sz="2000" b="1" dirty="0">
                <a:solidFill>
                  <a:srgbClr val="C00000"/>
                </a:solidFill>
              </a:rPr>
              <a:t>Бит </a:t>
            </a:r>
            <a:r>
              <a:rPr lang="ru-RU" sz="2000" dirty="0"/>
              <a:t>– </a:t>
            </a:r>
            <a:r>
              <a:rPr lang="ru-RU" sz="2000" b="1" dirty="0"/>
              <a:t>количество информации</a:t>
            </a:r>
            <a:r>
              <a:rPr lang="ru-RU" sz="2000" dirty="0"/>
              <a:t> нужной, чтобы ответить на вопрос, в котором допускаются только такие ответы, как да или нет (два состояния). </a:t>
            </a:r>
            <a:r>
              <a:rPr lang="ru-RU" sz="2000" dirty="0" smtClean="0"/>
              <a:t>Любую </a:t>
            </a:r>
            <a:r>
              <a:rPr lang="ru-RU" sz="2000" dirty="0"/>
              <a:t>информацию (графическую, звуковую или текстовую) можно представить </a:t>
            </a:r>
            <a:r>
              <a:rPr lang="ru-RU" sz="2000" b="1" dirty="0"/>
              <a:t>в виде цифры</a:t>
            </a:r>
            <a:r>
              <a:rPr lang="ru-RU" sz="2000" dirty="0"/>
              <a:t>. Это очень удобно, чтобы осуществлять с ней такие операции, как «хранение» и «передача</a:t>
            </a:r>
            <a:r>
              <a:rPr lang="ru-RU" sz="2000" dirty="0" smtClean="0"/>
              <a:t>».</a:t>
            </a:r>
          </a:p>
          <a:p>
            <a:pPr marL="0" indent="0" algn="just">
              <a:buNone/>
            </a:pPr>
            <a:r>
              <a:rPr lang="ru-RU" sz="2000" dirty="0" smtClean="0"/>
              <a:t> </a:t>
            </a:r>
            <a:r>
              <a:rPr lang="ru-RU" sz="2000" b="1" dirty="0" smtClean="0">
                <a:solidFill>
                  <a:srgbClr val="002060"/>
                </a:solidFill>
              </a:rPr>
              <a:t>Битрейт </a:t>
            </a:r>
            <a:r>
              <a:rPr lang="ru-RU" sz="2000" b="1" dirty="0">
                <a:solidFill>
                  <a:srgbClr val="002060"/>
                </a:solidFill>
              </a:rPr>
              <a:t>принято использовать </a:t>
            </a:r>
            <a:r>
              <a:rPr lang="ru-RU" sz="2000" dirty="0"/>
              <a:t>при измерении эффективной скорости </a:t>
            </a:r>
            <a:r>
              <a:rPr lang="ru-RU" sz="2000" dirty="0" smtClean="0"/>
              <a:t>передачи </a:t>
            </a:r>
            <a:r>
              <a:rPr lang="ru-RU" sz="2000" dirty="0"/>
              <a:t>потока данных по каналу, то есть минимального размера канала, который сможет пропустить этот поток без задержек</a:t>
            </a:r>
            <a:r>
              <a:rPr lang="ru-RU" sz="2000" dirty="0" smtClean="0"/>
              <a:t>.</a:t>
            </a:r>
          </a:p>
          <a:p>
            <a:pPr marL="0" indent="0" algn="just">
              <a:buNone/>
            </a:pPr>
            <a:endParaRPr lang="ru-RU" sz="2000" dirty="0"/>
          </a:p>
        </p:txBody>
      </p:sp>
      <p:sp>
        <p:nvSpPr>
          <p:cNvPr id="2" name="Прямоугольник 1"/>
          <p:cNvSpPr/>
          <p:nvPr/>
        </p:nvSpPr>
        <p:spPr>
          <a:xfrm>
            <a:off x="2789410" y="152870"/>
            <a:ext cx="3052483" cy="400110"/>
          </a:xfrm>
          <a:prstGeom prst="rect">
            <a:avLst/>
          </a:prstGeom>
        </p:spPr>
        <p:txBody>
          <a:bodyPr wrap="square">
            <a:spAutoFit/>
          </a:bodyPr>
          <a:lstStyle/>
          <a:p>
            <a:r>
              <a:rPr lang="ru-RU" sz="2000" b="1" u="sng" dirty="0" smtClean="0">
                <a:solidFill>
                  <a:srgbClr val="002060"/>
                </a:solidFill>
              </a:rPr>
              <a:t>Основные определения</a:t>
            </a:r>
            <a:endParaRPr lang="ru-RU" sz="2000" b="1" u="sng" dirty="0">
              <a:solidFill>
                <a:srgbClr val="002060"/>
              </a:solidFill>
            </a:endParaRPr>
          </a:p>
        </p:txBody>
      </p:sp>
      <p:pic>
        <p:nvPicPr>
          <p:cNvPr id="7" name="Рисунок 6"/>
          <p:cNvPicPr>
            <a:picLocks noChangeAspect="1"/>
          </p:cNvPicPr>
          <p:nvPr/>
        </p:nvPicPr>
        <p:blipFill rotWithShape="1">
          <a:blip r:embed="rId2"/>
          <a:srcRect l="5148" t="39804" r="4559" b="50588"/>
          <a:stretch/>
        </p:blipFill>
        <p:spPr>
          <a:xfrm>
            <a:off x="886653" y="3859307"/>
            <a:ext cx="8256494" cy="658907"/>
          </a:xfrm>
          <a:prstGeom prst="rect">
            <a:avLst/>
          </a:prstGeom>
        </p:spPr>
      </p:pic>
    </p:spTree>
    <p:extLst>
      <p:ext uri="{BB962C8B-B14F-4D97-AF65-F5344CB8AC3E}">
        <p14:creationId xmlns:p14="http://schemas.microsoft.com/office/powerpoint/2010/main" val="3343347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3" name="Рисунок 2"/>
          <p:cNvPicPr>
            <a:picLocks noChangeAspect="1"/>
          </p:cNvPicPr>
          <p:nvPr/>
        </p:nvPicPr>
        <p:blipFill rotWithShape="1">
          <a:blip r:embed="rId2"/>
          <a:srcRect t="37647" r="14518"/>
          <a:stretch/>
        </p:blipFill>
        <p:spPr>
          <a:xfrm>
            <a:off x="426535" y="888331"/>
            <a:ext cx="8302168" cy="4541888"/>
          </a:xfrm>
          <a:prstGeom prst="rect">
            <a:avLst/>
          </a:prstGeom>
        </p:spPr>
      </p:pic>
      <p:sp>
        <p:nvSpPr>
          <p:cNvPr id="4" name="Прямоугольник 3"/>
          <p:cNvSpPr/>
          <p:nvPr/>
        </p:nvSpPr>
        <p:spPr>
          <a:xfrm>
            <a:off x="1680882" y="714345"/>
            <a:ext cx="2232212" cy="347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бъект 5"/>
          <p:cNvSpPr>
            <a:spLocks noGrp="1"/>
          </p:cNvSpPr>
          <p:nvPr>
            <p:ph idx="1"/>
          </p:nvPr>
        </p:nvSpPr>
        <p:spPr>
          <a:xfrm>
            <a:off x="80682" y="5325120"/>
            <a:ext cx="8993875" cy="1563034"/>
          </a:xfrm>
        </p:spPr>
        <p:txBody>
          <a:bodyPr>
            <a:normAutofit/>
          </a:bodyPr>
          <a:lstStyle/>
          <a:p>
            <a:pPr marL="0" indent="0" algn="just">
              <a:buNone/>
            </a:pPr>
            <a:r>
              <a:rPr lang="ru-RU" sz="2000" dirty="0" smtClean="0"/>
              <a:t>     </a:t>
            </a:r>
            <a:r>
              <a:rPr lang="ru-RU" sz="2000" b="1" dirty="0" smtClean="0"/>
              <a:t>Представим, что необходимо передать </a:t>
            </a:r>
            <a:r>
              <a:rPr lang="ru-RU" sz="2000" b="1" dirty="0"/>
              <a:t>очень длинного сообщения. </a:t>
            </a:r>
            <a:r>
              <a:rPr lang="ru-RU" sz="2000" dirty="0"/>
              <a:t>Такое сообщение не только задержит многие следующие за ним короткие сообщения, но и перегрузит накопитель, что может привести к потере части сообщения. Поэтому вполне естественно было перейти от передачи и коммутации </a:t>
            </a:r>
            <a:r>
              <a:rPr lang="ru-RU" sz="2000" i="1" dirty="0"/>
              <a:t>сообщений </a:t>
            </a:r>
            <a:r>
              <a:rPr lang="ru-RU" sz="2000" dirty="0"/>
              <a:t>к передаче и коммутации </a:t>
            </a:r>
            <a:r>
              <a:rPr lang="ru-RU" sz="2000" i="1" dirty="0"/>
              <a:t>пакетов. </a:t>
            </a:r>
          </a:p>
        </p:txBody>
      </p:sp>
      <p:cxnSp>
        <p:nvCxnSpPr>
          <p:cNvPr id="8" name="Прямая со стрелкой 7"/>
          <p:cNvCxnSpPr/>
          <p:nvPr/>
        </p:nvCxnSpPr>
        <p:spPr>
          <a:xfrm>
            <a:off x="1680882" y="2622176"/>
            <a:ext cx="1116106" cy="13447"/>
          </a:xfrm>
          <a:prstGeom prst="straightConnector1">
            <a:avLst/>
          </a:prstGeom>
          <a:ln w="571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6606988" y="4213411"/>
            <a:ext cx="1116106" cy="13447"/>
          </a:xfrm>
          <a:prstGeom prst="straightConnector1">
            <a:avLst/>
          </a:prstGeom>
          <a:ln w="57150">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378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03619" y="0"/>
            <a:ext cx="4224075" cy="457200"/>
          </a:xfrm>
        </p:spPr>
        <p:txBody>
          <a:bodyPr>
            <a:normAutofit/>
          </a:bodyPr>
          <a:lstStyle/>
          <a:p>
            <a:r>
              <a:rPr lang="ru-RU" sz="2000" b="1" dirty="0">
                <a:solidFill>
                  <a:srgbClr val="C00000"/>
                </a:solidFill>
                <a:latin typeface="+mn-lt"/>
              </a:rPr>
              <a:t>Автоматическая телефонная связь</a:t>
            </a:r>
          </a:p>
        </p:txBody>
      </p:sp>
      <p:sp>
        <p:nvSpPr>
          <p:cNvPr id="6" name="Объект 5"/>
          <p:cNvSpPr>
            <a:spLocks noGrp="1"/>
          </p:cNvSpPr>
          <p:nvPr>
            <p:ph idx="1"/>
          </p:nvPr>
        </p:nvSpPr>
        <p:spPr>
          <a:xfrm>
            <a:off x="0" y="5066365"/>
            <a:ext cx="9074557" cy="1791635"/>
          </a:xfrm>
        </p:spPr>
        <p:txBody>
          <a:bodyPr>
            <a:normAutofit/>
          </a:bodyPr>
          <a:lstStyle/>
          <a:p>
            <a:pPr marL="0" indent="0" algn="just">
              <a:buNone/>
            </a:pPr>
            <a:r>
              <a:rPr lang="ru-RU" sz="2000" dirty="0" smtClean="0"/>
              <a:t>           В </a:t>
            </a:r>
            <a:r>
              <a:rPr lang="ru-RU" sz="2000" dirty="0"/>
              <a:t>этом случае </a:t>
            </a:r>
            <a:r>
              <a:rPr lang="ru-RU" sz="2000" b="1" dirty="0">
                <a:solidFill>
                  <a:srgbClr val="002060"/>
                </a:solidFill>
              </a:rPr>
              <a:t>сообщение разбивается на отдельные блоки данных</a:t>
            </a:r>
            <a:r>
              <a:rPr lang="ru-RU" sz="2000" dirty="0">
                <a:solidFill>
                  <a:srgbClr val="002060"/>
                </a:solidFill>
              </a:rPr>
              <a:t>, </a:t>
            </a:r>
            <a:r>
              <a:rPr lang="ru-RU" sz="2000" b="1" dirty="0"/>
              <a:t>которые </a:t>
            </a:r>
            <a:r>
              <a:rPr lang="ru-RU" sz="2000" b="1" dirty="0">
                <a:solidFill>
                  <a:srgbClr val="002060"/>
                </a:solidFill>
              </a:rPr>
              <a:t>называют</a:t>
            </a:r>
            <a:r>
              <a:rPr lang="ru-RU" sz="2000" b="1" dirty="0"/>
              <a:t> </a:t>
            </a:r>
            <a:r>
              <a:rPr lang="ru-RU" sz="2000" b="1" dirty="0">
                <a:solidFill>
                  <a:srgbClr val="C00000"/>
                </a:solidFill>
              </a:rPr>
              <a:t>пакетами,</a:t>
            </a:r>
            <a:r>
              <a:rPr lang="ru-RU" sz="2000" b="1" dirty="0"/>
              <a:t> и каждый такой блок передается самостоятельно. </a:t>
            </a:r>
            <a:r>
              <a:rPr lang="ru-RU" sz="2000" dirty="0"/>
              <a:t>В результате принятия этого технического решения короткие сообщения, которые укладываются в один пакет, получают преимущество, и доставляются быстрее. Свойства же коммутации сообщений целиком относятся и к коммутации пакетов как частному случаю коммутации сообщений. </a:t>
            </a:r>
          </a:p>
        </p:txBody>
      </p:sp>
      <p:sp>
        <p:nvSpPr>
          <p:cNvPr id="2" name="Прямоугольник 1"/>
          <p:cNvSpPr/>
          <p:nvPr/>
        </p:nvSpPr>
        <p:spPr>
          <a:xfrm>
            <a:off x="295835" y="257145"/>
            <a:ext cx="8778722" cy="400110"/>
          </a:xfrm>
          <a:prstGeom prst="rect">
            <a:avLst/>
          </a:prstGeom>
        </p:spPr>
        <p:txBody>
          <a:bodyPr wrap="square">
            <a:spAutoFit/>
          </a:bodyPr>
          <a:lstStyle/>
          <a:p>
            <a:r>
              <a:rPr lang="ru-RU" sz="2000" b="1" u="sng" dirty="0">
                <a:solidFill>
                  <a:srgbClr val="002060"/>
                </a:solidFill>
              </a:rPr>
              <a:t>Принципы автоматической коммутации. Общие сведения о системах АТС. </a:t>
            </a:r>
          </a:p>
        </p:txBody>
      </p:sp>
      <p:pic>
        <p:nvPicPr>
          <p:cNvPr id="7" name="Рисунок 6"/>
          <p:cNvPicPr>
            <a:picLocks noChangeAspect="1"/>
          </p:cNvPicPr>
          <p:nvPr/>
        </p:nvPicPr>
        <p:blipFill rotWithShape="1">
          <a:blip r:embed="rId2"/>
          <a:srcRect l="6587" r="10995"/>
          <a:stretch/>
        </p:blipFill>
        <p:spPr>
          <a:xfrm>
            <a:off x="2003612" y="655730"/>
            <a:ext cx="5593976" cy="4410635"/>
          </a:xfrm>
          <a:prstGeom prst="rect">
            <a:avLst/>
          </a:prstGeom>
        </p:spPr>
      </p:pic>
    </p:spTree>
    <p:extLst>
      <p:ext uri="{BB962C8B-B14F-4D97-AF65-F5344CB8AC3E}">
        <p14:creationId xmlns:p14="http://schemas.microsoft.com/office/powerpoint/2010/main" val="72418360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3023</TotalTime>
  <Words>4679</Words>
  <Application>Microsoft Office PowerPoint</Application>
  <PresentationFormat>Экран (4:3)</PresentationFormat>
  <Paragraphs>300</Paragraphs>
  <Slides>68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68</vt:i4>
      </vt:variant>
    </vt:vector>
  </HeadingPairs>
  <TitlesOfParts>
    <vt:vector size="73" baseType="lpstr">
      <vt:lpstr>Arial</vt:lpstr>
      <vt:lpstr>Calibri</vt:lpstr>
      <vt:lpstr>Calibri Light</vt:lpstr>
      <vt:lpstr>Verdana</vt:lpstr>
      <vt:lpstr>Тема Office</vt:lpstr>
      <vt:lpstr>Презентация PowerPoint</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 Автоматическая телефонная связь   АТС координатной системы </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 Автоматическая телефонная связь   Квазиэлектронные АТС  </vt:lpstr>
      <vt:lpstr> Автоматическая телефонная связь   Квазиэлектронные АТС  </vt:lpstr>
      <vt:lpstr> Автоматическая телефонная связь   Квазиэлектронные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 Автоматическая телефонная связь       Цифровые АТС  </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Автоматическая телефонная связь</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268</cp:revision>
  <dcterms:created xsi:type="dcterms:W3CDTF">2020-04-22T10:21:16Z</dcterms:created>
  <dcterms:modified xsi:type="dcterms:W3CDTF">2023-05-05T11:51:42Z</dcterms:modified>
</cp:coreProperties>
</file>