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259" r:id="rId2"/>
    <p:sldId id="258" r:id="rId3"/>
    <p:sldId id="261" r:id="rId4"/>
    <p:sldId id="269" r:id="rId5"/>
    <p:sldId id="268" r:id="rId6"/>
    <p:sldId id="267" r:id="rId7"/>
    <p:sldId id="266" r:id="rId8"/>
    <p:sldId id="265" r:id="rId9"/>
    <p:sldId id="264" r:id="rId10"/>
    <p:sldId id="263" r:id="rId11"/>
    <p:sldId id="270" r:id="rId12"/>
    <p:sldId id="262" r:id="rId13"/>
    <p:sldId id="273" r:id="rId14"/>
    <p:sldId id="272" r:id="rId15"/>
    <p:sldId id="271" r:id="rId16"/>
    <p:sldId id="277" r:id="rId17"/>
    <p:sldId id="302" r:id="rId18"/>
    <p:sldId id="303" r:id="rId19"/>
    <p:sldId id="278" r:id="rId20"/>
    <p:sldId id="279" r:id="rId21"/>
    <p:sldId id="280" r:id="rId22"/>
    <p:sldId id="282" r:id="rId23"/>
    <p:sldId id="305" r:id="rId24"/>
    <p:sldId id="297" r:id="rId25"/>
    <p:sldId id="296" r:id="rId26"/>
    <p:sldId id="281" r:id="rId27"/>
    <p:sldId id="284" r:id="rId28"/>
    <p:sldId id="283" r:id="rId29"/>
    <p:sldId id="287" r:id="rId30"/>
    <p:sldId id="286" r:id="rId31"/>
    <p:sldId id="285" r:id="rId32"/>
    <p:sldId id="288" r:id="rId33"/>
    <p:sldId id="289" r:id="rId34"/>
    <p:sldId id="291" r:id="rId35"/>
    <p:sldId id="290" r:id="rId36"/>
    <p:sldId id="292" r:id="rId37"/>
    <p:sldId id="295" r:id="rId38"/>
    <p:sldId id="294" r:id="rId39"/>
    <p:sldId id="306" r:id="rId40"/>
    <p:sldId id="307" r:id="rId41"/>
    <p:sldId id="308" r:id="rId42"/>
    <p:sldId id="310" r:id="rId43"/>
    <p:sldId id="309" r:id="rId44"/>
    <p:sldId id="293" r:id="rId45"/>
    <p:sldId id="298" r:id="rId46"/>
    <p:sldId id="300" r:id="rId4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35" autoAdjust="0"/>
    <p:restoredTop sz="94434" autoAdjust="0"/>
  </p:normalViewPr>
  <p:slideViewPr>
    <p:cSldViewPr snapToGrid="0">
      <p:cViewPr varScale="1">
        <p:scale>
          <a:sx n="71" d="100"/>
          <a:sy n="71" d="100"/>
        </p:scale>
        <p:origin x="1266" y="6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t>28.03.2024</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t>‹#›</a:t>
            </a:fld>
            <a:endParaRPr lang="ru-RU"/>
          </a:p>
        </p:txBody>
      </p:sp>
    </p:spTree>
    <p:extLst>
      <p:ext uri="{BB962C8B-B14F-4D97-AF65-F5344CB8AC3E}">
        <p14:creationId xmlns:p14="http://schemas.microsoft.com/office/powerpoint/2010/main"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28.03.2024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17606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28.03.2024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1809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28.03.2024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51590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28.03.2024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131164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t>28.03.2024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66822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t>28.03.2024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09898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t>28.03.2024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94710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t>28.03.2024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09267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t>28.03.2024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60728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28.03.2024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84728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28.03.2024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40272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t>28.03.2024</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t>‹#›</a:t>
            </a:fld>
            <a:endParaRPr lang="ru-RU"/>
          </a:p>
        </p:txBody>
      </p:sp>
    </p:spTree>
    <p:extLst>
      <p:ext uri="{BB962C8B-B14F-4D97-AF65-F5344CB8AC3E}">
        <p14:creationId xmlns:p14="http://schemas.microsoft.com/office/powerpoint/2010/main"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sz="half" idx="1"/>
          </p:nvPr>
        </p:nvSpPr>
        <p:spPr>
          <a:xfrm>
            <a:off x="374350" y="5607531"/>
            <a:ext cx="8640960" cy="747464"/>
          </a:xfrm>
        </p:spPr>
        <p:txBody>
          <a:bodyPr>
            <a:noAutofit/>
          </a:bodyPr>
          <a:lstStyle/>
          <a:p>
            <a:pPr marL="0" indent="0">
              <a:buNone/>
            </a:pPr>
            <a:r>
              <a:rPr lang="ru-RU" sz="2400" b="1" dirty="0" smtClean="0">
                <a:solidFill>
                  <a:srgbClr val="C00000"/>
                </a:solidFill>
              </a:rPr>
              <a:t>                                             Линии связи</a:t>
            </a:r>
            <a:endParaRPr lang="ru-RU" sz="2400" dirty="0">
              <a:solidFill>
                <a:srgbClr val="C00000"/>
              </a:solidFill>
            </a:endParaRPr>
          </a:p>
        </p:txBody>
      </p:sp>
      <p:pic>
        <p:nvPicPr>
          <p:cNvPr id="6" name="Рисунок 5"/>
          <p:cNvPicPr>
            <a:picLocks noChangeAspect="1"/>
          </p:cNvPicPr>
          <p:nvPr/>
        </p:nvPicPr>
        <p:blipFill>
          <a:blip r:embed="rId2"/>
          <a:stretch>
            <a:fillRect/>
          </a:stretch>
        </p:blipFill>
        <p:spPr>
          <a:xfrm>
            <a:off x="0" y="0"/>
            <a:ext cx="9144000" cy="5486400"/>
          </a:xfrm>
          <a:prstGeom prst="rect">
            <a:avLst/>
          </a:prstGeom>
        </p:spPr>
      </p:pic>
    </p:spTree>
    <p:extLst>
      <p:ext uri="{BB962C8B-B14F-4D97-AF65-F5344CB8AC3E}">
        <p14:creationId xmlns:p14="http://schemas.microsoft.com/office/powerpoint/2010/main" val="8055136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5148853"/>
            <a:ext cx="9074557" cy="1593140"/>
          </a:xfrm>
        </p:spPr>
        <p:txBody>
          <a:bodyPr>
            <a:normAutofit/>
          </a:bodyPr>
          <a:lstStyle/>
          <a:p>
            <a:pPr marL="0" indent="0" algn="just">
              <a:buNone/>
            </a:pPr>
            <a:r>
              <a:rPr lang="ru-RU" sz="2000" dirty="0" smtClean="0"/>
              <a:t>     </a:t>
            </a:r>
            <a:r>
              <a:rPr lang="ru-RU" sz="2000" b="1" dirty="0" smtClean="0">
                <a:solidFill>
                  <a:srgbClr val="C00000"/>
                </a:solidFill>
              </a:rPr>
              <a:t>В </a:t>
            </a:r>
            <a:r>
              <a:rPr lang="ru-RU" sz="2000" b="1" dirty="0">
                <a:solidFill>
                  <a:srgbClr val="C00000"/>
                </a:solidFill>
              </a:rPr>
              <a:t>зависимости от назначения подвешенных цепей линии </a:t>
            </a:r>
            <a:r>
              <a:rPr lang="ru-RU" sz="2000" b="1" dirty="0"/>
              <a:t>разделяются </a:t>
            </a:r>
            <a:r>
              <a:rPr lang="ru-RU" sz="2000" b="1" dirty="0">
                <a:solidFill>
                  <a:srgbClr val="002060"/>
                </a:solidFill>
              </a:rPr>
              <a:t>на три класса.</a:t>
            </a:r>
            <a:r>
              <a:rPr lang="ru-RU" sz="2000" b="1" dirty="0">
                <a:solidFill>
                  <a:srgbClr val="C00000"/>
                </a:solidFill>
              </a:rPr>
              <a:t> </a:t>
            </a:r>
            <a:r>
              <a:rPr lang="ru-RU" sz="2000" b="1" dirty="0"/>
              <a:t>К </a:t>
            </a:r>
            <a:r>
              <a:rPr lang="ru-RU" sz="2000" b="1" u="sng" dirty="0"/>
              <a:t>I классу</a:t>
            </a:r>
            <a:r>
              <a:rPr lang="ru-RU" sz="2000" b="1" dirty="0"/>
              <a:t> относятся </a:t>
            </a:r>
            <a:r>
              <a:rPr lang="ru-RU" sz="2000" dirty="0"/>
              <a:t>линии, несущие цепи магистральной, дорожной и оперативно-технологической связи, ко </a:t>
            </a:r>
            <a:r>
              <a:rPr lang="ru-RU" sz="2000" b="1" u="sng" dirty="0"/>
              <a:t>II классу </a:t>
            </a:r>
            <a:r>
              <a:rPr lang="ru-RU" sz="2000" dirty="0"/>
              <a:t>— несущие только цепи дорожной и оперативно-технологической связи и к </a:t>
            </a:r>
            <a:r>
              <a:rPr lang="ru-RU" sz="2000" b="1" u="sng" dirty="0"/>
              <a:t>III классу </a:t>
            </a:r>
            <a:r>
              <a:rPr lang="ru-RU" sz="2000" dirty="0"/>
              <a:t>— линии с цепями местной (внутристанционной) связи. </a:t>
            </a:r>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2" name="Рисунок 1"/>
          <p:cNvPicPr>
            <a:picLocks noChangeAspect="1"/>
          </p:cNvPicPr>
          <p:nvPr/>
        </p:nvPicPr>
        <p:blipFill rotWithShape="1">
          <a:blip r:embed="rId2"/>
          <a:srcRect r="22818"/>
          <a:stretch/>
        </p:blipFill>
        <p:spPr>
          <a:xfrm>
            <a:off x="77378" y="697528"/>
            <a:ext cx="5108771" cy="4411052"/>
          </a:xfrm>
          <a:prstGeom prst="rect">
            <a:avLst/>
          </a:prstGeom>
        </p:spPr>
      </p:pic>
      <p:pic>
        <p:nvPicPr>
          <p:cNvPr id="3" name="Рисунок 2"/>
          <p:cNvPicPr>
            <a:picLocks noChangeAspect="1"/>
          </p:cNvPicPr>
          <p:nvPr/>
        </p:nvPicPr>
        <p:blipFill rotWithShape="1">
          <a:blip r:embed="rId3"/>
          <a:srcRect l="4030" r="40149" b="7512"/>
          <a:stretch/>
        </p:blipFill>
        <p:spPr>
          <a:xfrm>
            <a:off x="5307062" y="714345"/>
            <a:ext cx="3767495" cy="4394235"/>
          </a:xfrm>
          <a:prstGeom prst="rect">
            <a:avLst/>
          </a:prstGeom>
        </p:spPr>
      </p:pic>
    </p:spTree>
    <p:extLst>
      <p:ext uri="{BB962C8B-B14F-4D97-AF65-F5344CB8AC3E}">
        <p14:creationId xmlns:p14="http://schemas.microsoft.com/office/powerpoint/2010/main" val="4198606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4746244"/>
            <a:ext cx="9074557" cy="2111756"/>
          </a:xfrm>
        </p:spPr>
        <p:txBody>
          <a:bodyPr>
            <a:normAutofit/>
          </a:bodyPr>
          <a:lstStyle/>
          <a:p>
            <a:pPr marL="0" indent="0" algn="just">
              <a:buNone/>
            </a:pPr>
            <a:r>
              <a:rPr lang="ru-RU" sz="2000" dirty="0" smtClean="0"/>
              <a:t>       </a:t>
            </a:r>
            <a:r>
              <a:rPr lang="ru-RU" sz="2000" b="1" dirty="0" smtClean="0">
                <a:solidFill>
                  <a:srgbClr val="002060"/>
                </a:solidFill>
              </a:rPr>
              <a:t>Линии </a:t>
            </a:r>
            <a:r>
              <a:rPr lang="ru-RU" sz="2000" b="1" dirty="0">
                <a:solidFill>
                  <a:srgbClr val="002060"/>
                </a:solidFill>
              </a:rPr>
              <a:t>первых двух классов несут наиболее ответственные и протяженные цепи.</a:t>
            </a:r>
            <a:r>
              <a:rPr lang="ru-RU" sz="2000" dirty="0"/>
              <a:t> К их прочности и надежности предъявляются более высокие требования при строительстве и обслуживании, чем к линиям III класса. </a:t>
            </a:r>
            <a:r>
              <a:rPr lang="ru-RU" sz="2000" b="1" dirty="0">
                <a:solidFill>
                  <a:srgbClr val="002060"/>
                </a:solidFill>
              </a:rPr>
              <a:t>По механической прочности</a:t>
            </a:r>
            <a:r>
              <a:rPr lang="ru-RU" sz="2000" dirty="0"/>
              <a:t> </a:t>
            </a:r>
            <a:r>
              <a:rPr lang="ru-RU" sz="2000" b="1" dirty="0"/>
              <a:t>линии I и II классов делятся </a:t>
            </a:r>
            <a:r>
              <a:rPr lang="ru-RU" sz="2000" b="1" dirty="0">
                <a:solidFill>
                  <a:srgbClr val="002060"/>
                </a:solidFill>
              </a:rPr>
              <a:t>на четыре типа</a:t>
            </a:r>
            <a:r>
              <a:rPr lang="ru-RU" sz="2000" dirty="0"/>
              <a:t>: </a:t>
            </a:r>
            <a:r>
              <a:rPr lang="ru-RU" sz="2000" b="1" dirty="0">
                <a:solidFill>
                  <a:srgbClr val="C00000"/>
                </a:solidFill>
              </a:rPr>
              <a:t>О</a:t>
            </a:r>
            <a:r>
              <a:rPr lang="ru-RU" sz="2000" dirty="0"/>
              <a:t> — облегченный, </a:t>
            </a:r>
            <a:r>
              <a:rPr lang="ru-RU" sz="2000" b="1" dirty="0">
                <a:solidFill>
                  <a:srgbClr val="C00000"/>
                </a:solidFill>
              </a:rPr>
              <a:t>Н</a:t>
            </a:r>
            <a:r>
              <a:rPr lang="ru-RU" sz="2000" dirty="0"/>
              <a:t> — нормальный, </a:t>
            </a:r>
            <a:r>
              <a:rPr lang="ru-RU" sz="2000" b="1" dirty="0">
                <a:solidFill>
                  <a:srgbClr val="C00000"/>
                </a:solidFill>
              </a:rPr>
              <a:t>У </a:t>
            </a:r>
            <a:r>
              <a:rPr lang="ru-RU" sz="2000" dirty="0"/>
              <a:t>— усиленный и </a:t>
            </a:r>
            <a:r>
              <a:rPr lang="ru-RU" sz="2000" b="1" dirty="0">
                <a:solidFill>
                  <a:srgbClr val="C00000"/>
                </a:solidFill>
              </a:rPr>
              <a:t>ОУ</a:t>
            </a:r>
            <a:r>
              <a:rPr lang="ru-RU" sz="2000" dirty="0"/>
              <a:t> — особо усиленный, отличающиеся главным образом числом опор, устанавливаемых на I км линии, и числом подвешиваемых проводов. </a:t>
            </a:r>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2" name="Рисунок 1"/>
          <p:cNvPicPr>
            <a:picLocks noChangeAspect="1"/>
          </p:cNvPicPr>
          <p:nvPr/>
        </p:nvPicPr>
        <p:blipFill>
          <a:blip r:embed="rId2"/>
          <a:stretch>
            <a:fillRect/>
          </a:stretch>
        </p:blipFill>
        <p:spPr>
          <a:xfrm>
            <a:off x="683815" y="642452"/>
            <a:ext cx="4099725" cy="2046657"/>
          </a:xfrm>
          <a:prstGeom prst="rect">
            <a:avLst/>
          </a:prstGeom>
        </p:spPr>
      </p:pic>
      <p:pic>
        <p:nvPicPr>
          <p:cNvPr id="3" name="Рисунок 2"/>
          <p:cNvPicPr>
            <a:picLocks noChangeAspect="1"/>
          </p:cNvPicPr>
          <p:nvPr/>
        </p:nvPicPr>
        <p:blipFill rotWithShape="1">
          <a:blip r:embed="rId3"/>
          <a:srcRect r="21791"/>
          <a:stretch/>
        </p:blipFill>
        <p:spPr>
          <a:xfrm>
            <a:off x="4831308" y="657255"/>
            <a:ext cx="4243250" cy="4069147"/>
          </a:xfrm>
          <a:prstGeom prst="rect">
            <a:avLst/>
          </a:prstGeom>
        </p:spPr>
      </p:pic>
      <p:pic>
        <p:nvPicPr>
          <p:cNvPr id="4" name="Рисунок 3"/>
          <p:cNvPicPr>
            <a:picLocks noChangeAspect="1"/>
          </p:cNvPicPr>
          <p:nvPr/>
        </p:nvPicPr>
        <p:blipFill rotWithShape="1">
          <a:blip r:embed="rId4"/>
          <a:srcRect l="7909" t="7632" r="28956" b="45802"/>
          <a:stretch/>
        </p:blipFill>
        <p:spPr>
          <a:xfrm>
            <a:off x="683815" y="2709706"/>
            <a:ext cx="4099725" cy="2015941"/>
          </a:xfrm>
          <a:prstGeom prst="rect">
            <a:avLst/>
          </a:prstGeom>
        </p:spPr>
      </p:pic>
    </p:spTree>
    <p:extLst>
      <p:ext uri="{BB962C8B-B14F-4D97-AF65-F5344CB8AC3E}">
        <p14:creationId xmlns:p14="http://schemas.microsoft.com/office/powerpoint/2010/main" val="4130911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69443" y="5360394"/>
            <a:ext cx="9074557" cy="1497606"/>
          </a:xfrm>
        </p:spPr>
        <p:txBody>
          <a:bodyPr>
            <a:normAutofit/>
          </a:bodyPr>
          <a:lstStyle/>
          <a:p>
            <a:pPr marL="0" indent="0" algn="just">
              <a:buNone/>
            </a:pPr>
            <a:r>
              <a:rPr lang="ru-RU" sz="2000" dirty="0" smtClean="0"/>
              <a:t>           </a:t>
            </a:r>
            <a:r>
              <a:rPr lang="ru-RU" sz="2000" b="1" dirty="0" smtClean="0">
                <a:solidFill>
                  <a:srgbClr val="C00000"/>
                </a:solidFill>
              </a:rPr>
              <a:t>Элементами </a:t>
            </a:r>
            <a:r>
              <a:rPr lang="ru-RU" sz="2000" b="1" dirty="0">
                <a:solidFill>
                  <a:srgbClr val="C00000"/>
                </a:solidFill>
              </a:rPr>
              <a:t>воздушных линий связи </a:t>
            </a:r>
            <a:r>
              <a:rPr lang="ru-RU" sz="2000" b="1" dirty="0"/>
              <a:t>являются </a:t>
            </a:r>
            <a:r>
              <a:rPr lang="ru-RU" sz="2000" b="1" dirty="0">
                <a:solidFill>
                  <a:srgbClr val="002060"/>
                </a:solidFill>
              </a:rPr>
              <a:t>провода</a:t>
            </a:r>
            <a:r>
              <a:rPr lang="ru-RU" sz="2000" b="1" dirty="0"/>
              <a:t> (наибольшее распространение на линиях связи получили стальная, медная и биметаллическая проволоки) и </a:t>
            </a:r>
            <a:r>
              <a:rPr lang="ru-RU" sz="2000" b="1" dirty="0">
                <a:solidFill>
                  <a:srgbClr val="002060"/>
                </a:solidFill>
              </a:rPr>
              <a:t>опоры.</a:t>
            </a:r>
            <a:r>
              <a:rPr lang="ru-RU" sz="2000" b="1" dirty="0"/>
              <a:t> </a:t>
            </a:r>
            <a:r>
              <a:rPr lang="ru-RU" sz="2000" dirty="0"/>
              <a:t>При подвеске проводов натяжение регулируется стрелой провеса, т. е. расстоянием по вертикали между линией, соединяющей точки подвеса провода, и низшей точкой провода в пролете. </a:t>
            </a:r>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2" name="Рисунок 1"/>
          <p:cNvPicPr>
            <a:picLocks noChangeAspect="1"/>
          </p:cNvPicPr>
          <p:nvPr/>
        </p:nvPicPr>
        <p:blipFill rotWithShape="1">
          <a:blip r:embed="rId2"/>
          <a:srcRect b="5298"/>
          <a:stretch/>
        </p:blipFill>
        <p:spPr>
          <a:xfrm>
            <a:off x="1064525" y="656398"/>
            <a:ext cx="7432628" cy="4704853"/>
          </a:xfrm>
          <a:prstGeom prst="rect">
            <a:avLst/>
          </a:prstGeom>
        </p:spPr>
      </p:pic>
    </p:spTree>
    <p:extLst>
      <p:ext uri="{BB962C8B-B14F-4D97-AF65-F5344CB8AC3E}">
        <p14:creationId xmlns:p14="http://schemas.microsoft.com/office/powerpoint/2010/main" val="3723076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5200440"/>
            <a:ext cx="9074557" cy="1254951"/>
          </a:xfrm>
        </p:spPr>
        <p:txBody>
          <a:bodyPr>
            <a:normAutofit/>
          </a:bodyPr>
          <a:lstStyle/>
          <a:p>
            <a:pPr marL="0" indent="0" algn="just">
              <a:buNone/>
            </a:pPr>
            <a:r>
              <a:rPr lang="ru-RU" sz="2000" dirty="0" smtClean="0"/>
              <a:t>       </a:t>
            </a:r>
            <a:r>
              <a:rPr lang="ru-RU" sz="2000" b="1" dirty="0" smtClean="0">
                <a:solidFill>
                  <a:srgbClr val="C00000"/>
                </a:solidFill>
              </a:rPr>
              <a:t>Кабель</a:t>
            </a:r>
            <a:r>
              <a:rPr lang="ru-RU" sz="2000" dirty="0" smtClean="0"/>
              <a:t> </a:t>
            </a:r>
            <a:r>
              <a:rPr lang="ru-RU" sz="2000" b="1" dirty="0">
                <a:solidFill>
                  <a:srgbClr val="002060"/>
                </a:solidFill>
              </a:rPr>
              <a:t>представляет собой </a:t>
            </a:r>
            <a:r>
              <a:rPr lang="ru-RU" sz="2000" dirty="0"/>
              <a:t>несколько изолированных металлических </a:t>
            </a:r>
            <a:r>
              <a:rPr lang="ru-RU" sz="2000" dirty="0" smtClean="0"/>
              <a:t>жил, </a:t>
            </a:r>
            <a:r>
              <a:rPr lang="ru-RU" sz="2000" dirty="0"/>
              <a:t>заключённых, как правило, в металлическую или полимерную оболочку, поверх которой в зависимости от условий прокладки и эксплуатации наложен соответствующий защитный покров</a:t>
            </a:r>
            <a:r>
              <a:rPr lang="ru-RU" sz="2000" dirty="0" smtClean="0"/>
              <a:t>. </a:t>
            </a:r>
            <a:endParaRPr lang="ru-RU" sz="2000" dirty="0"/>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14" name="Рисунок 13"/>
          <p:cNvPicPr>
            <a:picLocks noChangeAspect="1"/>
          </p:cNvPicPr>
          <p:nvPr/>
        </p:nvPicPr>
        <p:blipFill rotWithShape="1">
          <a:blip r:embed="rId2"/>
          <a:srcRect l="11033" t="17702" r="10176" b="12514"/>
          <a:stretch/>
        </p:blipFill>
        <p:spPr>
          <a:xfrm>
            <a:off x="193736" y="657255"/>
            <a:ext cx="8717650" cy="4343130"/>
          </a:xfrm>
          <a:prstGeom prst="rect">
            <a:avLst/>
          </a:prstGeom>
        </p:spPr>
      </p:pic>
    </p:spTree>
    <p:extLst>
      <p:ext uri="{BB962C8B-B14F-4D97-AF65-F5344CB8AC3E}">
        <p14:creationId xmlns:p14="http://schemas.microsoft.com/office/powerpoint/2010/main" val="3101699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4759893"/>
            <a:ext cx="9074557" cy="2089121"/>
          </a:xfrm>
        </p:spPr>
        <p:txBody>
          <a:bodyPr>
            <a:normAutofit lnSpcReduction="10000"/>
          </a:bodyPr>
          <a:lstStyle/>
          <a:p>
            <a:pPr marL="0" indent="0" algn="just">
              <a:buNone/>
            </a:pPr>
            <a:r>
              <a:rPr lang="ru-RU" sz="2000" dirty="0" smtClean="0"/>
              <a:t>              </a:t>
            </a:r>
            <a:r>
              <a:rPr lang="ru-RU" sz="2000" b="1" dirty="0" smtClean="0">
                <a:solidFill>
                  <a:srgbClr val="002060"/>
                </a:solidFill>
              </a:rPr>
              <a:t>Основу </a:t>
            </a:r>
            <a:r>
              <a:rPr lang="ru-RU" sz="2000" b="1" dirty="0">
                <a:solidFill>
                  <a:srgbClr val="002060"/>
                </a:solidFill>
              </a:rPr>
              <a:t>конструкции кабеля </a:t>
            </a:r>
            <a:r>
              <a:rPr lang="ru-RU" sz="2000" b="1" dirty="0"/>
              <a:t>составляет</a:t>
            </a:r>
            <a:r>
              <a:rPr lang="ru-RU" sz="2000" dirty="0"/>
              <a:t> </a:t>
            </a:r>
            <a:r>
              <a:rPr lang="ru-RU" sz="2000" dirty="0" smtClean="0"/>
              <a:t>сердечник   , </a:t>
            </a:r>
            <a:r>
              <a:rPr lang="ru-RU" sz="2000" dirty="0"/>
              <a:t>состоящий из скрученных определенным образом изолированных токопроводящих жил. Он может быть однородным или комбинированным из жил (пар, четверок) неодинаковой конструкции. На сердечник накладывают поясную изоляцию 2 </a:t>
            </a:r>
            <a:r>
              <a:rPr lang="ru-RU" sz="2000" dirty="0" smtClean="0"/>
              <a:t> для </a:t>
            </a:r>
            <a:r>
              <a:rPr lang="ru-RU" sz="2000" dirty="0"/>
              <a:t>защиты его от повреждений при наложении оболочек, повышения пробивного напряжения между жилами и защитными оболочками, придания большей подвижности жил кабелей по отношению к оболочке. Ее делают из кабельной бумаги или пластика. </a:t>
            </a:r>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4" name="Рисунок 3"/>
          <p:cNvPicPr>
            <a:picLocks noChangeAspect="1"/>
          </p:cNvPicPr>
          <p:nvPr/>
        </p:nvPicPr>
        <p:blipFill>
          <a:blip r:embed="rId2"/>
          <a:stretch>
            <a:fillRect/>
          </a:stretch>
        </p:blipFill>
        <p:spPr>
          <a:xfrm>
            <a:off x="6564572" y="0"/>
            <a:ext cx="3004781" cy="1731505"/>
          </a:xfrm>
          <a:prstGeom prst="rect">
            <a:avLst/>
          </a:prstGeom>
        </p:spPr>
      </p:pic>
      <p:pic>
        <p:nvPicPr>
          <p:cNvPr id="9" name="Рисунок 8"/>
          <p:cNvPicPr>
            <a:picLocks noChangeAspect="1"/>
          </p:cNvPicPr>
          <p:nvPr/>
        </p:nvPicPr>
        <p:blipFill>
          <a:blip r:embed="rId3"/>
          <a:stretch>
            <a:fillRect/>
          </a:stretch>
        </p:blipFill>
        <p:spPr>
          <a:xfrm>
            <a:off x="482280" y="725122"/>
            <a:ext cx="7760881" cy="3834716"/>
          </a:xfrm>
          <a:prstGeom prst="rect">
            <a:avLst/>
          </a:prstGeom>
        </p:spPr>
      </p:pic>
      <p:sp>
        <p:nvSpPr>
          <p:cNvPr id="10" name="Овал 9"/>
          <p:cNvSpPr/>
          <p:nvPr/>
        </p:nvSpPr>
        <p:spPr>
          <a:xfrm>
            <a:off x="6810236" y="4759893"/>
            <a:ext cx="327546" cy="313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1</a:t>
            </a:r>
            <a:endParaRPr lang="ru-RU" b="1" dirty="0">
              <a:solidFill>
                <a:schemeClr val="tx1"/>
              </a:solidFill>
            </a:endParaRPr>
          </a:p>
        </p:txBody>
      </p:sp>
      <p:sp>
        <p:nvSpPr>
          <p:cNvPr id="11" name="Овал 10"/>
          <p:cNvSpPr/>
          <p:nvPr/>
        </p:nvSpPr>
        <p:spPr>
          <a:xfrm>
            <a:off x="8761785" y="5490554"/>
            <a:ext cx="327546" cy="313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2</a:t>
            </a:r>
            <a:endParaRPr lang="ru-RU" b="1" dirty="0">
              <a:solidFill>
                <a:schemeClr val="tx1"/>
              </a:solidFill>
            </a:endParaRPr>
          </a:p>
        </p:txBody>
      </p:sp>
    </p:spTree>
    <p:extLst>
      <p:ext uri="{BB962C8B-B14F-4D97-AF65-F5344CB8AC3E}">
        <p14:creationId xmlns:p14="http://schemas.microsoft.com/office/powerpoint/2010/main" val="16315120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sp>
        <p:nvSpPr>
          <p:cNvPr id="4" name="Прямоугольник 3"/>
          <p:cNvSpPr/>
          <p:nvPr/>
        </p:nvSpPr>
        <p:spPr>
          <a:xfrm>
            <a:off x="4597709" y="766148"/>
            <a:ext cx="227672" cy="198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6512118" y="1380665"/>
            <a:ext cx="178289" cy="230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2957885" y="2353585"/>
            <a:ext cx="198783" cy="191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2266121" y="3273911"/>
            <a:ext cx="198783" cy="198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6448508" y="3697358"/>
            <a:ext cx="218045" cy="1971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3999506" y="4094922"/>
            <a:ext cx="302150" cy="198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3148717" y="4063117"/>
            <a:ext cx="230292" cy="214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бъект 5"/>
          <p:cNvSpPr>
            <a:spLocks noGrp="1"/>
          </p:cNvSpPr>
          <p:nvPr>
            <p:ph idx="1"/>
          </p:nvPr>
        </p:nvSpPr>
        <p:spPr>
          <a:xfrm>
            <a:off x="69443" y="4368769"/>
            <a:ext cx="9074557" cy="2746376"/>
          </a:xfrm>
        </p:spPr>
        <p:txBody>
          <a:bodyPr>
            <a:normAutofit/>
          </a:bodyPr>
          <a:lstStyle/>
          <a:p>
            <a:pPr marL="0" indent="0" algn="just">
              <a:buNone/>
            </a:pPr>
            <a:r>
              <a:rPr lang="ru-RU" sz="2000" dirty="0" smtClean="0"/>
              <a:t>    </a:t>
            </a:r>
            <a:r>
              <a:rPr lang="ru-RU" sz="2000" b="1" dirty="0" smtClean="0">
                <a:solidFill>
                  <a:srgbClr val="002060"/>
                </a:solidFill>
              </a:rPr>
              <a:t>Для </a:t>
            </a:r>
            <a:r>
              <a:rPr lang="ru-RU" sz="2000" b="1" dirty="0">
                <a:solidFill>
                  <a:srgbClr val="002060"/>
                </a:solidFill>
              </a:rPr>
              <a:t>защиты жил кабеля </a:t>
            </a:r>
            <a:r>
              <a:rPr lang="ru-RU" sz="2000" dirty="0"/>
              <a:t>от воздействия влаги, различных химических веществ и предохранения их от механических повреждений поверх </a:t>
            </a:r>
            <a:r>
              <a:rPr lang="ru-RU" sz="2000" i="1" dirty="0"/>
              <a:t>поясной изоляции </a:t>
            </a:r>
            <a:r>
              <a:rPr lang="ru-RU" sz="2000" b="1" dirty="0"/>
              <a:t>накладывают оболочку </a:t>
            </a:r>
            <a:r>
              <a:rPr lang="ru-RU" sz="2000" b="1" dirty="0">
                <a:solidFill>
                  <a:srgbClr val="C00000"/>
                </a:solidFill>
              </a:rPr>
              <a:t>4</a:t>
            </a:r>
            <a:r>
              <a:rPr lang="ru-RU" sz="2000" dirty="0"/>
              <a:t> из металла, пластмассы или резины. Наиболее надежными в части герметичности (влагонепроницаемости) являются оболочки из алюминия, свинца и стали. При необходимости на сердечнике перед наложением на него шланга монтируют </a:t>
            </a:r>
            <a:r>
              <a:rPr lang="ru-RU" sz="2000" b="1" dirty="0"/>
              <a:t>экран </a:t>
            </a:r>
            <a:r>
              <a:rPr lang="ru-RU" sz="2000" b="1" dirty="0">
                <a:solidFill>
                  <a:srgbClr val="C00000"/>
                </a:solidFill>
              </a:rPr>
              <a:t>3</a:t>
            </a:r>
            <a:r>
              <a:rPr lang="ru-RU" sz="2000" dirty="0"/>
              <a:t> для защиты цепей, положенных в кабеле от внешних электромагнитных воздействий. Для устройства экранов применяют алюминиевую, медную или алюмополиэтиленовые ленты, которые прокладывают поверх поясной изоляции продольно.</a:t>
            </a:r>
          </a:p>
        </p:txBody>
      </p:sp>
      <p:pic>
        <p:nvPicPr>
          <p:cNvPr id="16" name="Рисунок 15"/>
          <p:cNvPicPr>
            <a:picLocks noChangeAspect="1"/>
          </p:cNvPicPr>
          <p:nvPr/>
        </p:nvPicPr>
        <p:blipFill>
          <a:blip r:embed="rId2"/>
          <a:stretch>
            <a:fillRect/>
          </a:stretch>
        </p:blipFill>
        <p:spPr>
          <a:xfrm>
            <a:off x="1120298" y="642202"/>
            <a:ext cx="6954822" cy="3750636"/>
          </a:xfrm>
          <a:prstGeom prst="rect">
            <a:avLst/>
          </a:prstGeom>
        </p:spPr>
      </p:pic>
      <p:sp>
        <p:nvSpPr>
          <p:cNvPr id="17" name="Прямоугольник 16"/>
          <p:cNvSpPr/>
          <p:nvPr/>
        </p:nvSpPr>
        <p:spPr>
          <a:xfrm>
            <a:off x="7300834" y="1951488"/>
            <a:ext cx="301686" cy="369332"/>
          </a:xfrm>
          <a:prstGeom prst="rect">
            <a:avLst/>
          </a:prstGeom>
        </p:spPr>
        <p:txBody>
          <a:bodyPr wrap="none">
            <a:spAutoFit/>
          </a:bodyPr>
          <a:lstStyle/>
          <a:p>
            <a:r>
              <a:rPr lang="ru-RU" b="1" dirty="0">
                <a:solidFill>
                  <a:srgbClr val="C00000"/>
                </a:solidFill>
              </a:rPr>
              <a:t>4</a:t>
            </a:r>
            <a:endParaRPr lang="ru-RU" dirty="0"/>
          </a:p>
        </p:txBody>
      </p:sp>
      <p:sp>
        <p:nvSpPr>
          <p:cNvPr id="18" name="Прямоугольник 17"/>
          <p:cNvSpPr/>
          <p:nvPr/>
        </p:nvSpPr>
        <p:spPr>
          <a:xfrm>
            <a:off x="5119169" y="3126140"/>
            <a:ext cx="301686" cy="369332"/>
          </a:xfrm>
          <a:prstGeom prst="rect">
            <a:avLst/>
          </a:prstGeom>
        </p:spPr>
        <p:txBody>
          <a:bodyPr wrap="none">
            <a:spAutoFit/>
          </a:bodyPr>
          <a:lstStyle/>
          <a:p>
            <a:r>
              <a:rPr lang="ru-RU" b="1" dirty="0">
                <a:solidFill>
                  <a:srgbClr val="C00000"/>
                </a:solidFill>
              </a:rPr>
              <a:t>3</a:t>
            </a:r>
            <a:endParaRPr lang="ru-RU" dirty="0"/>
          </a:p>
        </p:txBody>
      </p:sp>
    </p:spTree>
    <p:extLst>
      <p:ext uri="{BB962C8B-B14F-4D97-AF65-F5344CB8AC3E}">
        <p14:creationId xmlns:p14="http://schemas.microsoft.com/office/powerpoint/2010/main" val="3472598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27066" y="5073791"/>
            <a:ext cx="9074557" cy="1784209"/>
          </a:xfrm>
        </p:spPr>
        <p:txBody>
          <a:bodyPr>
            <a:normAutofit/>
          </a:bodyPr>
          <a:lstStyle/>
          <a:p>
            <a:pPr marL="0" indent="0" algn="just">
              <a:buNone/>
            </a:pPr>
            <a:r>
              <a:rPr lang="ru-RU" sz="2000" b="1" dirty="0" smtClean="0">
                <a:solidFill>
                  <a:srgbClr val="C00000"/>
                </a:solidFill>
              </a:rPr>
              <a:t>        Защитные </a:t>
            </a:r>
            <a:r>
              <a:rPr lang="ru-RU" sz="2000" b="1" dirty="0">
                <a:solidFill>
                  <a:srgbClr val="C00000"/>
                </a:solidFill>
              </a:rPr>
              <a:t>покровы кабелей </a:t>
            </a:r>
            <a:r>
              <a:rPr lang="ru-RU" sz="2000" dirty="0"/>
              <a:t>могут </a:t>
            </a:r>
            <a:r>
              <a:rPr lang="ru-RU" sz="2000" b="1" dirty="0"/>
              <a:t>состоять</a:t>
            </a:r>
            <a:r>
              <a:rPr lang="ru-RU" sz="2000" dirty="0"/>
              <a:t> из следующих </a:t>
            </a:r>
            <a:r>
              <a:rPr lang="ru-RU" sz="2000" b="1" dirty="0"/>
              <a:t>элементов</a:t>
            </a:r>
            <a:r>
              <a:rPr lang="ru-RU" sz="2000" b="1" dirty="0" smtClean="0"/>
              <a:t>:    </a:t>
            </a:r>
            <a:r>
              <a:rPr lang="ru-RU" sz="2000" b="1" dirty="0" smtClean="0">
                <a:solidFill>
                  <a:srgbClr val="002060"/>
                </a:solidFill>
              </a:rPr>
              <a:t>подушки    , брони    , </a:t>
            </a:r>
            <a:r>
              <a:rPr lang="ru-RU" sz="2000" b="1" dirty="0">
                <a:solidFill>
                  <a:srgbClr val="002060"/>
                </a:solidFill>
              </a:rPr>
              <a:t>наружного покрова</a:t>
            </a:r>
            <a:r>
              <a:rPr lang="ru-RU" sz="2000" b="1" dirty="0" smtClean="0">
                <a:solidFill>
                  <a:srgbClr val="002060"/>
                </a:solidFill>
              </a:rPr>
              <a:t>.    </a:t>
            </a:r>
            <a:r>
              <a:rPr lang="ru-RU" sz="2000" dirty="0"/>
              <a:t>Они </a:t>
            </a:r>
            <a:r>
              <a:rPr lang="ru-RU" sz="2000" b="1" dirty="0">
                <a:solidFill>
                  <a:srgbClr val="C00000"/>
                </a:solidFill>
              </a:rPr>
              <a:t>предназначены</a:t>
            </a:r>
            <a:r>
              <a:rPr lang="ru-RU" sz="2000" dirty="0"/>
              <a:t> </a:t>
            </a:r>
            <a:r>
              <a:rPr lang="ru-RU" sz="2000" b="1" dirty="0"/>
              <a:t>для защиты кабелей</a:t>
            </a:r>
            <a:r>
              <a:rPr lang="ru-RU" sz="2000" dirty="0"/>
              <a:t> от разрушающих механических воздействий, возникающих при их изготовлении (наложение брони), при выполнении строительно-монтажных работ и для предохранения кабеля от вредного воздействия агрессивной среды в условиях эксплуатации (кислоты, щелочи). </a:t>
            </a:r>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4" name="Рисунок 3"/>
          <p:cNvPicPr>
            <a:picLocks noChangeAspect="1"/>
          </p:cNvPicPr>
          <p:nvPr/>
        </p:nvPicPr>
        <p:blipFill rotWithShape="1">
          <a:blip r:embed="rId2"/>
          <a:srcRect t="4622" b="26288"/>
          <a:stretch/>
        </p:blipFill>
        <p:spPr>
          <a:xfrm>
            <a:off x="83086" y="599420"/>
            <a:ext cx="8936434" cy="4068114"/>
          </a:xfrm>
          <a:prstGeom prst="rect">
            <a:avLst/>
          </a:prstGeom>
        </p:spPr>
      </p:pic>
      <p:pic>
        <p:nvPicPr>
          <p:cNvPr id="3" name="Рисунок 2"/>
          <p:cNvPicPr>
            <a:picLocks noChangeAspect="1"/>
          </p:cNvPicPr>
          <p:nvPr/>
        </p:nvPicPr>
        <p:blipFill rotWithShape="1">
          <a:blip r:embed="rId3"/>
          <a:srcRect l="19270" t="79204" r="20730" b="10448"/>
          <a:stretch/>
        </p:blipFill>
        <p:spPr>
          <a:xfrm>
            <a:off x="83086" y="598406"/>
            <a:ext cx="5486401" cy="709685"/>
          </a:xfrm>
          <a:prstGeom prst="rect">
            <a:avLst/>
          </a:prstGeom>
        </p:spPr>
      </p:pic>
      <p:sp>
        <p:nvSpPr>
          <p:cNvPr id="8" name="Овал 7"/>
          <p:cNvSpPr/>
          <p:nvPr/>
        </p:nvSpPr>
        <p:spPr>
          <a:xfrm>
            <a:off x="5855960" y="4312691"/>
            <a:ext cx="327546" cy="313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7</a:t>
            </a:r>
            <a:endParaRPr lang="ru-RU" b="1" dirty="0">
              <a:solidFill>
                <a:schemeClr val="tx1"/>
              </a:solidFill>
            </a:endParaRPr>
          </a:p>
        </p:txBody>
      </p:sp>
      <p:sp>
        <p:nvSpPr>
          <p:cNvPr id="9" name="Овал 8"/>
          <p:cNvSpPr/>
          <p:nvPr/>
        </p:nvSpPr>
        <p:spPr>
          <a:xfrm>
            <a:off x="1122461" y="5379491"/>
            <a:ext cx="327546" cy="313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7</a:t>
            </a:r>
            <a:endParaRPr lang="ru-RU" b="1" dirty="0">
              <a:solidFill>
                <a:schemeClr val="tx1"/>
              </a:solidFill>
            </a:endParaRPr>
          </a:p>
        </p:txBody>
      </p:sp>
      <p:sp>
        <p:nvSpPr>
          <p:cNvPr id="10" name="Овал 9"/>
          <p:cNvSpPr/>
          <p:nvPr/>
        </p:nvSpPr>
        <p:spPr>
          <a:xfrm>
            <a:off x="4997289" y="5365841"/>
            <a:ext cx="327546" cy="313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9</a:t>
            </a:r>
            <a:endParaRPr lang="ru-RU" b="1" dirty="0">
              <a:solidFill>
                <a:schemeClr val="tx1"/>
              </a:solidFill>
            </a:endParaRPr>
          </a:p>
        </p:txBody>
      </p:sp>
      <p:sp>
        <p:nvSpPr>
          <p:cNvPr id="11" name="Овал 10"/>
          <p:cNvSpPr/>
          <p:nvPr/>
        </p:nvSpPr>
        <p:spPr>
          <a:xfrm>
            <a:off x="8217647" y="4296767"/>
            <a:ext cx="327546" cy="313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9</a:t>
            </a:r>
            <a:endParaRPr lang="ru-RU" b="1" dirty="0">
              <a:solidFill>
                <a:schemeClr val="tx1"/>
              </a:solidFill>
            </a:endParaRPr>
          </a:p>
        </p:txBody>
      </p:sp>
      <p:sp>
        <p:nvSpPr>
          <p:cNvPr id="12" name="Овал 11"/>
          <p:cNvSpPr/>
          <p:nvPr/>
        </p:nvSpPr>
        <p:spPr>
          <a:xfrm>
            <a:off x="2286096" y="5379490"/>
            <a:ext cx="327546" cy="313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8</a:t>
            </a:r>
            <a:endParaRPr lang="ru-RU" b="1" dirty="0">
              <a:solidFill>
                <a:schemeClr val="tx1"/>
              </a:solidFill>
            </a:endParaRPr>
          </a:p>
        </p:txBody>
      </p:sp>
      <p:sp>
        <p:nvSpPr>
          <p:cNvPr id="13" name="Овал 12"/>
          <p:cNvSpPr/>
          <p:nvPr/>
        </p:nvSpPr>
        <p:spPr>
          <a:xfrm>
            <a:off x="7033994" y="4312691"/>
            <a:ext cx="327546" cy="313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8</a:t>
            </a:r>
            <a:endParaRPr lang="ru-RU" b="1" dirty="0">
              <a:solidFill>
                <a:schemeClr val="tx1"/>
              </a:solidFill>
            </a:endParaRPr>
          </a:p>
        </p:txBody>
      </p:sp>
    </p:spTree>
    <p:extLst>
      <p:ext uri="{BB962C8B-B14F-4D97-AF65-F5344CB8AC3E}">
        <p14:creationId xmlns:p14="http://schemas.microsoft.com/office/powerpoint/2010/main" val="1986157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16047" y="4855427"/>
            <a:ext cx="9074557" cy="1784209"/>
          </a:xfrm>
        </p:spPr>
        <p:txBody>
          <a:bodyPr>
            <a:normAutofit/>
          </a:bodyPr>
          <a:lstStyle/>
          <a:p>
            <a:pPr marL="0" indent="0" algn="just">
              <a:buNone/>
            </a:pPr>
            <a:r>
              <a:rPr lang="ru-RU" sz="2000" b="1" dirty="0">
                <a:solidFill>
                  <a:srgbClr val="C00000"/>
                </a:solidFill>
              </a:rPr>
              <a:t>        </a:t>
            </a:r>
            <a:r>
              <a:rPr lang="ru-RU" sz="2000" b="1" dirty="0">
                <a:solidFill>
                  <a:srgbClr val="002060"/>
                </a:solidFill>
              </a:rPr>
              <a:t>Подушку </a:t>
            </a:r>
            <a:r>
              <a:rPr lang="ru-RU" sz="2000" b="1" dirty="0" smtClean="0">
                <a:solidFill>
                  <a:srgbClr val="002060"/>
                </a:solidFill>
              </a:rPr>
              <a:t>7</a:t>
            </a:r>
            <a:r>
              <a:rPr lang="ru-RU" sz="2000" dirty="0" smtClean="0"/>
              <a:t> </a:t>
            </a:r>
            <a:r>
              <a:rPr lang="ru-RU" sz="2000" dirty="0"/>
              <a:t>выполняют из битумных составов или битума, лент пластиката и пропитанной кабельной бумаги, пропитанной кабельной пряжи (или стеклового, поливинилхлоридного или полиэтиленового шланга). </a:t>
            </a:r>
            <a:r>
              <a:rPr lang="ru-RU" sz="2000" b="1" dirty="0">
                <a:solidFill>
                  <a:srgbClr val="002060"/>
                </a:solidFill>
              </a:rPr>
              <a:t>Броню </a:t>
            </a:r>
            <a:r>
              <a:rPr lang="ru-RU" sz="2000" b="1" dirty="0" smtClean="0">
                <a:solidFill>
                  <a:srgbClr val="002060"/>
                </a:solidFill>
              </a:rPr>
              <a:t>8</a:t>
            </a:r>
            <a:r>
              <a:rPr lang="ru-RU" sz="2000" dirty="0" smtClean="0"/>
              <a:t> </a:t>
            </a:r>
            <a:r>
              <a:rPr lang="ru-RU" sz="2000" dirty="0"/>
              <a:t>изготавливают и применяют трех типов: из стальных или оцинкованных стальных лент (тип Б); из оцинкованных стальных плоских проволок (тип П); из оцинкованных стальных круглых проволок (тип К).</a:t>
            </a:r>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4" name="Рисунок 3"/>
          <p:cNvPicPr>
            <a:picLocks noChangeAspect="1"/>
          </p:cNvPicPr>
          <p:nvPr/>
        </p:nvPicPr>
        <p:blipFill rotWithShape="1">
          <a:blip r:embed="rId2"/>
          <a:srcRect t="4622" b="26288"/>
          <a:stretch/>
        </p:blipFill>
        <p:spPr>
          <a:xfrm>
            <a:off x="83086" y="599420"/>
            <a:ext cx="8936434" cy="4068114"/>
          </a:xfrm>
          <a:prstGeom prst="rect">
            <a:avLst/>
          </a:prstGeom>
        </p:spPr>
      </p:pic>
      <p:pic>
        <p:nvPicPr>
          <p:cNvPr id="3" name="Рисунок 2"/>
          <p:cNvPicPr>
            <a:picLocks noChangeAspect="1"/>
          </p:cNvPicPr>
          <p:nvPr/>
        </p:nvPicPr>
        <p:blipFill rotWithShape="1">
          <a:blip r:embed="rId3"/>
          <a:srcRect l="19270" t="79204" r="20730" b="10448"/>
          <a:stretch/>
        </p:blipFill>
        <p:spPr>
          <a:xfrm>
            <a:off x="83086" y="598406"/>
            <a:ext cx="5486401" cy="709685"/>
          </a:xfrm>
          <a:prstGeom prst="rect">
            <a:avLst/>
          </a:prstGeom>
        </p:spPr>
      </p:pic>
      <p:sp>
        <p:nvSpPr>
          <p:cNvPr id="8" name="Овал 7"/>
          <p:cNvSpPr/>
          <p:nvPr/>
        </p:nvSpPr>
        <p:spPr>
          <a:xfrm>
            <a:off x="5855960" y="4312691"/>
            <a:ext cx="327546" cy="313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7</a:t>
            </a:r>
            <a:endParaRPr lang="ru-RU" b="1" dirty="0">
              <a:solidFill>
                <a:schemeClr val="tx1"/>
              </a:solidFill>
            </a:endParaRPr>
          </a:p>
        </p:txBody>
      </p:sp>
      <p:sp>
        <p:nvSpPr>
          <p:cNvPr id="11" name="Овал 10"/>
          <p:cNvSpPr/>
          <p:nvPr/>
        </p:nvSpPr>
        <p:spPr>
          <a:xfrm>
            <a:off x="8217647" y="4296767"/>
            <a:ext cx="327546" cy="313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9</a:t>
            </a:r>
            <a:endParaRPr lang="ru-RU" b="1" dirty="0">
              <a:solidFill>
                <a:schemeClr val="tx1"/>
              </a:solidFill>
            </a:endParaRPr>
          </a:p>
        </p:txBody>
      </p:sp>
      <p:sp>
        <p:nvSpPr>
          <p:cNvPr id="13" name="Овал 12"/>
          <p:cNvSpPr/>
          <p:nvPr/>
        </p:nvSpPr>
        <p:spPr>
          <a:xfrm>
            <a:off x="7033994" y="4312691"/>
            <a:ext cx="327546" cy="313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8</a:t>
            </a:r>
            <a:endParaRPr lang="ru-RU" b="1" dirty="0">
              <a:solidFill>
                <a:schemeClr val="tx1"/>
              </a:solidFill>
            </a:endParaRPr>
          </a:p>
        </p:txBody>
      </p:sp>
    </p:spTree>
    <p:extLst>
      <p:ext uri="{BB962C8B-B14F-4D97-AF65-F5344CB8AC3E}">
        <p14:creationId xmlns:p14="http://schemas.microsoft.com/office/powerpoint/2010/main" val="3596782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16047" y="4855428"/>
            <a:ext cx="9074557" cy="1599964"/>
          </a:xfrm>
        </p:spPr>
        <p:txBody>
          <a:bodyPr>
            <a:normAutofit/>
          </a:bodyPr>
          <a:lstStyle/>
          <a:p>
            <a:pPr marL="0" indent="0" algn="just">
              <a:buNone/>
            </a:pPr>
            <a:r>
              <a:rPr lang="ru-RU" sz="2000" b="1" dirty="0">
                <a:solidFill>
                  <a:srgbClr val="C00000"/>
                </a:solidFill>
              </a:rPr>
              <a:t>        </a:t>
            </a:r>
            <a:r>
              <a:rPr lang="ru-RU" sz="2000" b="1" dirty="0">
                <a:solidFill>
                  <a:srgbClr val="002060"/>
                </a:solidFill>
              </a:rPr>
              <a:t>Наружное покрытие </a:t>
            </a:r>
            <a:r>
              <a:rPr lang="ru-RU" sz="2000" b="1" dirty="0" smtClean="0">
                <a:solidFill>
                  <a:srgbClr val="002060"/>
                </a:solidFill>
              </a:rPr>
              <a:t>9 </a:t>
            </a:r>
            <a:r>
              <a:rPr lang="ru-RU" sz="2000" dirty="0"/>
              <a:t>состоит из битумных составов, битума, пропитанной стекловолоконной пряжи из штапелированного волокна, поливинилхлоридных, полиэтиленовых или полиамидных лент, полиэтиленового или поливинилхлоридного шланга, накладываемых поверх брони в различных сочетаниях.</a:t>
            </a:r>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4" name="Рисунок 3"/>
          <p:cNvPicPr>
            <a:picLocks noChangeAspect="1"/>
          </p:cNvPicPr>
          <p:nvPr/>
        </p:nvPicPr>
        <p:blipFill rotWithShape="1">
          <a:blip r:embed="rId2"/>
          <a:srcRect t="4622" b="26288"/>
          <a:stretch/>
        </p:blipFill>
        <p:spPr>
          <a:xfrm>
            <a:off x="83086" y="599420"/>
            <a:ext cx="8936434" cy="4068114"/>
          </a:xfrm>
          <a:prstGeom prst="rect">
            <a:avLst/>
          </a:prstGeom>
        </p:spPr>
      </p:pic>
      <p:pic>
        <p:nvPicPr>
          <p:cNvPr id="3" name="Рисунок 2"/>
          <p:cNvPicPr>
            <a:picLocks noChangeAspect="1"/>
          </p:cNvPicPr>
          <p:nvPr/>
        </p:nvPicPr>
        <p:blipFill rotWithShape="1">
          <a:blip r:embed="rId3"/>
          <a:srcRect l="19270" t="79204" r="20730" b="10448"/>
          <a:stretch/>
        </p:blipFill>
        <p:spPr>
          <a:xfrm>
            <a:off x="83086" y="598406"/>
            <a:ext cx="5486401" cy="709685"/>
          </a:xfrm>
          <a:prstGeom prst="rect">
            <a:avLst/>
          </a:prstGeom>
        </p:spPr>
      </p:pic>
      <p:sp>
        <p:nvSpPr>
          <p:cNvPr id="8" name="Овал 7"/>
          <p:cNvSpPr/>
          <p:nvPr/>
        </p:nvSpPr>
        <p:spPr>
          <a:xfrm>
            <a:off x="5855960" y="4312691"/>
            <a:ext cx="327546" cy="313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7</a:t>
            </a:r>
            <a:endParaRPr lang="ru-RU" b="1" dirty="0">
              <a:solidFill>
                <a:schemeClr val="tx1"/>
              </a:solidFill>
            </a:endParaRPr>
          </a:p>
        </p:txBody>
      </p:sp>
      <p:sp>
        <p:nvSpPr>
          <p:cNvPr id="11" name="Овал 10"/>
          <p:cNvSpPr/>
          <p:nvPr/>
        </p:nvSpPr>
        <p:spPr>
          <a:xfrm>
            <a:off x="8217647" y="4296767"/>
            <a:ext cx="327546" cy="313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9</a:t>
            </a:r>
            <a:endParaRPr lang="ru-RU" b="1" dirty="0">
              <a:solidFill>
                <a:schemeClr val="tx1"/>
              </a:solidFill>
            </a:endParaRPr>
          </a:p>
        </p:txBody>
      </p:sp>
      <p:sp>
        <p:nvSpPr>
          <p:cNvPr id="13" name="Овал 12"/>
          <p:cNvSpPr/>
          <p:nvPr/>
        </p:nvSpPr>
        <p:spPr>
          <a:xfrm>
            <a:off x="7033994" y="4312691"/>
            <a:ext cx="327546" cy="313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8</a:t>
            </a:r>
            <a:endParaRPr lang="ru-RU" b="1" dirty="0">
              <a:solidFill>
                <a:schemeClr val="tx1"/>
              </a:solidFill>
            </a:endParaRPr>
          </a:p>
        </p:txBody>
      </p:sp>
    </p:spTree>
    <p:extLst>
      <p:ext uri="{BB962C8B-B14F-4D97-AF65-F5344CB8AC3E}">
        <p14:creationId xmlns:p14="http://schemas.microsoft.com/office/powerpoint/2010/main" val="1287902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705418" y="-40944"/>
            <a:ext cx="1951523" cy="457200"/>
          </a:xfrm>
        </p:spPr>
        <p:txBody>
          <a:bodyPr>
            <a:normAutofit/>
          </a:bodyPr>
          <a:lstStyle/>
          <a:p>
            <a:r>
              <a:rPr lang="ru-RU" sz="2000" b="1" dirty="0">
                <a:solidFill>
                  <a:srgbClr val="C00000"/>
                </a:solidFill>
                <a:latin typeface="+mn-lt"/>
              </a:rPr>
              <a:t>Линии связи</a:t>
            </a:r>
          </a:p>
        </p:txBody>
      </p:sp>
      <p:sp>
        <p:nvSpPr>
          <p:cNvPr id="7" name="Прямоугольник 6"/>
          <p:cNvSpPr/>
          <p:nvPr/>
        </p:nvSpPr>
        <p:spPr>
          <a:xfrm>
            <a:off x="2480161" y="216201"/>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2" name="Рисунок 1"/>
          <p:cNvPicPr>
            <a:picLocks noChangeAspect="1"/>
          </p:cNvPicPr>
          <p:nvPr/>
        </p:nvPicPr>
        <p:blipFill rotWithShape="1">
          <a:blip r:embed="rId2"/>
          <a:srcRect t="7960"/>
          <a:stretch/>
        </p:blipFill>
        <p:spPr>
          <a:xfrm>
            <a:off x="1037230" y="562523"/>
            <a:ext cx="7287903" cy="5030828"/>
          </a:xfrm>
          <a:prstGeom prst="rect">
            <a:avLst/>
          </a:prstGeom>
        </p:spPr>
      </p:pic>
      <p:sp>
        <p:nvSpPr>
          <p:cNvPr id="6" name="Объект 5"/>
          <p:cNvSpPr>
            <a:spLocks noGrp="1"/>
          </p:cNvSpPr>
          <p:nvPr>
            <p:ph idx="1"/>
          </p:nvPr>
        </p:nvSpPr>
        <p:spPr>
          <a:xfrm>
            <a:off x="27296" y="5578758"/>
            <a:ext cx="9074557" cy="1279242"/>
          </a:xfrm>
        </p:spPr>
        <p:txBody>
          <a:bodyPr>
            <a:normAutofit/>
          </a:bodyPr>
          <a:lstStyle/>
          <a:p>
            <a:pPr marL="0" indent="0" algn="just">
              <a:buNone/>
            </a:pPr>
            <a:r>
              <a:rPr lang="ru-RU" sz="2000" b="1" u="sng" dirty="0">
                <a:solidFill>
                  <a:srgbClr val="C00000"/>
                </a:solidFill>
              </a:rPr>
              <a:t>Классификация кабелей. </a:t>
            </a:r>
            <a:r>
              <a:rPr lang="ru-RU" sz="2000" b="1" dirty="0">
                <a:solidFill>
                  <a:srgbClr val="002060"/>
                </a:solidFill>
              </a:rPr>
              <a:t>Кабели связи можно классифицировать по многим признакам: </a:t>
            </a:r>
            <a:r>
              <a:rPr lang="ru-RU" sz="2000" b="1" dirty="0"/>
              <a:t>назначению, условиям прокладки и эксплуатации, диапазону передаваемых частот, конструкции и взаимному расположению проводников, виду изоляции, конструкции защитных покрытий.</a:t>
            </a:r>
          </a:p>
        </p:txBody>
      </p:sp>
    </p:spTree>
    <p:extLst>
      <p:ext uri="{BB962C8B-B14F-4D97-AF65-F5344CB8AC3E}">
        <p14:creationId xmlns:p14="http://schemas.microsoft.com/office/powerpoint/2010/main" val="607526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30205" y="4545105"/>
            <a:ext cx="9074557" cy="2047129"/>
          </a:xfrm>
        </p:spPr>
        <p:txBody>
          <a:bodyPr>
            <a:normAutofit/>
          </a:bodyPr>
          <a:lstStyle/>
          <a:p>
            <a:pPr marL="0" indent="0" algn="just">
              <a:buNone/>
            </a:pPr>
            <a:r>
              <a:rPr lang="ru-RU" sz="1500" dirty="0"/>
              <a:t> </a:t>
            </a:r>
            <a:r>
              <a:rPr lang="ru-RU" sz="1500" dirty="0" smtClean="0"/>
              <a:t>                                      </a:t>
            </a:r>
            <a:r>
              <a:rPr lang="ru-RU" sz="2000" b="1" dirty="0" smtClean="0">
                <a:solidFill>
                  <a:srgbClr val="002060"/>
                </a:solidFill>
              </a:rPr>
              <a:t>Курс </a:t>
            </a:r>
            <a:r>
              <a:rPr lang="ru-RU" sz="2000" b="1" dirty="0">
                <a:solidFill>
                  <a:srgbClr val="002060"/>
                </a:solidFill>
              </a:rPr>
              <a:t>лекций Глава </a:t>
            </a:r>
            <a:r>
              <a:rPr lang="ru-RU" sz="2000" b="1" dirty="0" smtClean="0">
                <a:solidFill>
                  <a:srgbClr val="002060"/>
                </a:solidFill>
              </a:rPr>
              <a:t>23 </a:t>
            </a:r>
            <a:r>
              <a:rPr lang="ru-RU" sz="2000" b="1" dirty="0">
                <a:solidFill>
                  <a:srgbClr val="002060"/>
                </a:solidFill>
              </a:rPr>
              <a:t>стр. </a:t>
            </a:r>
            <a:r>
              <a:rPr lang="ru-RU" sz="2000" b="1" dirty="0" smtClean="0">
                <a:solidFill>
                  <a:srgbClr val="002060"/>
                </a:solidFill>
              </a:rPr>
              <a:t>157-162</a:t>
            </a:r>
            <a:endParaRPr lang="ru-RU" sz="2000" b="1" dirty="0">
              <a:solidFill>
                <a:srgbClr val="002060"/>
              </a:solidFill>
            </a:endParaRPr>
          </a:p>
          <a:p>
            <a:pPr marL="457200" indent="-457200" algn="just">
              <a:buAutoNum type="arabicPeriod"/>
            </a:pPr>
            <a:r>
              <a:rPr lang="ru-RU" sz="2000" b="1" dirty="0"/>
              <a:t>Назначение, виды и устройство линий </a:t>
            </a:r>
            <a:r>
              <a:rPr lang="ru-RU" sz="2000" b="1" dirty="0" smtClean="0"/>
              <a:t>связи. </a:t>
            </a:r>
            <a:endParaRPr lang="ru-RU" sz="2000" b="1" dirty="0"/>
          </a:p>
          <a:p>
            <a:pPr marL="457200" indent="-457200" algn="just">
              <a:buAutoNum type="arabicPeriod"/>
            </a:pPr>
            <a:r>
              <a:rPr lang="ru-RU" sz="2000" b="1" dirty="0"/>
              <a:t>Требования, предъявляемые к линиям </a:t>
            </a:r>
            <a:r>
              <a:rPr lang="ru-RU" sz="2000" b="1" dirty="0" smtClean="0"/>
              <a:t>связи. </a:t>
            </a:r>
            <a:endParaRPr lang="ru-RU" sz="2000" b="1" dirty="0"/>
          </a:p>
          <a:p>
            <a:pPr marL="457200" indent="-457200" algn="just">
              <a:buAutoNum type="arabicPeriod"/>
            </a:pPr>
            <a:r>
              <a:rPr lang="ru-RU" sz="2000" b="1" dirty="0"/>
              <a:t>Параметры линий </a:t>
            </a:r>
            <a:r>
              <a:rPr lang="ru-RU" sz="2000" b="1" dirty="0" smtClean="0"/>
              <a:t>связи. </a:t>
            </a:r>
            <a:endParaRPr lang="ru-RU" sz="2000" b="1" dirty="0"/>
          </a:p>
          <a:p>
            <a:pPr marL="457200" indent="-457200" algn="just">
              <a:buAutoNum type="arabicPeriod"/>
            </a:pPr>
            <a:r>
              <a:rPr lang="ru-RU" sz="2000" b="1" dirty="0"/>
              <a:t>Способы увеличения дальности связи.</a:t>
            </a:r>
          </a:p>
        </p:txBody>
      </p:sp>
      <p:pic>
        <p:nvPicPr>
          <p:cNvPr id="2" name="Рисунок 1"/>
          <p:cNvPicPr>
            <a:picLocks noChangeAspect="1"/>
          </p:cNvPicPr>
          <p:nvPr/>
        </p:nvPicPr>
        <p:blipFill rotWithShape="1">
          <a:blip r:embed="rId2"/>
          <a:srcRect l="3382"/>
          <a:stretch/>
        </p:blipFill>
        <p:spPr>
          <a:xfrm>
            <a:off x="150125" y="576805"/>
            <a:ext cx="8834718" cy="3848695"/>
          </a:xfrm>
          <a:prstGeom prst="rect">
            <a:avLst/>
          </a:prstGeom>
        </p:spPr>
      </p:pic>
    </p:spTree>
    <p:extLst>
      <p:ext uri="{BB962C8B-B14F-4D97-AF65-F5344CB8AC3E}">
        <p14:creationId xmlns:p14="http://schemas.microsoft.com/office/powerpoint/2010/main" val="2522066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27296" y="4504910"/>
            <a:ext cx="9074557" cy="1538549"/>
          </a:xfrm>
        </p:spPr>
        <p:txBody>
          <a:bodyPr>
            <a:normAutofit/>
          </a:bodyPr>
          <a:lstStyle/>
          <a:p>
            <a:pPr marL="0" indent="0" algn="just">
              <a:buNone/>
            </a:pPr>
            <a:r>
              <a:rPr lang="ru-RU" sz="2000" dirty="0" smtClean="0"/>
              <a:t>       </a:t>
            </a:r>
            <a:r>
              <a:rPr lang="ru-RU" sz="2000" b="1" u="sng" dirty="0" smtClean="0">
                <a:solidFill>
                  <a:srgbClr val="C00000"/>
                </a:solidFill>
              </a:rPr>
              <a:t>По </a:t>
            </a:r>
            <a:r>
              <a:rPr lang="ru-RU" sz="2000" b="1" u="sng" dirty="0">
                <a:solidFill>
                  <a:srgbClr val="C00000"/>
                </a:solidFill>
              </a:rPr>
              <a:t>назначению кабели связи </a:t>
            </a:r>
            <a:r>
              <a:rPr lang="ru-RU" sz="2000" b="1" dirty="0">
                <a:solidFill>
                  <a:srgbClr val="002060"/>
                </a:solidFill>
              </a:rPr>
              <a:t>разделяют</a:t>
            </a:r>
            <a:r>
              <a:rPr lang="ru-RU" sz="2000" b="1" dirty="0"/>
              <a:t> </a:t>
            </a:r>
            <a:r>
              <a:rPr lang="ru-RU" sz="2000" dirty="0"/>
              <a:t>на магистральные междугородные общего пользования, железнодорожные магистральные кабели связи, кабели местной (городской) телефонной связи, кабели связи для соединительных линий и вставок, кабели зоновой (внутриобластной) и сельской связи, станционные и распределительные кабели. </a:t>
            </a:r>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3" name="Рисунок 2"/>
          <p:cNvPicPr>
            <a:picLocks noChangeAspect="1"/>
          </p:cNvPicPr>
          <p:nvPr/>
        </p:nvPicPr>
        <p:blipFill rotWithShape="1">
          <a:blip r:embed="rId2"/>
          <a:srcRect l="2433" b="60135"/>
          <a:stretch/>
        </p:blipFill>
        <p:spPr>
          <a:xfrm>
            <a:off x="81887" y="657255"/>
            <a:ext cx="9033614" cy="2768333"/>
          </a:xfrm>
          <a:prstGeom prst="rect">
            <a:avLst/>
          </a:prstGeom>
        </p:spPr>
      </p:pic>
      <p:sp>
        <p:nvSpPr>
          <p:cNvPr id="4" name="Прямоугольник 3"/>
          <p:cNvSpPr/>
          <p:nvPr/>
        </p:nvSpPr>
        <p:spPr>
          <a:xfrm>
            <a:off x="6435325" y="2820256"/>
            <a:ext cx="2544901" cy="45487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lumMod val="85000"/>
                    <a:lumOff val="15000"/>
                  </a:schemeClr>
                </a:solidFill>
              </a:rPr>
              <a:t>Распределительные</a:t>
            </a:r>
            <a:endParaRPr lang="ru-RU" sz="2000" b="1" dirty="0">
              <a:solidFill>
                <a:schemeClr val="tx1">
                  <a:lumMod val="85000"/>
                  <a:lumOff val="15000"/>
                </a:schemeClr>
              </a:solidFill>
            </a:endParaRPr>
          </a:p>
        </p:txBody>
      </p:sp>
      <p:sp>
        <p:nvSpPr>
          <p:cNvPr id="8" name="Прямоугольник 7"/>
          <p:cNvSpPr/>
          <p:nvPr/>
        </p:nvSpPr>
        <p:spPr>
          <a:xfrm>
            <a:off x="108953" y="3627463"/>
            <a:ext cx="2544901" cy="45487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lumMod val="85000"/>
                    <a:lumOff val="15000"/>
                  </a:schemeClr>
                </a:solidFill>
              </a:rPr>
              <a:t>Междугородные</a:t>
            </a:r>
            <a:endParaRPr lang="ru-RU" sz="2000" b="1" dirty="0">
              <a:solidFill>
                <a:schemeClr val="tx1">
                  <a:lumMod val="85000"/>
                  <a:lumOff val="15000"/>
                </a:schemeClr>
              </a:solidFill>
            </a:endParaRPr>
          </a:p>
        </p:txBody>
      </p:sp>
      <p:sp>
        <p:nvSpPr>
          <p:cNvPr id="9" name="Прямоугольник 8"/>
          <p:cNvSpPr/>
          <p:nvPr/>
        </p:nvSpPr>
        <p:spPr>
          <a:xfrm>
            <a:off x="2873261" y="3627463"/>
            <a:ext cx="2667729" cy="45487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lumMod val="85000"/>
                    <a:lumOff val="15000"/>
                  </a:schemeClr>
                </a:solidFill>
              </a:rPr>
              <a:t>Железнодорожные</a:t>
            </a:r>
            <a:endParaRPr lang="ru-RU" sz="2000" b="1" dirty="0">
              <a:solidFill>
                <a:schemeClr val="tx1">
                  <a:lumMod val="85000"/>
                  <a:lumOff val="15000"/>
                </a:schemeClr>
              </a:solidFill>
            </a:endParaRPr>
          </a:p>
        </p:txBody>
      </p:sp>
      <p:cxnSp>
        <p:nvCxnSpPr>
          <p:cNvPr id="15" name="Прямая соединительная линия 14"/>
          <p:cNvCxnSpPr/>
          <p:nvPr/>
        </p:nvCxnSpPr>
        <p:spPr>
          <a:xfrm>
            <a:off x="1187355" y="3275126"/>
            <a:ext cx="13648" cy="352337"/>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1774210" y="3275126"/>
            <a:ext cx="40943" cy="167088"/>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1815153" y="3432962"/>
            <a:ext cx="1924335"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3720665" y="3451294"/>
            <a:ext cx="27296" cy="176169"/>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4679577" y="2847150"/>
            <a:ext cx="1506070" cy="42797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2846367" y="2833968"/>
            <a:ext cx="1506070" cy="42797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215756" y="2839543"/>
            <a:ext cx="2177820" cy="42797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75013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4930489"/>
            <a:ext cx="9074557" cy="1156412"/>
          </a:xfrm>
        </p:spPr>
        <p:txBody>
          <a:bodyPr>
            <a:normAutofit/>
          </a:bodyPr>
          <a:lstStyle/>
          <a:p>
            <a:pPr marL="0" indent="0" algn="just">
              <a:buNone/>
            </a:pPr>
            <a:r>
              <a:rPr lang="ru-RU" sz="2000" dirty="0" smtClean="0"/>
              <a:t>   </a:t>
            </a:r>
            <a:r>
              <a:rPr lang="ru-RU" sz="2000" b="1" u="sng" dirty="0" smtClean="0">
                <a:solidFill>
                  <a:srgbClr val="C00000"/>
                </a:solidFill>
              </a:rPr>
              <a:t>В </a:t>
            </a:r>
            <a:r>
              <a:rPr lang="ru-RU" sz="2000" b="1" u="sng" dirty="0">
                <a:solidFill>
                  <a:srgbClr val="C00000"/>
                </a:solidFill>
              </a:rPr>
              <a:t>зависимости от </a:t>
            </a:r>
            <a:r>
              <a:rPr lang="ru-RU" sz="2000" b="1" dirty="0">
                <a:solidFill>
                  <a:srgbClr val="C00000"/>
                </a:solidFill>
              </a:rPr>
              <a:t>условий прокладки и эксплуатации кабели связи </a:t>
            </a:r>
            <a:r>
              <a:rPr lang="ru-RU" sz="2000" b="1" dirty="0">
                <a:solidFill>
                  <a:srgbClr val="002060"/>
                </a:solidFill>
              </a:rPr>
              <a:t>разделяют </a:t>
            </a:r>
            <a:r>
              <a:rPr lang="ru-RU" sz="2000" dirty="0"/>
              <a:t>на подземные (прокладываемые в грунте и монтируемые в телефонной канализации), подводные, подвесные. </a:t>
            </a:r>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2" name="Рисунок 1"/>
          <p:cNvPicPr>
            <a:picLocks noChangeAspect="1"/>
          </p:cNvPicPr>
          <p:nvPr/>
        </p:nvPicPr>
        <p:blipFill rotWithShape="1">
          <a:blip r:embed="rId2"/>
          <a:srcRect t="39965"/>
          <a:stretch/>
        </p:blipFill>
        <p:spPr>
          <a:xfrm>
            <a:off x="0" y="657254"/>
            <a:ext cx="9149069" cy="4119461"/>
          </a:xfrm>
          <a:prstGeom prst="rect">
            <a:avLst/>
          </a:prstGeom>
        </p:spPr>
      </p:pic>
    </p:spTree>
    <p:extLst>
      <p:ext uri="{BB962C8B-B14F-4D97-AF65-F5344CB8AC3E}">
        <p14:creationId xmlns:p14="http://schemas.microsoft.com/office/powerpoint/2010/main" val="11354867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4848603"/>
            <a:ext cx="9074557" cy="1838800"/>
          </a:xfrm>
        </p:spPr>
        <p:txBody>
          <a:bodyPr>
            <a:normAutofit/>
          </a:bodyPr>
          <a:lstStyle/>
          <a:p>
            <a:pPr marL="0" indent="0" algn="just">
              <a:buNone/>
            </a:pPr>
            <a:r>
              <a:rPr lang="ru-RU" sz="2000" dirty="0" smtClean="0"/>
              <a:t>         </a:t>
            </a:r>
            <a:r>
              <a:rPr lang="ru-RU" sz="2000" b="1" u="sng" dirty="0" smtClean="0">
                <a:solidFill>
                  <a:srgbClr val="C00000"/>
                </a:solidFill>
              </a:rPr>
              <a:t>По конструкции и взаимному расположению проводников</a:t>
            </a:r>
            <a:r>
              <a:rPr lang="ru-RU" sz="2000" b="1" dirty="0" smtClean="0">
                <a:solidFill>
                  <a:srgbClr val="C00000"/>
                </a:solidFill>
              </a:rPr>
              <a:t> </a:t>
            </a:r>
            <a:r>
              <a:rPr lang="ru-RU" sz="2000" b="1" dirty="0" smtClean="0">
                <a:solidFill>
                  <a:srgbClr val="002060"/>
                </a:solidFill>
              </a:rPr>
              <a:t>выделяют </a:t>
            </a:r>
            <a:r>
              <a:rPr lang="ru-RU" sz="2000" b="1" dirty="0" smtClean="0"/>
              <a:t>симметричные кабели </a:t>
            </a:r>
            <a:r>
              <a:rPr lang="ru-RU" sz="2000" dirty="0" smtClean="0"/>
              <a:t>с цепями из </a:t>
            </a:r>
            <a:r>
              <a:rPr lang="ru-RU" sz="2000" dirty="0"/>
              <a:t>одинаковых в конструктивном и электрическом отношении проводников</a:t>
            </a:r>
            <a:r>
              <a:rPr lang="ru-RU" sz="2000" dirty="0" smtClean="0"/>
              <a:t>. Токопроводящие </a:t>
            </a:r>
            <a:r>
              <a:rPr lang="ru-RU" sz="2000" dirty="0"/>
              <a:t>жилы симметричных кабелей изготавливают в основном круглой формы (рис. 8.2, а) из меди диаметром 0,8; 0,9; 1; 1,05; 1,2 мм для кабелей многоканальной связи и 0,32; 0,4; 0,5; 0,6; 0,7 мм для кабелей местной связи. </a:t>
            </a:r>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sp>
        <p:nvSpPr>
          <p:cNvPr id="3" name="Прямоугольник 2"/>
          <p:cNvSpPr/>
          <p:nvPr/>
        </p:nvSpPr>
        <p:spPr>
          <a:xfrm>
            <a:off x="3426910" y="3244334"/>
            <a:ext cx="2290179" cy="369332"/>
          </a:xfrm>
          <a:prstGeom prst="rect">
            <a:avLst/>
          </a:prstGeom>
        </p:spPr>
        <p:txBody>
          <a:bodyPr wrap="none">
            <a:spAutoFit/>
          </a:bodyPr>
          <a:lstStyle/>
          <a:p>
            <a:r>
              <a:rPr lang="ru-RU" dirty="0"/>
              <a:t>Рис. 8.2 Жилы кабеля</a:t>
            </a:r>
          </a:p>
        </p:txBody>
      </p:sp>
      <p:pic>
        <p:nvPicPr>
          <p:cNvPr id="9" name="Рисунок 8"/>
          <p:cNvPicPr>
            <a:picLocks noChangeAspect="1"/>
          </p:cNvPicPr>
          <p:nvPr/>
        </p:nvPicPr>
        <p:blipFill rotWithShape="1">
          <a:blip r:embed="rId2"/>
          <a:srcRect t="10776" r="11631" b="35254"/>
          <a:stretch/>
        </p:blipFill>
        <p:spPr>
          <a:xfrm>
            <a:off x="108329" y="714344"/>
            <a:ext cx="8938203" cy="3639291"/>
          </a:xfrm>
          <a:prstGeom prst="rect">
            <a:avLst/>
          </a:prstGeom>
        </p:spPr>
      </p:pic>
      <p:pic>
        <p:nvPicPr>
          <p:cNvPr id="2" name="Рисунок 1"/>
          <p:cNvPicPr>
            <a:picLocks noChangeAspect="1"/>
          </p:cNvPicPr>
          <p:nvPr/>
        </p:nvPicPr>
        <p:blipFill rotWithShape="1">
          <a:blip r:embed="rId3"/>
          <a:srcRect t="21846" r="76168"/>
          <a:stretch/>
        </p:blipFill>
        <p:spPr>
          <a:xfrm>
            <a:off x="8229477" y="3572722"/>
            <a:ext cx="749111" cy="739969"/>
          </a:xfrm>
          <a:prstGeom prst="rect">
            <a:avLst/>
          </a:prstGeom>
        </p:spPr>
      </p:pic>
    </p:spTree>
    <p:extLst>
      <p:ext uri="{BB962C8B-B14F-4D97-AF65-F5344CB8AC3E}">
        <p14:creationId xmlns:p14="http://schemas.microsoft.com/office/powerpoint/2010/main" val="33383139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a:blip r:embed="rId2"/>
          <a:stretch>
            <a:fillRect/>
          </a:stretch>
        </p:blipFill>
        <p:spPr>
          <a:xfrm rot="1189239">
            <a:off x="536692" y="1617031"/>
            <a:ext cx="2662517" cy="2662517"/>
          </a:xfrm>
          <a:prstGeom prst="rect">
            <a:avLst/>
          </a:prstGeom>
        </p:spPr>
      </p:pic>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11" name="Рисунок 10"/>
          <p:cNvPicPr>
            <a:picLocks noChangeAspect="1"/>
          </p:cNvPicPr>
          <p:nvPr/>
        </p:nvPicPr>
        <p:blipFill rotWithShape="1">
          <a:blip r:embed="rId3"/>
          <a:srcRect t="45970" r="20361" b="35125"/>
          <a:stretch/>
        </p:blipFill>
        <p:spPr>
          <a:xfrm>
            <a:off x="741030" y="863527"/>
            <a:ext cx="3556882" cy="844362"/>
          </a:xfrm>
          <a:prstGeom prst="rect">
            <a:avLst/>
          </a:prstGeom>
        </p:spPr>
      </p:pic>
      <p:pic>
        <p:nvPicPr>
          <p:cNvPr id="9" name="Рисунок 8"/>
          <p:cNvPicPr>
            <a:picLocks noChangeAspect="1"/>
          </p:cNvPicPr>
          <p:nvPr/>
        </p:nvPicPr>
        <p:blipFill rotWithShape="1">
          <a:blip r:embed="rId4"/>
          <a:srcRect l="24968" r="50134"/>
          <a:stretch/>
        </p:blipFill>
        <p:spPr>
          <a:xfrm>
            <a:off x="3826875" y="777186"/>
            <a:ext cx="772515" cy="934565"/>
          </a:xfrm>
          <a:prstGeom prst="rect">
            <a:avLst/>
          </a:prstGeom>
        </p:spPr>
      </p:pic>
      <p:sp>
        <p:nvSpPr>
          <p:cNvPr id="6" name="Объект 5"/>
          <p:cNvSpPr>
            <a:spLocks noGrp="1"/>
          </p:cNvSpPr>
          <p:nvPr>
            <p:ph idx="1"/>
          </p:nvPr>
        </p:nvSpPr>
        <p:spPr>
          <a:xfrm>
            <a:off x="40341" y="4111624"/>
            <a:ext cx="9074557" cy="2746376"/>
          </a:xfrm>
          <a:solidFill>
            <a:schemeClr val="bg1"/>
          </a:solidFill>
        </p:spPr>
        <p:txBody>
          <a:bodyPr>
            <a:normAutofit/>
          </a:bodyPr>
          <a:lstStyle/>
          <a:p>
            <a:pPr marL="0" indent="0" algn="just">
              <a:buNone/>
            </a:pPr>
            <a:r>
              <a:rPr lang="ru-RU" sz="2000" dirty="0" smtClean="0"/>
              <a:t>      </a:t>
            </a:r>
            <a:r>
              <a:rPr lang="ru-RU" sz="2000" b="1" dirty="0" smtClean="0"/>
              <a:t>Крайне </a:t>
            </a:r>
            <a:r>
              <a:rPr lang="ru-RU" sz="2000" b="1" dirty="0"/>
              <a:t>редко </a:t>
            </a:r>
            <a:r>
              <a:rPr lang="ru-RU" sz="2000" dirty="0"/>
              <a:t>для изготовления жил симметричных кабелей применяют алюминиевую и биметаллическую (алюмомедную) проволоку (</a:t>
            </a:r>
            <a:r>
              <a:rPr lang="ru-RU" sz="2000" dirty="0" smtClean="0"/>
              <a:t>рис.</a:t>
            </a:r>
            <a:r>
              <a:rPr lang="ru-RU" sz="2000" b="1" dirty="0" smtClean="0"/>
              <a:t>б</a:t>
            </a:r>
            <a:r>
              <a:rPr lang="ru-RU" sz="2000" dirty="0"/>
              <a:t>). В тех случаях, когда от кабелей требуются повышенная гибкость и механическая прочность (подводные кабели), их жилы делают многопроволочными из проволок одного </a:t>
            </a:r>
            <a:r>
              <a:rPr lang="ru-RU" sz="2000" dirty="0" smtClean="0"/>
              <a:t>(рис.</a:t>
            </a:r>
            <a:r>
              <a:rPr lang="ru-RU" sz="2000" b="1" dirty="0" smtClean="0"/>
              <a:t>в</a:t>
            </a:r>
            <a:r>
              <a:rPr lang="ru-RU" sz="2000" dirty="0"/>
              <a:t>) или разного (</a:t>
            </a:r>
            <a:r>
              <a:rPr lang="ru-RU" sz="2000" dirty="0" smtClean="0"/>
              <a:t>рис.</a:t>
            </a:r>
            <a:r>
              <a:rPr lang="ru-RU" sz="2000" b="1" dirty="0" smtClean="0"/>
              <a:t>г</a:t>
            </a:r>
            <a:r>
              <a:rPr lang="ru-RU" sz="2000" dirty="0"/>
              <a:t>) сечений</a:t>
            </a:r>
            <a:r>
              <a:rPr lang="ru-RU" sz="2000" dirty="0" smtClean="0"/>
              <a:t>.</a:t>
            </a:r>
          </a:p>
          <a:p>
            <a:pPr marL="0" indent="0" algn="just">
              <a:buNone/>
            </a:pPr>
            <a:r>
              <a:rPr lang="ru-RU" sz="2000" dirty="0" smtClean="0"/>
              <a:t>      </a:t>
            </a:r>
            <a:r>
              <a:rPr lang="ru-RU" sz="2000" b="1" i="1" dirty="0" smtClean="0"/>
              <a:t>При </a:t>
            </a:r>
            <a:r>
              <a:rPr lang="ru-RU" sz="2000" b="1" i="1" dirty="0"/>
              <a:t>изготовлении коаксиальных кабелей </a:t>
            </a:r>
            <a:r>
              <a:rPr lang="ru-RU" sz="2000" i="1" dirty="0"/>
              <a:t>в качестве внутренних проводников применяют токопроводящие жилы перечисленных видов; внешний проводник выполняют в виде тонкостенных трубок из медных или алюминиевых лент.</a:t>
            </a:r>
          </a:p>
          <a:p>
            <a:pPr marL="0" indent="0" algn="just">
              <a:buNone/>
            </a:pPr>
            <a:endParaRPr lang="ru-RU" sz="2000" dirty="0"/>
          </a:p>
          <a:p>
            <a:pPr marL="0" indent="0" algn="just">
              <a:buNone/>
            </a:pPr>
            <a:endParaRPr lang="ru-RU" sz="2000" dirty="0" smtClean="0"/>
          </a:p>
          <a:p>
            <a:pPr marL="0" indent="0" algn="just">
              <a:buNone/>
            </a:pPr>
            <a:endParaRPr lang="ru-RU" sz="2000" dirty="0"/>
          </a:p>
        </p:txBody>
      </p:sp>
      <p:pic>
        <p:nvPicPr>
          <p:cNvPr id="16" name="Рисунок 15"/>
          <p:cNvPicPr>
            <a:picLocks noChangeAspect="1"/>
          </p:cNvPicPr>
          <p:nvPr/>
        </p:nvPicPr>
        <p:blipFill rotWithShape="1">
          <a:blip r:embed="rId5"/>
          <a:srcRect l="5399" t="23084" r="16896" b="53831"/>
          <a:stretch/>
        </p:blipFill>
        <p:spPr>
          <a:xfrm>
            <a:off x="6029660" y="818671"/>
            <a:ext cx="2825963" cy="836255"/>
          </a:xfrm>
          <a:prstGeom prst="rect">
            <a:avLst/>
          </a:prstGeom>
        </p:spPr>
      </p:pic>
      <p:pic>
        <p:nvPicPr>
          <p:cNvPr id="2" name="Рисунок 1"/>
          <p:cNvPicPr>
            <a:picLocks noChangeAspect="1"/>
          </p:cNvPicPr>
          <p:nvPr/>
        </p:nvPicPr>
        <p:blipFill rotWithShape="1">
          <a:blip r:embed="rId4"/>
          <a:srcRect l="75598"/>
          <a:stretch/>
        </p:blipFill>
        <p:spPr>
          <a:xfrm>
            <a:off x="5431241" y="657255"/>
            <a:ext cx="923743" cy="1140230"/>
          </a:xfrm>
          <a:prstGeom prst="rect">
            <a:avLst/>
          </a:prstGeom>
        </p:spPr>
      </p:pic>
      <p:pic>
        <p:nvPicPr>
          <p:cNvPr id="18" name="Рисунок 17"/>
          <p:cNvPicPr>
            <a:picLocks noChangeAspect="1"/>
          </p:cNvPicPr>
          <p:nvPr/>
        </p:nvPicPr>
        <p:blipFill rotWithShape="1">
          <a:blip r:embed="rId6"/>
          <a:srcRect t="25937" b="27006"/>
          <a:stretch/>
        </p:blipFill>
        <p:spPr>
          <a:xfrm>
            <a:off x="4082326" y="2374451"/>
            <a:ext cx="5004709" cy="1479004"/>
          </a:xfrm>
          <a:prstGeom prst="rect">
            <a:avLst/>
          </a:prstGeom>
        </p:spPr>
      </p:pic>
      <p:pic>
        <p:nvPicPr>
          <p:cNvPr id="8" name="Рисунок 7"/>
          <p:cNvPicPr>
            <a:picLocks noChangeAspect="1"/>
          </p:cNvPicPr>
          <p:nvPr/>
        </p:nvPicPr>
        <p:blipFill rotWithShape="1">
          <a:blip r:embed="rId4"/>
          <a:srcRect l="50585" r="24440"/>
          <a:stretch/>
        </p:blipFill>
        <p:spPr>
          <a:xfrm>
            <a:off x="3464741" y="2501156"/>
            <a:ext cx="1016159" cy="1225594"/>
          </a:xfrm>
          <a:prstGeom prst="rect">
            <a:avLst/>
          </a:prstGeom>
        </p:spPr>
      </p:pic>
      <p:sp>
        <p:nvSpPr>
          <p:cNvPr id="19" name="Прямоугольник 18"/>
          <p:cNvSpPr/>
          <p:nvPr/>
        </p:nvSpPr>
        <p:spPr>
          <a:xfrm>
            <a:off x="0" y="2088860"/>
            <a:ext cx="618142" cy="2079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618142" y="777186"/>
            <a:ext cx="115283" cy="3086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1552575" y="729561"/>
            <a:ext cx="209550" cy="3086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2514600" y="729561"/>
            <a:ext cx="200025" cy="203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09370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09325" y="2153495"/>
            <a:ext cx="4085546" cy="2725643"/>
          </a:xfrm>
          <a:prstGeom prst="snip2DiagRect">
            <a:avLst/>
          </a:prstGeom>
        </p:spPr>
      </p:pic>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27296" y="5285332"/>
            <a:ext cx="9074557" cy="1129116"/>
          </a:xfrm>
        </p:spPr>
        <p:txBody>
          <a:bodyPr>
            <a:normAutofit/>
          </a:bodyPr>
          <a:lstStyle/>
          <a:p>
            <a:pPr marL="0" indent="0" algn="just">
              <a:buNone/>
            </a:pPr>
            <a:r>
              <a:rPr lang="ru-RU" sz="2000" dirty="0"/>
              <a:t>*</a:t>
            </a:r>
            <a:r>
              <a:rPr lang="ru-RU" sz="2000" b="1" u="sng" dirty="0">
                <a:solidFill>
                  <a:srgbClr val="C00000"/>
                </a:solidFill>
              </a:rPr>
              <a:t>Магистральные высокочастотные кабели связи (МКС, МК, МКП).   </a:t>
            </a:r>
          </a:p>
          <a:p>
            <a:pPr marL="0" indent="0" algn="just">
              <a:buNone/>
            </a:pPr>
            <a:r>
              <a:rPr lang="ru-RU" sz="2000" dirty="0"/>
              <a:t> </a:t>
            </a:r>
            <a:r>
              <a:rPr lang="ru-RU" sz="2000" dirty="0" smtClean="0"/>
              <a:t>Эта </a:t>
            </a:r>
            <a:r>
              <a:rPr lang="ru-RU" sz="2000" dirty="0"/>
              <a:t>группа кабелей предназначена, как правило, для организации магистральной (междугородной) связи протяженностью </a:t>
            </a:r>
            <a:r>
              <a:rPr lang="ru-RU" sz="2000" i="1" dirty="0"/>
              <a:t>до 12500 км. </a:t>
            </a:r>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9" name="Рисунок 8"/>
          <p:cNvPicPr>
            <a:picLocks noChangeAspect="1"/>
          </p:cNvPicPr>
          <p:nvPr/>
        </p:nvPicPr>
        <p:blipFill rotWithShape="1">
          <a:blip r:embed="rId3"/>
          <a:srcRect l="13104" t="8847"/>
          <a:stretch/>
        </p:blipFill>
        <p:spPr>
          <a:xfrm>
            <a:off x="4362721" y="3606751"/>
            <a:ext cx="4279243" cy="1470117"/>
          </a:xfrm>
          <a:prstGeom prst="rect">
            <a:avLst/>
          </a:prstGeom>
        </p:spPr>
      </p:pic>
      <p:pic>
        <p:nvPicPr>
          <p:cNvPr id="10" name="Рисунок 9"/>
          <p:cNvPicPr>
            <a:picLocks noChangeAspect="1"/>
          </p:cNvPicPr>
          <p:nvPr/>
        </p:nvPicPr>
        <p:blipFill rotWithShape="1">
          <a:blip r:embed="rId4"/>
          <a:srcRect l="19154" t="15971" r="11061" b="34145"/>
          <a:stretch/>
        </p:blipFill>
        <p:spPr>
          <a:xfrm>
            <a:off x="2693126" y="657255"/>
            <a:ext cx="4785848" cy="2565780"/>
          </a:xfrm>
          <a:prstGeom prst="rect">
            <a:avLst/>
          </a:prstGeom>
        </p:spPr>
      </p:pic>
    </p:spTree>
    <p:extLst>
      <p:ext uri="{BB962C8B-B14F-4D97-AF65-F5344CB8AC3E}">
        <p14:creationId xmlns:p14="http://schemas.microsoft.com/office/powerpoint/2010/main" val="2049565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5230741"/>
            <a:ext cx="9074557" cy="1497606"/>
          </a:xfrm>
        </p:spPr>
        <p:txBody>
          <a:bodyPr>
            <a:normAutofit/>
          </a:bodyPr>
          <a:lstStyle/>
          <a:p>
            <a:pPr marL="0" indent="0" algn="just">
              <a:buNone/>
            </a:pPr>
            <a:r>
              <a:rPr lang="ru-RU" sz="2000" dirty="0" smtClean="0"/>
              <a:t>    </a:t>
            </a:r>
            <a:r>
              <a:rPr lang="ru-RU" sz="2000" b="1" u="sng" dirty="0" smtClean="0">
                <a:solidFill>
                  <a:srgbClr val="C00000"/>
                </a:solidFill>
              </a:rPr>
              <a:t>*</a:t>
            </a:r>
            <a:r>
              <a:rPr lang="ru-RU" sz="2000" b="1" u="sng" dirty="0">
                <a:solidFill>
                  <a:srgbClr val="C00000"/>
                </a:solidFill>
              </a:rPr>
              <a:t>Низкочастотные кабели многоканальной связи (ТЗГ, ТЗБ</a:t>
            </a:r>
            <a:r>
              <a:rPr lang="ru-RU" sz="2000" b="1" u="sng" dirty="0" smtClean="0">
                <a:solidFill>
                  <a:srgbClr val="C00000"/>
                </a:solidFill>
              </a:rPr>
              <a:t>, ТЗПАШп</a:t>
            </a:r>
            <a:r>
              <a:rPr lang="ru-RU" sz="2000" b="1" u="sng" dirty="0">
                <a:solidFill>
                  <a:srgbClr val="C00000"/>
                </a:solidFill>
              </a:rPr>
              <a:t>, ТЗПАБп). </a:t>
            </a:r>
            <a:r>
              <a:rPr lang="ru-RU" sz="2000" dirty="0"/>
              <a:t>Такие кабели используют для каблирования телефонных и телеграфных узлов, устройства вводов цепей воздушных линий, кабельных вставок в воздушные линии, ответвлений от магистрального кабеля, соединительных линий между телефонными станциями. </a:t>
            </a:r>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2" name="Рисунок 1"/>
          <p:cNvPicPr>
            <a:picLocks noChangeAspect="1"/>
          </p:cNvPicPr>
          <p:nvPr/>
        </p:nvPicPr>
        <p:blipFill rotWithShape="1">
          <a:blip r:embed="rId2"/>
          <a:srcRect t="23410" r="10753" b="15916"/>
          <a:stretch/>
        </p:blipFill>
        <p:spPr>
          <a:xfrm>
            <a:off x="757167" y="847189"/>
            <a:ext cx="3910368" cy="1648878"/>
          </a:xfrm>
          <a:prstGeom prst="rect">
            <a:avLst/>
          </a:prstGeom>
        </p:spPr>
      </p:pic>
      <p:pic>
        <p:nvPicPr>
          <p:cNvPr id="3" name="Рисунок 2"/>
          <p:cNvPicPr>
            <a:picLocks noChangeAspect="1"/>
          </p:cNvPicPr>
          <p:nvPr/>
        </p:nvPicPr>
        <p:blipFill>
          <a:blip r:embed="rId3"/>
          <a:stretch>
            <a:fillRect/>
          </a:stretch>
        </p:blipFill>
        <p:spPr>
          <a:xfrm>
            <a:off x="4986621" y="657255"/>
            <a:ext cx="3666059" cy="1838812"/>
          </a:xfrm>
          <a:prstGeom prst="rect">
            <a:avLst/>
          </a:prstGeom>
        </p:spPr>
      </p:pic>
      <p:pic>
        <p:nvPicPr>
          <p:cNvPr id="1026" name="Picture 2" descr="Кабель ТЗПАШп 4х4х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721" y="2589439"/>
            <a:ext cx="7620000" cy="255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99071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5374042"/>
            <a:ext cx="9074557" cy="1483958"/>
          </a:xfrm>
        </p:spPr>
        <p:txBody>
          <a:bodyPr>
            <a:normAutofit/>
          </a:bodyPr>
          <a:lstStyle/>
          <a:p>
            <a:pPr marL="0" indent="0" algn="just">
              <a:buNone/>
            </a:pPr>
            <a:r>
              <a:rPr lang="ru-RU" sz="2000" dirty="0" smtClean="0"/>
              <a:t>        </a:t>
            </a:r>
            <a:r>
              <a:rPr lang="ru-RU" sz="2000" b="1" u="sng" dirty="0" smtClean="0">
                <a:solidFill>
                  <a:srgbClr val="C00000"/>
                </a:solidFill>
              </a:rPr>
              <a:t>ВОЛС</a:t>
            </a:r>
            <a:r>
              <a:rPr lang="ru-RU" sz="2000" dirty="0" smtClean="0"/>
              <a:t> </a:t>
            </a:r>
            <a:r>
              <a:rPr lang="ru-RU" sz="2000" dirty="0"/>
              <a:t>— </a:t>
            </a:r>
            <a:r>
              <a:rPr lang="ru-RU" sz="2000" b="1" dirty="0">
                <a:solidFill>
                  <a:srgbClr val="002060"/>
                </a:solidFill>
              </a:rPr>
              <a:t>это линия передачи</a:t>
            </a:r>
            <a:r>
              <a:rPr lang="ru-RU" sz="2000" dirty="0"/>
              <a:t>, </a:t>
            </a:r>
            <a:r>
              <a:rPr lang="ru-RU" sz="2000" b="1" dirty="0"/>
              <a:t>в которой информация передается по оптическим диэлектрическим волноводам, называемым «оптическим волокном».</a:t>
            </a:r>
            <a:r>
              <a:rPr lang="ru-RU" sz="2000" dirty="0"/>
              <a:t> Использование ВОЛС имеет целый ряд преимуществ по сравнению с передачей информации по металлическому кабелю. Эти преимущества вытекают из особенностей распространения сигнала в оптическом волокне.</a:t>
            </a:r>
          </a:p>
        </p:txBody>
      </p:sp>
      <p:sp>
        <p:nvSpPr>
          <p:cNvPr id="7" name="Прямоугольник 6"/>
          <p:cNvSpPr/>
          <p:nvPr/>
        </p:nvSpPr>
        <p:spPr>
          <a:xfrm>
            <a:off x="1910457" y="257145"/>
            <a:ext cx="4197367" cy="400110"/>
          </a:xfrm>
          <a:prstGeom prst="rect">
            <a:avLst/>
          </a:prstGeom>
        </p:spPr>
        <p:txBody>
          <a:bodyPr wrap="none">
            <a:spAutoFit/>
          </a:bodyPr>
          <a:lstStyle/>
          <a:p>
            <a:r>
              <a:rPr lang="ru-RU" sz="2000" b="1" u="sng" dirty="0">
                <a:solidFill>
                  <a:srgbClr val="002060"/>
                </a:solidFill>
              </a:rPr>
              <a:t>Волоконно-оптические линии </a:t>
            </a:r>
            <a:r>
              <a:rPr lang="ru-RU" sz="2000" b="1" u="sng" dirty="0" smtClean="0">
                <a:solidFill>
                  <a:srgbClr val="002060"/>
                </a:solidFill>
              </a:rPr>
              <a:t>связи</a:t>
            </a:r>
            <a:endParaRPr lang="ru-RU" sz="2000" b="1" u="sng" dirty="0">
              <a:solidFill>
                <a:srgbClr val="002060"/>
              </a:solidFill>
            </a:endParaRPr>
          </a:p>
        </p:txBody>
      </p:sp>
      <p:pic>
        <p:nvPicPr>
          <p:cNvPr id="2" name="Рисунок 1"/>
          <p:cNvPicPr>
            <a:picLocks noChangeAspect="1"/>
          </p:cNvPicPr>
          <p:nvPr/>
        </p:nvPicPr>
        <p:blipFill rotWithShape="1">
          <a:blip r:embed="rId2"/>
          <a:srcRect l="14335" t="23647" r="14471" b="32315"/>
          <a:stretch/>
        </p:blipFill>
        <p:spPr>
          <a:xfrm>
            <a:off x="1282287" y="2291029"/>
            <a:ext cx="6509982" cy="3016156"/>
          </a:xfrm>
          <a:prstGeom prst="rect">
            <a:avLst/>
          </a:prstGeom>
        </p:spPr>
      </p:pic>
      <p:pic>
        <p:nvPicPr>
          <p:cNvPr id="9" name="Рисунок 8"/>
          <p:cNvPicPr>
            <a:picLocks noChangeAspect="1"/>
          </p:cNvPicPr>
          <p:nvPr/>
        </p:nvPicPr>
        <p:blipFill rotWithShape="1">
          <a:blip r:embed="rId3"/>
          <a:srcRect l="1487" r="47327" b="11276"/>
          <a:stretch/>
        </p:blipFill>
        <p:spPr>
          <a:xfrm>
            <a:off x="211310" y="724112"/>
            <a:ext cx="3398293" cy="2212319"/>
          </a:xfrm>
          <a:prstGeom prst="rect">
            <a:avLst/>
          </a:prstGeom>
        </p:spPr>
      </p:pic>
      <p:pic>
        <p:nvPicPr>
          <p:cNvPr id="3" name="Рисунок 2"/>
          <p:cNvPicPr>
            <a:picLocks noChangeAspect="1"/>
          </p:cNvPicPr>
          <p:nvPr/>
        </p:nvPicPr>
        <p:blipFill rotWithShape="1">
          <a:blip r:embed="rId4"/>
          <a:srcRect t="29020" b="29216"/>
          <a:stretch/>
        </p:blipFill>
        <p:spPr>
          <a:xfrm>
            <a:off x="5295503" y="712718"/>
            <a:ext cx="3779054" cy="1578311"/>
          </a:xfrm>
          <a:prstGeom prst="rect">
            <a:avLst/>
          </a:prstGeom>
        </p:spPr>
      </p:pic>
    </p:spTree>
    <p:extLst>
      <p:ext uri="{BB962C8B-B14F-4D97-AF65-F5344CB8AC3E}">
        <p14:creationId xmlns:p14="http://schemas.microsoft.com/office/powerpoint/2010/main" val="24396742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69443" y="4480113"/>
            <a:ext cx="9074557" cy="2261880"/>
          </a:xfrm>
        </p:spPr>
        <p:txBody>
          <a:bodyPr>
            <a:normAutofit/>
          </a:bodyPr>
          <a:lstStyle/>
          <a:p>
            <a:pPr marL="0" indent="0" algn="just">
              <a:buNone/>
            </a:pPr>
            <a:r>
              <a:rPr lang="ru-RU" sz="2000" b="1" u="sng" dirty="0">
                <a:solidFill>
                  <a:srgbClr val="C00000"/>
                </a:solidFill>
              </a:rPr>
              <a:t>Преимущества </a:t>
            </a:r>
            <a:r>
              <a:rPr lang="ru-RU" sz="2000" b="1" u="sng" dirty="0" smtClean="0">
                <a:solidFill>
                  <a:srgbClr val="C00000"/>
                </a:solidFill>
              </a:rPr>
              <a:t>ВОЛС:</a:t>
            </a:r>
            <a:endParaRPr lang="ru-RU" sz="2000" b="1" u="sng" dirty="0">
              <a:solidFill>
                <a:srgbClr val="C00000"/>
              </a:solidFill>
            </a:endParaRPr>
          </a:p>
          <a:p>
            <a:pPr marL="0" indent="0" algn="just">
              <a:buNone/>
            </a:pPr>
            <a:r>
              <a:rPr lang="ru-RU" sz="2000" b="1" dirty="0">
                <a:solidFill>
                  <a:srgbClr val="002060"/>
                </a:solidFill>
              </a:rPr>
              <a:t>1. </a:t>
            </a:r>
            <a:r>
              <a:rPr lang="ru-RU" sz="2000" b="1" dirty="0" smtClean="0">
                <a:solidFill>
                  <a:srgbClr val="002060"/>
                </a:solidFill>
              </a:rPr>
              <a:t>   Широкая </a:t>
            </a:r>
            <a:r>
              <a:rPr lang="ru-RU" sz="2000" b="1" dirty="0">
                <a:solidFill>
                  <a:srgbClr val="002060"/>
                </a:solidFill>
              </a:rPr>
              <a:t>полоса пропускания.</a:t>
            </a:r>
          </a:p>
          <a:p>
            <a:pPr marL="0" indent="0" algn="just">
              <a:buNone/>
            </a:pPr>
            <a:r>
              <a:rPr lang="ru-RU" sz="2000" b="1" dirty="0">
                <a:solidFill>
                  <a:srgbClr val="002060"/>
                </a:solidFill>
              </a:rPr>
              <a:t>2. Малое затухание светового сигнала в волокне. </a:t>
            </a:r>
            <a:r>
              <a:rPr lang="ru-RU" sz="2000" dirty="0"/>
              <a:t>Вместе с небольшой дисперсией это позволяет строить участки линий без ретрансляции протяженностью 100 км и более.</a:t>
            </a:r>
          </a:p>
          <a:p>
            <a:pPr marL="0" indent="0" algn="just">
              <a:buNone/>
            </a:pPr>
            <a:r>
              <a:rPr lang="ru-RU" sz="2000" b="1" dirty="0">
                <a:solidFill>
                  <a:srgbClr val="002060"/>
                </a:solidFill>
              </a:rPr>
              <a:t>3. </a:t>
            </a:r>
            <a:r>
              <a:rPr lang="ru-RU" sz="2000" b="1" dirty="0" smtClean="0">
                <a:solidFill>
                  <a:srgbClr val="002060"/>
                </a:solidFill>
              </a:rPr>
              <a:t>   Низкий </a:t>
            </a:r>
            <a:r>
              <a:rPr lang="ru-RU" sz="2000" b="1" dirty="0">
                <a:solidFill>
                  <a:srgbClr val="002060"/>
                </a:solidFill>
              </a:rPr>
              <a:t>уровень шумов в ВОК, </a:t>
            </a:r>
            <a:r>
              <a:rPr lang="ru-RU" sz="2000" dirty="0"/>
              <a:t>позволяющий увеличить полосу пропускания.</a:t>
            </a:r>
          </a:p>
          <a:p>
            <a:pPr marL="0" indent="0" algn="just">
              <a:buNone/>
            </a:pPr>
            <a:endParaRPr lang="ru-RU" sz="2000" dirty="0"/>
          </a:p>
        </p:txBody>
      </p:sp>
      <p:sp>
        <p:nvSpPr>
          <p:cNvPr id="8" name="Прямоугольник 7"/>
          <p:cNvSpPr/>
          <p:nvPr/>
        </p:nvSpPr>
        <p:spPr>
          <a:xfrm>
            <a:off x="1910457" y="257145"/>
            <a:ext cx="4197367" cy="400110"/>
          </a:xfrm>
          <a:prstGeom prst="rect">
            <a:avLst/>
          </a:prstGeom>
        </p:spPr>
        <p:txBody>
          <a:bodyPr wrap="none">
            <a:spAutoFit/>
          </a:bodyPr>
          <a:lstStyle/>
          <a:p>
            <a:r>
              <a:rPr lang="ru-RU" sz="2000" b="1" u="sng" dirty="0">
                <a:solidFill>
                  <a:srgbClr val="002060"/>
                </a:solidFill>
              </a:rPr>
              <a:t>Волоконно-оптические линии </a:t>
            </a:r>
            <a:r>
              <a:rPr lang="ru-RU" sz="2000" b="1" u="sng" dirty="0" smtClean="0">
                <a:solidFill>
                  <a:srgbClr val="002060"/>
                </a:solidFill>
              </a:rPr>
              <a:t>связи</a:t>
            </a:r>
            <a:endParaRPr lang="ru-RU" sz="2000" b="1" u="sng" dirty="0">
              <a:solidFill>
                <a:srgbClr val="002060"/>
              </a:solidFill>
            </a:endParaRPr>
          </a:p>
        </p:txBody>
      </p:sp>
      <p:pic>
        <p:nvPicPr>
          <p:cNvPr id="3" name="Рисунок 2"/>
          <p:cNvPicPr>
            <a:picLocks noChangeAspect="1"/>
          </p:cNvPicPr>
          <p:nvPr/>
        </p:nvPicPr>
        <p:blipFill>
          <a:blip r:embed="rId2"/>
          <a:stretch>
            <a:fillRect/>
          </a:stretch>
        </p:blipFill>
        <p:spPr>
          <a:xfrm>
            <a:off x="4690261" y="657255"/>
            <a:ext cx="4356847" cy="4356847"/>
          </a:xfrm>
          <a:prstGeom prst="rect">
            <a:avLst/>
          </a:prstGeom>
        </p:spPr>
      </p:pic>
      <p:sp>
        <p:nvSpPr>
          <p:cNvPr id="4" name="Прямоугольник 3"/>
          <p:cNvSpPr/>
          <p:nvPr/>
        </p:nvSpPr>
        <p:spPr>
          <a:xfrm>
            <a:off x="349623" y="1295568"/>
            <a:ext cx="3953435" cy="2187220"/>
          </a:xfrm>
          <a:prstGeom prst="rect">
            <a:avLst/>
          </a:prstGeom>
          <a:solidFill>
            <a:schemeClr val="accent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b="1" i="1" u="sng" dirty="0" smtClean="0">
                <a:solidFill>
                  <a:schemeClr val="accent6">
                    <a:lumMod val="50000"/>
                  </a:schemeClr>
                </a:solidFill>
              </a:rPr>
              <a:t>Оптический кабель</a:t>
            </a:r>
            <a:r>
              <a:rPr lang="ru-RU" sz="2000" b="1" i="1" dirty="0" smtClean="0">
                <a:solidFill>
                  <a:schemeClr val="accent6">
                    <a:lumMod val="50000"/>
                  </a:schemeClr>
                </a:solidFill>
              </a:rPr>
              <a:t> </a:t>
            </a:r>
            <a:r>
              <a:rPr lang="ru-RU" sz="2000" b="1" dirty="0" smtClean="0">
                <a:solidFill>
                  <a:schemeClr val="tx1"/>
                </a:solidFill>
              </a:rPr>
              <a:t>состоит из скрученных по определенной системе оптических волокон из кварцевого стекла (светодиодов), заключенных в общую защитную оболочку</a:t>
            </a:r>
            <a:endParaRPr lang="ru-RU" sz="2000" b="1" dirty="0">
              <a:solidFill>
                <a:schemeClr val="tx1"/>
              </a:solidFill>
            </a:endParaRPr>
          </a:p>
        </p:txBody>
      </p:sp>
    </p:spTree>
    <p:extLst>
      <p:ext uri="{BB962C8B-B14F-4D97-AF65-F5344CB8AC3E}">
        <p14:creationId xmlns:p14="http://schemas.microsoft.com/office/powerpoint/2010/main" val="5068082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40944" y="4514233"/>
            <a:ext cx="9074557" cy="2343767"/>
          </a:xfrm>
        </p:spPr>
        <p:txBody>
          <a:bodyPr>
            <a:normAutofit/>
          </a:bodyPr>
          <a:lstStyle/>
          <a:p>
            <a:pPr marL="0" indent="0" algn="just">
              <a:buNone/>
            </a:pPr>
            <a:r>
              <a:rPr lang="ru-RU" sz="2000" b="1" u="sng" dirty="0">
                <a:solidFill>
                  <a:srgbClr val="C00000"/>
                </a:solidFill>
              </a:rPr>
              <a:t>Преимущества ВОЛС:</a:t>
            </a:r>
          </a:p>
          <a:p>
            <a:pPr marL="0" indent="0" algn="just">
              <a:buNone/>
            </a:pPr>
            <a:r>
              <a:rPr lang="ru-RU" sz="2000" b="1" dirty="0">
                <a:solidFill>
                  <a:srgbClr val="002060"/>
                </a:solidFill>
              </a:rPr>
              <a:t>4. Высокая помехозащищенность. </a:t>
            </a:r>
            <a:r>
              <a:rPr lang="ru-RU" sz="2000" dirty="0"/>
              <a:t>Поскольку волокно изготовлено из диэлектрического материала, оно невосприимчиво к электромагнитным помехам со стороны окружающих металлических кабельных систем и электрического оборудования, способного индуцировать электромагнитное излучение.</a:t>
            </a:r>
          </a:p>
          <a:p>
            <a:pPr marL="0" indent="0" algn="just">
              <a:buNone/>
            </a:pPr>
            <a:r>
              <a:rPr lang="ru-RU" sz="2000" b="1" dirty="0">
                <a:solidFill>
                  <a:srgbClr val="002060"/>
                </a:solidFill>
              </a:rPr>
              <a:t>5. Малый вес и объем </a:t>
            </a:r>
            <a:r>
              <a:rPr lang="ru-RU" sz="2000" dirty="0"/>
              <a:t>по сравнению с металлическими кабелями.</a:t>
            </a:r>
          </a:p>
          <a:p>
            <a:pPr marL="0" indent="0" algn="just">
              <a:buNone/>
            </a:pPr>
            <a:endParaRPr lang="ru-RU" sz="2000" dirty="0"/>
          </a:p>
        </p:txBody>
      </p:sp>
      <p:sp>
        <p:nvSpPr>
          <p:cNvPr id="8" name="Прямоугольник 7"/>
          <p:cNvSpPr/>
          <p:nvPr/>
        </p:nvSpPr>
        <p:spPr>
          <a:xfrm>
            <a:off x="1910457" y="257145"/>
            <a:ext cx="4197367" cy="400110"/>
          </a:xfrm>
          <a:prstGeom prst="rect">
            <a:avLst/>
          </a:prstGeom>
        </p:spPr>
        <p:txBody>
          <a:bodyPr wrap="none">
            <a:spAutoFit/>
          </a:bodyPr>
          <a:lstStyle/>
          <a:p>
            <a:r>
              <a:rPr lang="ru-RU" sz="2000" b="1" u="sng" dirty="0">
                <a:solidFill>
                  <a:srgbClr val="002060"/>
                </a:solidFill>
              </a:rPr>
              <a:t>Волоконно-оптические линии </a:t>
            </a:r>
            <a:r>
              <a:rPr lang="ru-RU" sz="2000" b="1" u="sng" dirty="0" smtClean="0">
                <a:solidFill>
                  <a:srgbClr val="002060"/>
                </a:solidFill>
              </a:rPr>
              <a:t>связи</a:t>
            </a:r>
            <a:endParaRPr lang="ru-RU" sz="2000" b="1" u="sng" dirty="0">
              <a:solidFill>
                <a:srgbClr val="002060"/>
              </a:solidFill>
            </a:endParaRPr>
          </a:p>
        </p:txBody>
      </p:sp>
      <p:pic>
        <p:nvPicPr>
          <p:cNvPr id="4" name="Рисунок 3"/>
          <p:cNvPicPr>
            <a:picLocks noChangeAspect="1"/>
          </p:cNvPicPr>
          <p:nvPr/>
        </p:nvPicPr>
        <p:blipFill>
          <a:blip r:embed="rId2"/>
          <a:stretch>
            <a:fillRect/>
          </a:stretch>
        </p:blipFill>
        <p:spPr>
          <a:xfrm>
            <a:off x="2729553" y="657255"/>
            <a:ext cx="5734784" cy="4301089"/>
          </a:xfrm>
          <a:prstGeom prst="rect">
            <a:avLst/>
          </a:prstGeom>
        </p:spPr>
      </p:pic>
    </p:spTree>
    <p:extLst>
      <p:ext uri="{BB962C8B-B14F-4D97-AF65-F5344CB8AC3E}">
        <p14:creationId xmlns:p14="http://schemas.microsoft.com/office/powerpoint/2010/main" val="32987871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4787188"/>
            <a:ext cx="9074557" cy="2070812"/>
          </a:xfrm>
        </p:spPr>
        <p:txBody>
          <a:bodyPr>
            <a:normAutofit/>
          </a:bodyPr>
          <a:lstStyle/>
          <a:p>
            <a:pPr marL="0" indent="0" algn="just">
              <a:buNone/>
            </a:pPr>
            <a:r>
              <a:rPr lang="ru-RU" sz="2000" b="1" u="sng" dirty="0">
                <a:solidFill>
                  <a:srgbClr val="C00000"/>
                </a:solidFill>
              </a:rPr>
              <a:t>Преимущества ВОЛС:</a:t>
            </a:r>
          </a:p>
          <a:p>
            <a:pPr marL="0" indent="0" algn="just">
              <a:buNone/>
            </a:pPr>
            <a:r>
              <a:rPr lang="ru-RU" sz="2000" b="1" dirty="0" smtClean="0">
                <a:solidFill>
                  <a:srgbClr val="002060"/>
                </a:solidFill>
              </a:rPr>
              <a:t>6</a:t>
            </a:r>
            <a:r>
              <a:rPr lang="ru-RU" sz="2000" b="1" dirty="0">
                <a:solidFill>
                  <a:srgbClr val="002060"/>
                </a:solidFill>
              </a:rPr>
              <a:t>. Хорошая защищенность от несанкционированного доступа. </a:t>
            </a:r>
            <a:r>
              <a:rPr lang="ru-RU" sz="2000" dirty="0"/>
              <a:t>Поскольку ВОК не излучает энергии в радиодиапазоне, то затруднен несанкционированный доступ к передаваемой информации без нарушения ее параметров, которые контролируются постоянно.</a:t>
            </a:r>
          </a:p>
          <a:p>
            <a:pPr marL="0" indent="0" algn="just">
              <a:buNone/>
            </a:pPr>
            <a:r>
              <a:rPr lang="ru-RU" sz="2000" b="1" dirty="0">
                <a:solidFill>
                  <a:srgbClr val="002060"/>
                </a:solidFill>
              </a:rPr>
              <a:t>7. Гальваническая развязка элементов сети.</a:t>
            </a:r>
          </a:p>
          <a:p>
            <a:pPr marL="0" indent="0" algn="just">
              <a:buNone/>
            </a:pPr>
            <a:endParaRPr lang="ru-RU" sz="2000" dirty="0"/>
          </a:p>
        </p:txBody>
      </p:sp>
      <p:sp>
        <p:nvSpPr>
          <p:cNvPr id="8" name="Прямоугольник 7"/>
          <p:cNvSpPr/>
          <p:nvPr/>
        </p:nvSpPr>
        <p:spPr>
          <a:xfrm>
            <a:off x="1910457" y="257145"/>
            <a:ext cx="4197367" cy="400110"/>
          </a:xfrm>
          <a:prstGeom prst="rect">
            <a:avLst/>
          </a:prstGeom>
        </p:spPr>
        <p:txBody>
          <a:bodyPr wrap="none">
            <a:spAutoFit/>
          </a:bodyPr>
          <a:lstStyle/>
          <a:p>
            <a:r>
              <a:rPr lang="ru-RU" sz="2000" b="1" u="sng" dirty="0">
                <a:solidFill>
                  <a:srgbClr val="002060"/>
                </a:solidFill>
              </a:rPr>
              <a:t>Волоконно-оптические линии </a:t>
            </a:r>
            <a:r>
              <a:rPr lang="ru-RU" sz="2000" b="1" u="sng" dirty="0" smtClean="0">
                <a:solidFill>
                  <a:srgbClr val="002060"/>
                </a:solidFill>
              </a:rPr>
              <a:t>связи</a:t>
            </a:r>
            <a:endParaRPr lang="ru-RU" sz="2000" b="1" u="sng" dirty="0">
              <a:solidFill>
                <a:srgbClr val="002060"/>
              </a:solidFill>
            </a:endParaRPr>
          </a:p>
        </p:txBody>
      </p:sp>
      <p:pic>
        <p:nvPicPr>
          <p:cNvPr id="7" name="Рисунок 6"/>
          <p:cNvPicPr>
            <a:picLocks noChangeAspect="1"/>
          </p:cNvPicPr>
          <p:nvPr/>
        </p:nvPicPr>
        <p:blipFill rotWithShape="1">
          <a:blip r:embed="rId2"/>
          <a:srcRect t="18330"/>
          <a:stretch/>
        </p:blipFill>
        <p:spPr>
          <a:xfrm>
            <a:off x="0" y="914400"/>
            <a:ext cx="9144000" cy="3831063"/>
          </a:xfrm>
          <a:prstGeom prst="rect">
            <a:avLst/>
          </a:prstGeom>
        </p:spPr>
      </p:pic>
    </p:spTree>
    <p:extLst>
      <p:ext uri="{BB962C8B-B14F-4D97-AF65-F5344CB8AC3E}">
        <p14:creationId xmlns:p14="http://schemas.microsoft.com/office/powerpoint/2010/main" val="811498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29102" y="5039471"/>
            <a:ext cx="9074557" cy="1818529"/>
          </a:xfrm>
        </p:spPr>
        <p:txBody>
          <a:bodyPr>
            <a:normAutofit/>
          </a:bodyPr>
          <a:lstStyle/>
          <a:p>
            <a:pPr marL="0" indent="0" algn="just">
              <a:buNone/>
            </a:pPr>
            <a:r>
              <a:rPr lang="ru-RU" sz="2000" dirty="0" smtClean="0"/>
              <a:t>          </a:t>
            </a:r>
            <a:r>
              <a:rPr lang="ru-RU" sz="2000" b="1" dirty="0" smtClean="0">
                <a:solidFill>
                  <a:srgbClr val="C00000"/>
                </a:solidFill>
              </a:rPr>
              <a:t>Основой </a:t>
            </a:r>
            <a:r>
              <a:rPr lang="ru-RU" sz="2000" b="1" dirty="0">
                <a:solidFill>
                  <a:srgbClr val="C00000"/>
                </a:solidFill>
              </a:rPr>
              <a:t>первичных сетей связи </a:t>
            </a:r>
            <a:r>
              <a:rPr lang="ru-RU" sz="2000" b="1" dirty="0"/>
              <a:t>являются</a:t>
            </a:r>
            <a:r>
              <a:rPr lang="ru-RU" sz="2000" dirty="0"/>
              <a:t> </a:t>
            </a:r>
            <a:r>
              <a:rPr lang="ru-RU" sz="2000" b="1" i="1" dirty="0">
                <a:solidFill>
                  <a:srgbClr val="002060"/>
                </a:solidFill>
              </a:rPr>
              <a:t>линии связи</a:t>
            </a:r>
            <a:r>
              <a:rPr lang="ru-RU" sz="2000" i="1" dirty="0">
                <a:solidFill>
                  <a:srgbClr val="002060"/>
                </a:solidFill>
              </a:rPr>
              <a:t> </a:t>
            </a:r>
            <a:r>
              <a:rPr lang="ru-RU" sz="2000" b="1" dirty="0"/>
              <a:t>или </a:t>
            </a:r>
            <a:r>
              <a:rPr lang="ru-RU" sz="2000" b="1" i="1" dirty="0">
                <a:solidFill>
                  <a:srgbClr val="002060"/>
                </a:solidFill>
              </a:rPr>
              <a:t>направляющие системы</a:t>
            </a:r>
            <a:r>
              <a:rPr lang="ru-RU" sz="2000" dirty="0"/>
              <a:t>, по которым организуются тракты систем передачи. Направляющие системы передают электромагнитную энергию</a:t>
            </a:r>
            <a:r>
              <a:rPr lang="ru-RU" sz="2000" i="1" dirty="0"/>
              <a:t> </a:t>
            </a:r>
            <a:r>
              <a:rPr lang="ru-RU" sz="2000" dirty="0"/>
              <a:t>в заданном направлении. Их традиционно разделяют на </a:t>
            </a:r>
            <a:r>
              <a:rPr lang="ru-RU" sz="2000" b="1" i="1" dirty="0">
                <a:solidFill>
                  <a:srgbClr val="002060"/>
                </a:solidFill>
              </a:rPr>
              <a:t>воздушные</a:t>
            </a:r>
            <a:r>
              <a:rPr lang="ru-RU" sz="2000" i="1" dirty="0"/>
              <a:t> </a:t>
            </a:r>
            <a:r>
              <a:rPr lang="ru-RU" sz="2000" dirty="0"/>
              <a:t>и </a:t>
            </a:r>
            <a:r>
              <a:rPr lang="ru-RU" sz="2000" b="1" i="1" dirty="0">
                <a:solidFill>
                  <a:srgbClr val="002060"/>
                </a:solidFill>
              </a:rPr>
              <a:t>кабельные</a:t>
            </a:r>
            <a:r>
              <a:rPr lang="ru-RU" sz="2000" b="1" i="1" dirty="0"/>
              <a:t> </a:t>
            </a:r>
            <a:r>
              <a:rPr lang="ru-RU" sz="2000" dirty="0"/>
              <a:t>(симметричные и коаксиальные) проводные линии, а</a:t>
            </a:r>
            <a:r>
              <a:rPr lang="ru-RU" sz="2000" i="1" dirty="0"/>
              <a:t> </a:t>
            </a:r>
            <a:r>
              <a:rPr lang="ru-RU" sz="2000" dirty="0"/>
              <a:t>также металлические и диэлектрические </a:t>
            </a:r>
            <a:r>
              <a:rPr lang="ru-RU" sz="2000" b="1" i="1" dirty="0"/>
              <a:t>волноводы</a:t>
            </a:r>
            <a:r>
              <a:rPr lang="ru-RU" sz="2000" b="1" dirty="0"/>
              <a:t>.</a:t>
            </a:r>
            <a:endParaRPr lang="ru-RU" sz="2000" dirty="0"/>
          </a:p>
          <a:p>
            <a:pPr marL="0" indent="0" algn="just">
              <a:buNone/>
            </a:pPr>
            <a:endParaRPr lang="ru-RU" sz="2000" dirty="0"/>
          </a:p>
        </p:txBody>
      </p:sp>
      <p:sp>
        <p:nvSpPr>
          <p:cNvPr id="2" name="Прямоугольник 1"/>
          <p:cNvSpPr/>
          <p:nvPr/>
        </p:nvSpPr>
        <p:spPr>
          <a:xfrm>
            <a:off x="1870115" y="257145"/>
            <a:ext cx="4985211" cy="400110"/>
          </a:xfrm>
          <a:prstGeom prst="rect">
            <a:avLst/>
          </a:prstGeom>
        </p:spPr>
        <p:txBody>
          <a:bodyPr wrap="none">
            <a:spAutoFit/>
          </a:bodyPr>
          <a:lstStyle/>
          <a:p>
            <a:r>
              <a:rPr lang="ru-RU" sz="2000" b="1" u="sng" dirty="0">
                <a:solidFill>
                  <a:srgbClr val="002060"/>
                </a:solidFill>
              </a:rPr>
              <a:t>Назначение и классификация линий </a:t>
            </a:r>
            <a:r>
              <a:rPr lang="ru-RU" sz="2000" b="1" u="sng" dirty="0" smtClean="0">
                <a:solidFill>
                  <a:srgbClr val="002060"/>
                </a:solidFill>
              </a:rPr>
              <a:t>связи </a:t>
            </a:r>
            <a:endParaRPr lang="ru-RU" sz="2000" b="1" u="sng" dirty="0">
              <a:solidFill>
                <a:srgbClr val="002060"/>
              </a:solidFill>
            </a:endParaRPr>
          </a:p>
        </p:txBody>
      </p:sp>
      <p:pic>
        <p:nvPicPr>
          <p:cNvPr id="7" name="Рисунок 6"/>
          <p:cNvPicPr>
            <a:picLocks noChangeAspect="1"/>
          </p:cNvPicPr>
          <p:nvPr/>
        </p:nvPicPr>
        <p:blipFill rotWithShape="1">
          <a:blip r:embed="rId2"/>
          <a:srcRect l="1618" t="7446" r="32941" b="5243"/>
          <a:stretch/>
        </p:blipFill>
        <p:spPr>
          <a:xfrm>
            <a:off x="29102" y="657255"/>
            <a:ext cx="4726162" cy="4205753"/>
          </a:xfrm>
          <a:prstGeom prst="rect">
            <a:avLst/>
          </a:prstGeom>
        </p:spPr>
      </p:pic>
      <p:pic>
        <p:nvPicPr>
          <p:cNvPr id="8" name="Рисунок 7"/>
          <p:cNvPicPr>
            <a:picLocks noChangeAspect="1"/>
          </p:cNvPicPr>
          <p:nvPr/>
        </p:nvPicPr>
        <p:blipFill rotWithShape="1">
          <a:blip r:embed="rId3"/>
          <a:srcRect r="55784"/>
          <a:stretch/>
        </p:blipFill>
        <p:spPr>
          <a:xfrm>
            <a:off x="2501814" y="657255"/>
            <a:ext cx="2581175" cy="1547052"/>
          </a:xfrm>
          <a:prstGeom prst="rect">
            <a:avLst/>
          </a:prstGeom>
        </p:spPr>
      </p:pic>
      <p:pic>
        <p:nvPicPr>
          <p:cNvPr id="10" name="Рисунок 9"/>
          <p:cNvPicPr>
            <a:picLocks noChangeAspect="1"/>
          </p:cNvPicPr>
          <p:nvPr/>
        </p:nvPicPr>
        <p:blipFill rotWithShape="1">
          <a:blip r:embed="rId4"/>
          <a:srcRect r="35441"/>
          <a:stretch/>
        </p:blipFill>
        <p:spPr>
          <a:xfrm>
            <a:off x="5082989" y="833718"/>
            <a:ext cx="3864295" cy="4029290"/>
          </a:xfrm>
          <a:prstGeom prst="rect">
            <a:avLst/>
          </a:prstGeom>
        </p:spPr>
      </p:pic>
    </p:spTree>
    <p:extLst>
      <p:ext uri="{BB962C8B-B14F-4D97-AF65-F5344CB8AC3E}">
        <p14:creationId xmlns:p14="http://schemas.microsoft.com/office/powerpoint/2010/main" val="13433226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40341" y="4111624"/>
            <a:ext cx="9074557" cy="2746376"/>
          </a:xfrm>
        </p:spPr>
        <p:txBody>
          <a:bodyPr>
            <a:normAutofit/>
          </a:bodyPr>
          <a:lstStyle/>
          <a:p>
            <a:pPr marL="0" indent="0" algn="just">
              <a:buNone/>
            </a:pPr>
            <a:r>
              <a:rPr lang="ru-RU" sz="2000" b="1" u="sng" dirty="0">
                <a:solidFill>
                  <a:srgbClr val="C00000"/>
                </a:solidFill>
              </a:rPr>
              <a:t>Преимущества ВОЛС:</a:t>
            </a:r>
          </a:p>
          <a:p>
            <a:pPr marL="0" indent="0" algn="just">
              <a:buNone/>
            </a:pPr>
            <a:r>
              <a:rPr lang="ru-RU" sz="2000" b="1" dirty="0" smtClean="0">
                <a:solidFill>
                  <a:srgbClr val="002060"/>
                </a:solidFill>
              </a:rPr>
              <a:t>8</a:t>
            </a:r>
            <a:r>
              <a:rPr lang="ru-RU" sz="2000" b="1" dirty="0">
                <a:solidFill>
                  <a:srgbClr val="002060"/>
                </a:solidFill>
              </a:rPr>
              <a:t>. Взрыво- и пожаробезопасность. </a:t>
            </a:r>
            <a:r>
              <a:rPr lang="ru-RU" sz="2000" dirty="0"/>
              <a:t>Из-за отсутствия искрообразования оптическое волокно повышает безопасность сети при обслуживании технологических процессов повышенного риска.</a:t>
            </a:r>
          </a:p>
          <a:p>
            <a:pPr marL="0" indent="0" algn="just">
              <a:buNone/>
            </a:pPr>
            <a:r>
              <a:rPr lang="ru-RU" sz="2000" b="1" dirty="0">
                <a:solidFill>
                  <a:srgbClr val="002060"/>
                </a:solidFill>
              </a:rPr>
              <a:t>9. Экономичность. </a:t>
            </a:r>
            <a:r>
              <a:rPr lang="ru-RU" sz="2000" dirty="0"/>
              <a:t>Волокно изготовлено из материала, основу которого составляет двуокись кремния — широко распространенное и поэтому недорогое вещество, в отличие от меди.</a:t>
            </a:r>
          </a:p>
          <a:p>
            <a:pPr marL="0" indent="0" algn="just">
              <a:buNone/>
            </a:pPr>
            <a:endParaRPr lang="ru-RU" sz="2000" dirty="0"/>
          </a:p>
        </p:txBody>
      </p:sp>
      <p:sp>
        <p:nvSpPr>
          <p:cNvPr id="8" name="Прямоугольник 7"/>
          <p:cNvSpPr/>
          <p:nvPr/>
        </p:nvSpPr>
        <p:spPr>
          <a:xfrm>
            <a:off x="1910457" y="257145"/>
            <a:ext cx="4197367" cy="400110"/>
          </a:xfrm>
          <a:prstGeom prst="rect">
            <a:avLst/>
          </a:prstGeom>
        </p:spPr>
        <p:txBody>
          <a:bodyPr wrap="none">
            <a:spAutoFit/>
          </a:bodyPr>
          <a:lstStyle/>
          <a:p>
            <a:r>
              <a:rPr lang="ru-RU" sz="2000" b="1" u="sng" dirty="0">
                <a:solidFill>
                  <a:srgbClr val="002060"/>
                </a:solidFill>
              </a:rPr>
              <a:t>Волоконно-оптические линии </a:t>
            </a:r>
            <a:r>
              <a:rPr lang="ru-RU" sz="2000" b="1" u="sng" dirty="0" smtClean="0">
                <a:solidFill>
                  <a:srgbClr val="002060"/>
                </a:solidFill>
              </a:rPr>
              <a:t>связи</a:t>
            </a:r>
            <a:endParaRPr lang="ru-RU" sz="2000" b="1" u="sng" dirty="0">
              <a:solidFill>
                <a:srgbClr val="002060"/>
              </a:solidFill>
            </a:endParaRPr>
          </a:p>
        </p:txBody>
      </p:sp>
      <p:pic>
        <p:nvPicPr>
          <p:cNvPr id="2" name="Рисунок 1"/>
          <p:cNvPicPr>
            <a:picLocks noChangeAspect="1"/>
          </p:cNvPicPr>
          <p:nvPr/>
        </p:nvPicPr>
        <p:blipFill rotWithShape="1">
          <a:blip r:embed="rId2"/>
          <a:srcRect r="23142"/>
          <a:stretch/>
        </p:blipFill>
        <p:spPr>
          <a:xfrm>
            <a:off x="2647665" y="657255"/>
            <a:ext cx="6318914" cy="3925503"/>
          </a:xfrm>
          <a:prstGeom prst="rect">
            <a:avLst/>
          </a:prstGeom>
        </p:spPr>
      </p:pic>
      <p:pic>
        <p:nvPicPr>
          <p:cNvPr id="3" name="Рисунок 2"/>
          <p:cNvPicPr>
            <a:picLocks noChangeAspect="1"/>
          </p:cNvPicPr>
          <p:nvPr/>
        </p:nvPicPr>
        <p:blipFill rotWithShape="1">
          <a:blip r:embed="rId3"/>
          <a:srcRect b="23246"/>
          <a:stretch/>
        </p:blipFill>
        <p:spPr>
          <a:xfrm rot="16200000">
            <a:off x="-268201" y="1427767"/>
            <a:ext cx="3454370" cy="1913346"/>
          </a:xfrm>
          <a:prstGeom prst="rect">
            <a:avLst/>
          </a:prstGeom>
        </p:spPr>
      </p:pic>
    </p:spTree>
    <p:extLst>
      <p:ext uri="{BB962C8B-B14F-4D97-AF65-F5344CB8AC3E}">
        <p14:creationId xmlns:p14="http://schemas.microsoft.com/office/powerpoint/2010/main" val="35560646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40341" y="4111624"/>
            <a:ext cx="9074557" cy="2746376"/>
          </a:xfrm>
        </p:spPr>
        <p:txBody>
          <a:bodyPr>
            <a:normAutofit lnSpcReduction="10000"/>
          </a:bodyPr>
          <a:lstStyle/>
          <a:p>
            <a:pPr marL="0" indent="0" algn="just">
              <a:buNone/>
            </a:pPr>
            <a:r>
              <a:rPr lang="ru-RU" sz="2000" b="1" u="sng" dirty="0">
                <a:solidFill>
                  <a:srgbClr val="C00000"/>
                </a:solidFill>
              </a:rPr>
              <a:t>Недостатки </a:t>
            </a:r>
            <a:r>
              <a:rPr lang="ru-RU" sz="2000" b="1" u="sng" dirty="0" smtClean="0">
                <a:solidFill>
                  <a:srgbClr val="C00000"/>
                </a:solidFill>
              </a:rPr>
              <a:t>ВОЛС:</a:t>
            </a:r>
          </a:p>
          <a:p>
            <a:pPr marL="0" indent="0" algn="just">
              <a:buNone/>
            </a:pPr>
            <a:r>
              <a:rPr lang="ru-RU" sz="2000" b="1" dirty="0">
                <a:solidFill>
                  <a:srgbClr val="002060"/>
                </a:solidFill>
              </a:rPr>
              <a:t>1. Со временем волокно деградирует. </a:t>
            </a:r>
            <a:r>
              <a:rPr lang="ru-RU" sz="2000" dirty="0"/>
              <a:t>Однако, благодаря совершенству современных технологий производства оптических волокон, этот процесс значительно замедлен, и срок службы ВОК составляет примерно 25 лет.</a:t>
            </a:r>
          </a:p>
          <a:p>
            <a:pPr marL="0" indent="0" algn="just">
              <a:buNone/>
            </a:pPr>
            <a:r>
              <a:rPr lang="ru-RU" sz="2000" dirty="0"/>
              <a:t>2. В некоторых случаях </a:t>
            </a:r>
            <a:r>
              <a:rPr lang="ru-RU" sz="2000" b="1" dirty="0">
                <a:solidFill>
                  <a:srgbClr val="002060"/>
                </a:solidFill>
              </a:rPr>
              <a:t>требуется удаленное электропитание узла информационной сети.</a:t>
            </a:r>
            <a:r>
              <a:rPr lang="ru-RU" sz="2000" dirty="0"/>
              <a:t> Оптическое волокно не способно выполнять функции силового кабеля.</a:t>
            </a:r>
          </a:p>
          <a:p>
            <a:pPr marL="0" indent="0" algn="just">
              <a:buNone/>
            </a:pPr>
            <a:r>
              <a:rPr lang="ru-RU" sz="2000" b="1" dirty="0">
                <a:solidFill>
                  <a:srgbClr val="002060"/>
                </a:solidFill>
              </a:rPr>
              <a:t>3. Стоимость работ по монтажу, тестированию и обслуживанию ВОЛС </a:t>
            </a:r>
            <a:r>
              <a:rPr lang="ru-RU" sz="2000" dirty="0"/>
              <a:t>пока еще </a:t>
            </a:r>
            <a:r>
              <a:rPr lang="ru-RU" sz="2000" b="1" dirty="0">
                <a:solidFill>
                  <a:srgbClr val="002060"/>
                </a:solidFill>
              </a:rPr>
              <a:t>остается высокой.</a:t>
            </a:r>
          </a:p>
          <a:p>
            <a:pPr marL="0" indent="0" algn="just">
              <a:buNone/>
            </a:pPr>
            <a:endParaRPr lang="ru-RU" sz="2000" b="1" u="sng" dirty="0">
              <a:solidFill>
                <a:srgbClr val="C00000"/>
              </a:solidFill>
            </a:endParaRPr>
          </a:p>
        </p:txBody>
      </p:sp>
      <p:sp>
        <p:nvSpPr>
          <p:cNvPr id="8" name="Прямоугольник 7"/>
          <p:cNvSpPr/>
          <p:nvPr/>
        </p:nvSpPr>
        <p:spPr>
          <a:xfrm>
            <a:off x="1910457" y="257145"/>
            <a:ext cx="4197367" cy="400110"/>
          </a:xfrm>
          <a:prstGeom prst="rect">
            <a:avLst/>
          </a:prstGeom>
        </p:spPr>
        <p:txBody>
          <a:bodyPr wrap="none">
            <a:spAutoFit/>
          </a:bodyPr>
          <a:lstStyle/>
          <a:p>
            <a:r>
              <a:rPr lang="ru-RU" sz="2000" b="1" u="sng" dirty="0">
                <a:solidFill>
                  <a:srgbClr val="002060"/>
                </a:solidFill>
              </a:rPr>
              <a:t>Волоконно-оптические линии </a:t>
            </a:r>
            <a:r>
              <a:rPr lang="ru-RU" sz="2000" b="1" u="sng" dirty="0" smtClean="0">
                <a:solidFill>
                  <a:srgbClr val="002060"/>
                </a:solidFill>
              </a:rPr>
              <a:t>связи</a:t>
            </a:r>
            <a:endParaRPr lang="ru-RU" sz="2000" b="1" u="sng" dirty="0">
              <a:solidFill>
                <a:srgbClr val="002060"/>
              </a:solidFill>
            </a:endParaRPr>
          </a:p>
        </p:txBody>
      </p:sp>
      <p:pic>
        <p:nvPicPr>
          <p:cNvPr id="2" name="Рисунок 1"/>
          <p:cNvPicPr>
            <a:picLocks noChangeAspect="1"/>
          </p:cNvPicPr>
          <p:nvPr/>
        </p:nvPicPr>
        <p:blipFill>
          <a:blip r:embed="rId2"/>
          <a:stretch>
            <a:fillRect/>
          </a:stretch>
        </p:blipFill>
        <p:spPr>
          <a:xfrm>
            <a:off x="543781" y="884252"/>
            <a:ext cx="8067675" cy="3000375"/>
          </a:xfrm>
          <a:prstGeom prst="rect">
            <a:avLst/>
          </a:prstGeom>
        </p:spPr>
      </p:pic>
      <p:sp>
        <p:nvSpPr>
          <p:cNvPr id="3" name="Прямоугольник 2"/>
          <p:cNvSpPr/>
          <p:nvPr/>
        </p:nvSpPr>
        <p:spPr>
          <a:xfrm>
            <a:off x="559559" y="1569494"/>
            <a:ext cx="3476877" cy="900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5623937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40341" y="4111624"/>
            <a:ext cx="9074557" cy="2289176"/>
          </a:xfrm>
        </p:spPr>
        <p:txBody>
          <a:bodyPr>
            <a:normAutofit/>
          </a:bodyPr>
          <a:lstStyle/>
          <a:p>
            <a:pPr marL="0" indent="0" algn="just">
              <a:buNone/>
            </a:pPr>
            <a:r>
              <a:rPr lang="ru-RU" sz="2000" b="1" u="sng" dirty="0">
                <a:solidFill>
                  <a:srgbClr val="C00000"/>
                </a:solidFill>
              </a:rPr>
              <a:t>Недостатки </a:t>
            </a:r>
            <a:r>
              <a:rPr lang="ru-RU" sz="2000" b="1" u="sng" dirty="0" smtClean="0">
                <a:solidFill>
                  <a:srgbClr val="C00000"/>
                </a:solidFill>
              </a:rPr>
              <a:t>ВОЛС:</a:t>
            </a:r>
          </a:p>
          <a:p>
            <a:pPr marL="0" indent="0" algn="just">
              <a:buNone/>
            </a:pPr>
            <a:r>
              <a:rPr lang="ru-RU" sz="2000" b="1" dirty="0">
                <a:solidFill>
                  <a:srgbClr val="002060"/>
                </a:solidFill>
              </a:rPr>
              <a:t>4. Необходимость специальной защиты волокна. </a:t>
            </a:r>
            <a:r>
              <a:rPr lang="ru-RU" sz="2000" dirty="0"/>
              <a:t>Стекло как материал выдерживает колоссальные нагрузки с пределом прочности на разрыв выше 1ГПа (109 Н/м2). Это, казалось бы, означает, что волокно с диаметром 125 мкм выдержит вес гири в 1 кг. К сожалению, на практике это не достигается. Причина в том, что оптическое волокно, каким бы совершенным оно ни было, имеет микротрещины, которые инициируют разрыв. </a:t>
            </a:r>
            <a:endParaRPr lang="ru-RU" sz="2000" b="1" u="sng" dirty="0">
              <a:solidFill>
                <a:srgbClr val="C00000"/>
              </a:solidFill>
            </a:endParaRPr>
          </a:p>
        </p:txBody>
      </p:sp>
      <p:sp>
        <p:nvSpPr>
          <p:cNvPr id="8" name="Прямоугольник 7"/>
          <p:cNvSpPr/>
          <p:nvPr/>
        </p:nvSpPr>
        <p:spPr>
          <a:xfrm>
            <a:off x="1910457" y="257145"/>
            <a:ext cx="4197367" cy="400110"/>
          </a:xfrm>
          <a:prstGeom prst="rect">
            <a:avLst/>
          </a:prstGeom>
        </p:spPr>
        <p:txBody>
          <a:bodyPr wrap="none">
            <a:spAutoFit/>
          </a:bodyPr>
          <a:lstStyle/>
          <a:p>
            <a:r>
              <a:rPr lang="ru-RU" sz="2000" b="1" u="sng" dirty="0">
                <a:solidFill>
                  <a:srgbClr val="002060"/>
                </a:solidFill>
              </a:rPr>
              <a:t>Волоконно-оптические линии </a:t>
            </a:r>
            <a:r>
              <a:rPr lang="ru-RU" sz="2000" b="1" u="sng" dirty="0" smtClean="0">
                <a:solidFill>
                  <a:srgbClr val="002060"/>
                </a:solidFill>
              </a:rPr>
              <a:t>связи</a:t>
            </a:r>
            <a:endParaRPr lang="ru-RU" sz="2000" b="1" u="sng" dirty="0">
              <a:solidFill>
                <a:srgbClr val="002060"/>
              </a:solidFill>
            </a:endParaRPr>
          </a:p>
        </p:txBody>
      </p:sp>
      <p:pic>
        <p:nvPicPr>
          <p:cNvPr id="2" name="Рисунок 1"/>
          <p:cNvPicPr>
            <a:picLocks noChangeAspect="1"/>
          </p:cNvPicPr>
          <p:nvPr/>
        </p:nvPicPr>
        <p:blipFill>
          <a:blip r:embed="rId2"/>
          <a:stretch>
            <a:fillRect/>
          </a:stretch>
        </p:blipFill>
        <p:spPr>
          <a:xfrm>
            <a:off x="141026" y="860439"/>
            <a:ext cx="3048000" cy="3048000"/>
          </a:xfrm>
          <a:prstGeom prst="rect">
            <a:avLst/>
          </a:prstGeom>
        </p:spPr>
      </p:pic>
      <p:pic>
        <p:nvPicPr>
          <p:cNvPr id="3" name="Рисунок 2"/>
          <p:cNvPicPr>
            <a:picLocks noChangeAspect="1"/>
          </p:cNvPicPr>
          <p:nvPr/>
        </p:nvPicPr>
        <p:blipFill>
          <a:blip r:embed="rId3"/>
          <a:stretch>
            <a:fillRect/>
          </a:stretch>
        </p:blipFill>
        <p:spPr>
          <a:xfrm>
            <a:off x="3649560" y="860439"/>
            <a:ext cx="5289723" cy="3533535"/>
          </a:xfrm>
          <a:prstGeom prst="rect">
            <a:avLst/>
          </a:prstGeom>
        </p:spPr>
      </p:pic>
    </p:spTree>
    <p:extLst>
      <p:ext uri="{BB962C8B-B14F-4D97-AF65-F5344CB8AC3E}">
        <p14:creationId xmlns:p14="http://schemas.microsoft.com/office/powerpoint/2010/main" val="14949483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40341" y="4111624"/>
            <a:ext cx="9074557" cy="2746376"/>
          </a:xfrm>
        </p:spPr>
        <p:txBody>
          <a:bodyPr>
            <a:normAutofit lnSpcReduction="10000"/>
          </a:bodyPr>
          <a:lstStyle/>
          <a:p>
            <a:pPr marL="0" indent="0" algn="just">
              <a:buNone/>
            </a:pPr>
            <a:r>
              <a:rPr lang="ru-RU" sz="2000" dirty="0" smtClean="0"/>
              <a:t>    </a:t>
            </a:r>
            <a:r>
              <a:rPr lang="ru-RU" sz="2000" b="1" dirty="0" smtClean="0">
                <a:solidFill>
                  <a:srgbClr val="C00000"/>
                </a:solidFill>
              </a:rPr>
              <a:t>Для </a:t>
            </a:r>
            <a:r>
              <a:rPr lang="ru-RU" sz="2000" b="1" dirty="0">
                <a:solidFill>
                  <a:srgbClr val="C00000"/>
                </a:solidFill>
              </a:rPr>
              <a:t>повышения надежности </a:t>
            </a:r>
            <a:r>
              <a:rPr lang="ru-RU" sz="2000" b="1" dirty="0">
                <a:solidFill>
                  <a:srgbClr val="002060"/>
                </a:solidFill>
              </a:rPr>
              <a:t>оптическое волокно при изготовлении покрывают специальной полимерной оболочкой</a:t>
            </a:r>
            <a:r>
              <a:rPr lang="ru-RU" sz="2000" dirty="0"/>
              <a:t>, </a:t>
            </a:r>
            <a:r>
              <a:rPr lang="ru-RU" sz="2000" b="1" dirty="0"/>
              <a:t>а сам оптический кабель упрочняют</a:t>
            </a:r>
            <a:r>
              <a:rPr lang="ru-RU" sz="2000" dirty="0"/>
              <a:t>, например, нитями на основе кевлара (неметаллический материал, выдерживающий большие нагрузки на растяжение). Если требуется удовлетворить еще более жестким условиям на разрыв, кабель может упрочняться стальным тросом или стеклопластиковыми стержнями. Но все это приводит к увеличению стоимости оптического кабеля. </a:t>
            </a:r>
            <a:endParaRPr lang="ru-RU" sz="2000" dirty="0" smtClean="0"/>
          </a:p>
          <a:p>
            <a:pPr marL="0" indent="0" algn="just">
              <a:buNone/>
            </a:pPr>
            <a:r>
              <a:rPr lang="ru-RU" sz="2000" dirty="0"/>
              <a:t> Несмотря на перечисленные недостатки оптического волокна, дальнейшие перспективы развития технологии ВОЛС в информационных сетях более чем очевидны.</a:t>
            </a:r>
          </a:p>
        </p:txBody>
      </p:sp>
      <p:sp>
        <p:nvSpPr>
          <p:cNvPr id="8" name="Прямоугольник 7"/>
          <p:cNvSpPr/>
          <p:nvPr/>
        </p:nvSpPr>
        <p:spPr>
          <a:xfrm>
            <a:off x="1910457" y="257145"/>
            <a:ext cx="4197367" cy="400110"/>
          </a:xfrm>
          <a:prstGeom prst="rect">
            <a:avLst/>
          </a:prstGeom>
        </p:spPr>
        <p:txBody>
          <a:bodyPr wrap="none">
            <a:spAutoFit/>
          </a:bodyPr>
          <a:lstStyle/>
          <a:p>
            <a:r>
              <a:rPr lang="ru-RU" sz="2000" b="1" u="sng" dirty="0">
                <a:solidFill>
                  <a:srgbClr val="002060"/>
                </a:solidFill>
              </a:rPr>
              <a:t>Волоконно-оптические линии </a:t>
            </a:r>
            <a:r>
              <a:rPr lang="ru-RU" sz="2000" b="1" u="sng" dirty="0" smtClean="0">
                <a:solidFill>
                  <a:srgbClr val="002060"/>
                </a:solidFill>
              </a:rPr>
              <a:t>связи</a:t>
            </a:r>
            <a:endParaRPr lang="ru-RU" sz="2000" b="1" u="sng" dirty="0">
              <a:solidFill>
                <a:srgbClr val="002060"/>
              </a:solidFill>
            </a:endParaRPr>
          </a:p>
        </p:txBody>
      </p:sp>
      <p:pic>
        <p:nvPicPr>
          <p:cNvPr id="2" name="Рисунок 1"/>
          <p:cNvPicPr>
            <a:picLocks noChangeAspect="1"/>
          </p:cNvPicPr>
          <p:nvPr/>
        </p:nvPicPr>
        <p:blipFill>
          <a:blip r:embed="rId2"/>
          <a:stretch>
            <a:fillRect/>
          </a:stretch>
        </p:blipFill>
        <p:spPr>
          <a:xfrm>
            <a:off x="1350899" y="602663"/>
            <a:ext cx="6673382" cy="3530950"/>
          </a:xfrm>
          <a:prstGeom prst="rect">
            <a:avLst/>
          </a:prstGeom>
        </p:spPr>
      </p:pic>
    </p:spTree>
    <p:extLst>
      <p:ext uri="{BB962C8B-B14F-4D97-AF65-F5344CB8AC3E}">
        <p14:creationId xmlns:p14="http://schemas.microsoft.com/office/powerpoint/2010/main" val="36057511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2947917"/>
            <a:ext cx="9074557" cy="3534770"/>
          </a:xfrm>
        </p:spPr>
        <p:txBody>
          <a:bodyPr>
            <a:normAutofit/>
          </a:bodyPr>
          <a:lstStyle/>
          <a:p>
            <a:pPr marL="0" indent="0" algn="just">
              <a:buNone/>
            </a:pPr>
            <a:r>
              <a:rPr lang="ru-RU" sz="2000" b="1" u="sng" dirty="0">
                <a:solidFill>
                  <a:srgbClr val="C00000"/>
                </a:solidFill>
              </a:rPr>
              <a:t>Типовая схема системы связи, использующей </a:t>
            </a:r>
            <a:r>
              <a:rPr lang="ru-RU" sz="2000" b="1" u="sng" dirty="0" smtClean="0">
                <a:solidFill>
                  <a:srgbClr val="C00000"/>
                </a:solidFill>
              </a:rPr>
              <a:t>ВОЛС. </a:t>
            </a:r>
            <a:r>
              <a:rPr lang="ru-RU" sz="2000" dirty="0"/>
              <a:t>Аналоговый сигнал, генерируемый оконечным оборудованием данных, например, телефоном, терминалом и т.д., поступает в аналого-цифровой преобразователь (кодер), который преобразует его в бинарный цифровой поток. Цифровой поток используется для модуляции в оптическом передатчике, который передает серию оптических импульсов в волоконно-оптический кабель. На приемной стороне импульсы света преобразуются обратно в электрический сигнал при помощи оптического приемника. Декодерная часть коммуникационной системы преобразует бинарный электрический поток обратно в аналоговый сигнал. Обычно кодеры и декодеры, а также оптические приемники и передатчики совмещаются в одном устройстве, так что образуется двунаправленный канал связи.</a:t>
            </a:r>
          </a:p>
        </p:txBody>
      </p:sp>
      <p:sp>
        <p:nvSpPr>
          <p:cNvPr id="8" name="Прямоугольник 7"/>
          <p:cNvSpPr/>
          <p:nvPr/>
        </p:nvSpPr>
        <p:spPr>
          <a:xfrm>
            <a:off x="1910457" y="257145"/>
            <a:ext cx="4197367" cy="400110"/>
          </a:xfrm>
          <a:prstGeom prst="rect">
            <a:avLst/>
          </a:prstGeom>
        </p:spPr>
        <p:txBody>
          <a:bodyPr wrap="none">
            <a:spAutoFit/>
          </a:bodyPr>
          <a:lstStyle/>
          <a:p>
            <a:r>
              <a:rPr lang="ru-RU" sz="2000" b="1" u="sng" dirty="0">
                <a:solidFill>
                  <a:srgbClr val="002060"/>
                </a:solidFill>
              </a:rPr>
              <a:t>Волоконно-оптические линии </a:t>
            </a:r>
            <a:r>
              <a:rPr lang="ru-RU" sz="2000" b="1" u="sng" dirty="0" smtClean="0">
                <a:solidFill>
                  <a:srgbClr val="002060"/>
                </a:solidFill>
              </a:rPr>
              <a:t>связи</a:t>
            </a:r>
            <a:endParaRPr lang="ru-RU" sz="2000" b="1" u="sng" dirty="0">
              <a:solidFill>
                <a:srgbClr val="002060"/>
              </a:solidFill>
            </a:endParaRPr>
          </a:p>
        </p:txBody>
      </p:sp>
      <p:pic>
        <p:nvPicPr>
          <p:cNvPr id="7" name="Рисунок 6"/>
          <p:cNvPicPr>
            <a:picLocks noChangeAspect="1"/>
          </p:cNvPicPr>
          <p:nvPr/>
        </p:nvPicPr>
        <p:blipFill>
          <a:blip r:embed="rId2"/>
          <a:stretch>
            <a:fillRect/>
          </a:stretch>
        </p:blipFill>
        <p:spPr>
          <a:xfrm>
            <a:off x="40340" y="714345"/>
            <a:ext cx="9103660" cy="1946968"/>
          </a:xfrm>
          <a:prstGeom prst="rect">
            <a:avLst/>
          </a:prstGeom>
        </p:spPr>
      </p:pic>
    </p:spTree>
    <p:extLst>
      <p:ext uri="{BB962C8B-B14F-4D97-AF65-F5344CB8AC3E}">
        <p14:creationId xmlns:p14="http://schemas.microsoft.com/office/powerpoint/2010/main" val="25622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4486937"/>
            <a:ext cx="9074557" cy="2371063"/>
          </a:xfrm>
        </p:spPr>
        <p:txBody>
          <a:bodyPr>
            <a:normAutofit/>
          </a:bodyPr>
          <a:lstStyle/>
          <a:p>
            <a:pPr marL="0" indent="0" algn="just">
              <a:buNone/>
            </a:pPr>
            <a:r>
              <a:rPr lang="ru-RU" sz="2000" dirty="0" smtClean="0"/>
              <a:t>      </a:t>
            </a:r>
            <a:r>
              <a:rPr lang="ru-RU" sz="2000" b="1" dirty="0" smtClean="0">
                <a:solidFill>
                  <a:srgbClr val="002060"/>
                </a:solidFill>
              </a:rPr>
              <a:t>Волоконно-оптические кабели (ВОК)</a:t>
            </a:r>
            <a:r>
              <a:rPr lang="ru-RU" sz="2000" dirty="0" smtClean="0"/>
              <a:t>, </a:t>
            </a:r>
            <a:r>
              <a:rPr lang="ru-RU" sz="2000" dirty="0"/>
              <a:t>используемые </a:t>
            </a:r>
            <a:r>
              <a:rPr lang="ru-RU" sz="2000" b="1" dirty="0">
                <a:solidFill>
                  <a:srgbClr val="002060"/>
                </a:solidFill>
              </a:rPr>
              <a:t>при строительстве ВОЛС </a:t>
            </a:r>
            <a:r>
              <a:rPr lang="ru-RU" sz="2000" dirty="0"/>
              <a:t>на грузонапряженных участках, где проходят </a:t>
            </a:r>
            <a:r>
              <a:rPr lang="ru-RU" sz="2000" i="1" dirty="0"/>
              <a:t>магистральные и дорожные </a:t>
            </a:r>
            <a:r>
              <a:rPr lang="ru-RU" sz="2000" dirty="0"/>
              <a:t>линии связи, </a:t>
            </a:r>
            <a:r>
              <a:rPr lang="ru-RU" sz="2000" b="1" u="sng" dirty="0"/>
              <a:t>должны иметь </a:t>
            </a:r>
            <a:r>
              <a:rPr lang="ru-RU" sz="2000" dirty="0"/>
              <a:t>не менее 16 волокон; на </a:t>
            </a:r>
            <a:r>
              <a:rPr lang="ru-RU" sz="2000" i="1" dirty="0"/>
              <a:t>малозагруженных</a:t>
            </a:r>
            <a:r>
              <a:rPr lang="ru-RU" sz="2000" dirty="0"/>
              <a:t> участках или для подключения удаленных от магистрали объектов — не менее 8 волокон для обеспечения резервирования и защиты. Кабели должны быть с одномодовыми волокнами и сертифицированы для длин волн 1,31 и 1,55 мкм. Это позволит в случае необходимости осуществлять спектральное уплотнение оптических волокон.</a:t>
            </a:r>
          </a:p>
        </p:txBody>
      </p:sp>
      <p:sp>
        <p:nvSpPr>
          <p:cNvPr id="8" name="Прямоугольник 7"/>
          <p:cNvSpPr/>
          <p:nvPr/>
        </p:nvSpPr>
        <p:spPr>
          <a:xfrm>
            <a:off x="1910457" y="257145"/>
            <a:ext cx="4197367" cy="400110"/>
          </a:xfrm>
          <a:prstGeom prst="rect">
            <a:avLst/>
          </a:prstGeom>
        </p:spPr>
        <p:txBody>
          <a:bodyPr wrap="none">
            <a:spAutoFit/>
          </a:bodyPr>
          <a:lstStyle/>
          <a:p>
            <a:r>
              <a:rPr lang="ru-RU" sz="2000" b="1" u="sng" dirty="0">
                <a:solidFill>
                  <a:srgbClr val="002060"/>
                </a:solidFill>
              </a:rPr>
              <a:t>Волоконно-оптические линии </a:t>
            </a:r>
            <a:r>
              <a:rPr lang="ru-RU" sz="2000" b="1" u="sng" dirty="0" smtClean="0">
                <a:solidFill>
                  <a:srgbClr val="002060"/>
                </a:solidFill>
              </a:rPr>
              <a:t>связи</a:t>
            </a:r>
            <a:endParaRPr lang="ru-RU" sz="2000" b="1" u="sng" dirty="0">
              <a:solidFill>
                <a:srgbClr val="002060"/>
              </a:solidFill>
            </a:endParaRPr>
          </a:p>
        </p:txBody>
      </p:sp>
      <p:pic>
        <p:nvPicPr>
          <p:cNvPr id="4" name="Рисунок 3"/>
          <p:cNvPicPr>
            <a:picLocks noChangeAspect="1"/>
          </p:cNvPicPr>
          <p:nvPr/>
        </p:nvPicPr>
        <p:blipFill rotWithShape="1">
          <a:blip r:embed="rId2"/>
          <a:srcRect b="5274"/>
          <a:stretch/>
        </p:blipFill>
        <p:spPr>
          <a:xfrm>
            <a:off x="30269" y="657084"/>
            <a:ext cx="4009467" cy="3798023"/>
          </a:xfrm>
          <a:prstGeom prst="rect">
            <a:avLst/>
          </a:prstGeom>
        </p:spPr>
      </p:pic>
      <p:pic>
        <p:nvPicPr>
          <p:cNvPr id="7" name="Рисунок 6"/>
          <p:cNvPicPr>
            <a:picLocks noChangeAspect="1"/>
          </p:cNvPicPr>
          <p:nvPr/>
        </p:nvPicPr>
        <p:blipFill rotWithShape="1">
          <a:blip r:embed="rId3"/>
          <a:srcRect l="9698"/>
          <a:stretch/>
        </p:blipFill>
        <p:spPr>
          <a:xfrm>
            <a:off x="4558352" y="714345"/>
            <a:ext cx="4507463" cy="3740762"/>
          </a:xfrm>
          <a:prstGeom prst="rect">
            <a:avLst/>
          </a:prstGeom>
        </p:spPr>
      </p:pic>
    </p:spTree>
    <p:extLst>
      <p:ext uri="{BB962C8B-B14F-4D97-AF65-F5344CB8AC3E}">
        <p14:creationId xmlns:p14="http://schemas.microsoft.com/office/powerpoint/2010/main" val="26099125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16664" y="4829145"/>
            <a:ext cx="9074557" cy="1797857"/>
          </a:xfrm>
        </p:spPr>
        <p:txBody>
          <a:bodyPr>
            <a:normAutofit/>
          </a:bodyPr>
          <a:lstStyle/>
          <a:p>
            <a:pPr marL="0" indent="0" algn="just">
              <a:buNone/>
            </a:pPr>
            <a:r>
              <a:rPr lang="ru-RU" sz="2000" dirty="0" smtClean="0"/>
              <a:t>    </a:t>
            </a:r>
            <a:r>
              <a:rPr lang="ru-RU" sz="2000" b="1" dirty="0" smtClean="0">
                <a:solidFill>
                  <a:srgbClr val="002060"/>
                </a:solidFill>
              </a:rPr>
              <a:t>При </a:t>
            </a:r>
            <a:r>
              <a:rPr lang="ru-RU" sz="2000" b="1" dirty="0">
                <a:solidFill>
                  <a:srgbClr val="002060"/>
                </a:solidFill>
              </a:rPr>
              <a:t>строительстве ВОЛС </a:t>
            </a:r>
            <a:r>
              <a:rPr lang="ru-RU" sz="2000" b="1" dirty="0"/>
              <a:t>необходимо проведение </a:t>
            </a:r>
            <a:r>
              <a:rPr lang="ru-RU" sz="2000" dirty="0"/>
              <a:t>комплексных изысканий с целью </a:t>
            </a:r>
            <a:r>
              <a:rPr lang="ru-RU" sz="2000" dirty="0" smtClean="0"/>
              <a:t>технико-экономического </a:t>
            </a:r>
            <a:r>
              <a:rPr lang="ru-RU" sz="2000" dirty="0"/>
              <a:t>обоснования способов прокладки-подвески ВОК на отдельных участках трассы (сети): непосредственно в грунт, в полиэтиленовом трубопроводе, кабельном желобе, подвеска самонесущего кабеля на опорах контактной сети или высоковольтных линий АБ, а также способом навивания провода осветительных сетей или линий электропередачи. </a:t>
            </a:r>
          </a:p>
        </p:txBody>
      </p:sp>
      <p:sp>
        <p:nvSpPr>
          <p:cNvPr id="8" name="Прямоугольник 7"/>
          <p:cNvSpPr/>
          <p:nvPr/>
        </p:nvSpPr>
        <p:spPr>
          <a:xfrm>
            <a:off x="1910457" y="257145"/>
            <a:ext cx="4197367" cy="400110"/>
          </a:xfrm>
          <a:prstGeom prst="rect">
            <a:avLst/>
          </a:prstGeom>
        </p:spPr>
        <p:txBody>
          <a:bodyPr wrap="none">
            <a:spAutoFit/>
          </a:bodyPr>
          <a:lstStyle/>
          <a:p>
            <a:r>
              <a:rPr lang="ru-RU" sz="2000" b="1" u="sng" dirty="0">
                <a:solidFill>
                  <a:srgbClr val="002060"/>
                </a:solidFill>
              </a:rPr>
              <a:t>Волоконно-оптические линии </a:t>
            </a:r>
            <a:r>
              <a:rPr lang="ru-RU" sz="2000" b="1" u="sng" dirty="0" smtClean="0">
                <a:solidFill>
                  <a:srgbClr val="002060"/>
                </a:solidFill>
              </a:rPr>
              <a:t>связи</a:t>
            </a:r>
            <a:endParaRPr lang="ru-RU" sz="2000" b="1" u="sng" dirty="0">
              <a:solidFill>
                <a:srgbClr val="002060"/>
              </a:solidFill>
            </a:endParaRPr>
          </a:p>
        </p:txBody>
      </p:sp>
      <p:pic>
        <p:nvPicPr>
          <p:cNvPr id="4" name="Рисунок 3"/>
          <p:cNvPicPr>
            <a:picLocks noChangeAspect="1"/>
          </p:cNvPicPr>
          <p:nvPr/>
        </p:nvPicPr>
        <p:blipFill rotWithShape="1">
          <a:blip r:embed="rId2"/>
          <a:srcRect l="20989" r="15867"/>
          <a:stretch/>
        </p:blipFill>
        <p:spPr>
          <a:xfrm>
            <a:off x="16664" y="861176"/>
            <a:ext cx="3079377" cy="3704528"/>
          </a:xfrm>
          <a:prstGeom prst="rect">
            <a:avLst/>
          </a:prstGeom>
        </p:spPr>
      </p:pic>
      <p:pic>
        <p:nvPicPr>
          <p:cNvPr id="2" name="Рисунок 1"/>
          <p:cNvPicPr>
            <a:picLocks noChangeAspect="1"/>
          </p:cNvPicPr>
          <p:nvPr/>
        </p:nvPicPr>
        <p:blipFill rotWithShape="1">
          <a:blip r:embed="rId3"/>
          <a:srcRect l="22437" r="10117"/>
          <a:stretch/>
        </p:blipFill>
        <p:spPr>
          <a:xfrm>
            <a:off x="3386960" y="861176"/>
            <a:ext cx="5757040" cy="3717120"/>
          </a:xfrm>
          <a:prstGeom prst="rect">
            <a:avLst/>
          </a:prstGeom>
        </p:spPr>
      </p:pic>
    </p:spTree>
    <p:extLst>
      <p:ext uri="{BB962C8B-B14F-4D97-AF65-F5344CB8AC3E}">
        <p14:creationId xmlns:p14="http://schemas.microsoft.com/office/powerpoint/2010/main" val="13017390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4429110"/>
            <a:ext cx="9074557" cy="2398358"/>
          </a:xfrm>
        </p:spPr>
        <p:txBody>
          <a:bodyPr>
            <a:normAutofit/>
          </a:bodyPr>
          <a:lstStyle/>
          <a:p>
            <a:pPr marL="0" indent="0" algn="just">
              <a:buNone/>
            </a:pPr>
            <a:r>
              <a:rPr lang="ru-RU" sz="2000" dirty="0" smtClean="0"/>
              <a:t>           </a:t>
            </a:r>
            <a:r>
              <a:rPr lang="ru-RU" sz="2000" b="1" dirty="0" smtClean="0">
                <a:solidFill>
                  <a:srgbClr val="002060"/>
                </a:solidFill>
              </a:rPr>
              <a:t>На </a:t>
            </a:r>
            <a:r>
              <a:rPr lang="ru-RU" sz="2000" b="1" dirty="0">
                <a:solidFill>
                  <a:srgbClr val="002060"/>
                </a:solidFill>
              </a:rPr>
              <a:t>железнодорожном транспорте </a:t>
            </a:r>
            <a:r>
              <a:rPr lang="ru-RU" sz="2000" b="1" dirty="0" smtClean="0">
                <a:solidFill>
                  <a:srgbClr val="002060"/>
                </a:solidFill>
              </a:rPr>
              <a:t>перспективен</a:t>
            </a:r>
            <a:r>
              <a:rPr lang="ru-RU" sz="2000" b="1" dirty="0" smtClean="0"/>
              <a:t> опробованный способ подвески оптического </a:t>
            </a:r>
            <a:r>
              <a:rPr lang="ru-RU" sz="2000" b="1" dirty="0"/>
              <a:t>кабеля на опорах контактных сетей электрифицированных железных дорог</a:t>
            </a:r>
            <a:r>
              <a:rPr lang="ru-RU" sz="2000" b="1" dirty="0" smtClean="0"/>
              <a:t>. </a:t>
            </a:r>
            <a:r>
              <a:rPr lang="ru-RU" sz="2000" dirty="0"/>
              <a:t>Это позволяет сократить сроки строительства по сравнению с традиционными способами прокладки кабеля в грунт. Вместе с тем для воздушных кабелей велик риск механического повреждения, и они не удовлетворяют требованиям МЧС по живучести в чрезвычайных ситуациях. Поэтому там, где позволяет трасса, целесообразно прокладывать кабель в грунте. </a:t>
            </a:r>
          </a:p>
        </p:txBody>
      </p:sp>
      <p:sp>
        <p:nvSpPr>
          <p:cNvPr id="8" name="Прямоугольник 7"/>
          <p:cNvSpPr/>
          <p:nvPr/>
        </p:nvSpPr>
        <p:spPr>
          <a:xfrm>
            <a:off x="1910457" y="257145"/>
            <a:ext cx="4197367" cy="400110"/>
          </a:xfrm>
          <a:prstGeom prst="rect">
            <a:avLst/>
          </a:prstGeom>
        </p:spPr>
        <p:txBody>
          <a:bodyPr wrap="none">
            <a:spAutoFit/>
          </a:bodyPr>
          <a:lstStyle/>
          <a:p>
            <a:r>
              <a:rPr lang="ru-RU" sz="2000" b="1" u="sng" dirty="0">
                <a:solidFill>
                  <a:srgbClr val="002060"/>
                </a:solidFill>
              </a:rPr>
              <a:t>Волоконно-оптические линии </a:t>
            </a:r>
            <a:r>
              <a:rPr lang="ru-RU" sz="2000" b="1" u="sng" dirty="0" smtClean="0">
                <a:solidFill>
                  <a:srgbClr val="002060"/>
                </a:solidFill>
              </a:rPr>
              <a:t>связи</a:t>
            </a:r>
            <a:endParaRPr lang="ru-RU" sz="2000" b="1" u="sng" dirty="0">
              <a:solidFill>
                <a:srgbClr val="002060"/>
              </a:solidFill>
            </a:endParaRPr>
          </a:p>
        </p:txBody>
      </p:sp>
      <p:pic>
        <p:nvPicPr>
          <p:cNvPr id="2" name="Рисунок 1"/>
          <p:cNvPicPr>
            <a:picLocks noChangeAspect="1"/>
          </p:cNvPicPr>
          <p:nvPr/>
        </p:nvPicPr>
        <p:blipFill>
          <a:blip r:embed="rId2"/>
          <a:stretch>
            <a:fillRect/>
          </a:stretch>
        </p:blipFill>
        <p:spPr>
          <a:xfrm>
            <a:off x="3371637" y="657255"/>
            <a:ext cx="5663445" cy="3771855"/>
          </a:xfrm>
          <a:prstGeom prst="rect">
            <a:avLst/>
          </a:prstGeom>
        </p:spPr>
      </p:pic>
      <p:pic>
        <p:nvPicPr>
          <p:cNvPr id="3" name="Рисунок 2"/>
          <p:cNvPicPr>
            <a:picLocks noChangeAspect="1"/>
          </p:cNvPicPr>
          <p:nvPr/>
        </p:nvPicPr>
        <p:blipFill>
          <a:blip r:embed="rId3"/>
          <a:stretch>
            <a:fillRect/>
          </a:stretch>
        </p:blipFill>
        <p:spPr>
          <a:xfrm>
            <a:off x="286403" y="657254"/>
            <a:ext cx="2798831" cy="3771855"/>
          </a:xfrm>
          <a:prstGeom prst="rect">
            <a:avLst/>
          </a:prstGeom>
        </p:spPr>
      </p:pic>
    </p:spTree>
    <p:extLst>
      <p:ext uri="{BB962C8B-B14F-4D97-AF65-F5344CB8AC3E}">
        <p14:creationId xmlns:p14="http://schemas.microsoft.com/office/powerpoint/2010/main" val="10960810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4875898"/>
            <a:ext cx="9074557" cy="1811504"/>
          </a:xfrm>
        </p:spPr>
        <p:txBody>
          <a:bodyPr>
            <a:normAutofit/>
          </a:bodyPr>
          <a:lstStyle/>
          <a:p>
            <a:pPr marL="0" indent="0" algn="just">
              <a:buNone/>
            </a:pPr>
            <a:r>
              <a:rPr lang="ru-RU" sz="2000" dirty="0" smtClean="0"/>
              <a:t>            </a:t>
            </a:r>
            <a:r>
              <a:rPr lang="ru-RU" sz="2000" b="1" dirty="0" smtClean="0">
                <a:solidFill>
                  <a:srgbClr val="C00000"/>
                </a:solidFill>
              </a:rPr>
              <a:t>Для </a:t>
            </a:r>
            <a:r>
              <a:rPr lang="ru-RU" sz="2000" b="1" dirty="0">
                <a:solidFill>
                  <a:srgbClr val="C00000"/>
                </a:solidFill>
              </a:rPr>
              <a:t>снижения вероятности повреждения кабеля </a:t>
            </a:r>
            <a:r>
              <a:rPr lang="ru-RU" sz="2000" b="1" dirty="0"/>
              <a:t>2</a:t>
            </a:r>
            <a:r>
              <a:rPr lang="ru-RU" sz="2000" dirty="0"/>
              <a:t> </a:t>
            </a:r>
            <a:r>
              <a:rPr lang="ru-RU" sz="2000" dirty="0" smtClean="0"/>
              <a:t>на </a:t>
            </a:r>
            <a:r>
              <a:rPr lang="ru-RU" sz="2000" dirty="0"/>
              <a:t>подходах к железнодорожным станциям и в пределах станций рекомендуется прокладывать его в полиэтиленовом трубопроводе </a:t>
            </a:r>
            <a:r>
              <a:rPr lang="ru-RU" sz="2000" b="1" dirty="0"/>
              <a:t>1.</a:t>
            </a:r>
            <a:r>
              <a:rPr lang="ru-RU" sz="2000" dirty="0"/>
              <a:t> Последний надежно защищает оптический кабель от механических повреждений и грызунов. Диаметр трубопровода (40 мм) достаточен для затягивания в него нескольких оптических кабелей 2.</a:t>
            </a:r>
          </a:p>
        </p:txBody>
      </p:sp>
      <p:sp>
        <p:nvSpPr>
          <p:cNvPr id="8" name="Прямоугольник 7"/>
          <p:cNvSpPr/>
          <p:nvPr/>
        </p:nvSpPr>
        <p:spPr>
          <a:xfrm>
            <a:off x="1910457" y="257145"/>
            <a:ext cx="4197367" cy="400110"/>
          </a:xfrm>
          <a:prstGeom prst="rect">
            <a:avLst/>
          </a:prstGeom>
        </p:spPr>
        <p:txBody>
          <a:bodyPr wrap="none">
            <a:spAutoFit/>
          </a:bodyPr>
          <a:lstStyle/>
          <a:p>
            <a:r>
              <a:rPr lang="ru-RU" sz="2000" b="1" u="sng" dirty="0">
                <a:solidFill>
                  <a:srgbClr val="002060"/>
                </a:solidFill>
              </a:rPr>
              <a:t>Волоконно-оптические линии </a:t>
            </a:r>
            <a:r>
              <a:rPr lang="ru-RU" sz="2000" b="1" u="sng" dirty="0" smtClean="0">
                <a:solidFill>
                  <a:srgbClr val="002060"/>
                </a:solidFill>
              </a:rPr>
              <a:t>связи</a:t>
            </a:r>
            <a:endParaRPr lang="ru-RU" sz="2000" b="1" u="sng" dirty="0">
              <a:solidFill>
                <a:srgbClr val="002060"/>
              </a:solidFill>
            </a:endParaRPr>
          </a:p>
        </p:txBody>
      </p:sp>
      <p:pic>
        <p:nvPicPr>
          <p:cNvPr id="2" name="Рисунок 1"/>
          <p:cNvPicPr>
            <a:picLocks noChangeAspect="1"/>
          </p:cNvPicPr>
          <p:nvPr/>
        </p:nvPicPr>
        <p:blipFill>
          <a:blip r:embed="rId2"/>
          <a:stretch>
            <a:fillRect/>
          </a:stretch>
        </p:blipFill>
        <p:spPr>
          <a:xfrm>
            <a:off x="4783518" y="858701"/>
            <a:ext cx="4291039" cy="2809124"/>
          </a:xfrm>
          <a:prstGeom prst="rect">
            <a:avLst/>
          </a:prstGeom>
        </p:spPr>
      </p:pic>
      <p:pic>
        <p:nvPicPr>
          <p:cNvPr id="9" name="Рисунок 8"/>
          <p:cNvPicPr>
            <a:picLocks noChangeAspect="1"/>
          </p:cNvPicPr>
          <p:nvPr/>
        </p:nvPicPr>
        <p:blipFill rotWithShape="1">
          <a:blip r:embed="rId3"/>
          <a:srcRect l="10101" t="5858" b="11038"/>
          <a:stretch/>
        </p:blipFill>
        <p:spPr>
          <a:xfrm>
            <a:off x="0" y="714345"/>
            <a:ext cx="4217158" cy="3898430"/>
          </a:xfrm>
          <a:prstGeom prst="rect">
            <a:avLst/>
          </a:prstGeom>
        </p:spPr>
      </p:pic>
      <p:cxnSp>
        <p:nvCxnSpPr>
          <p:cNvPr id="13" name="Прямая со стрелкой 12"/>
          <p:cNvCxnSpPr/>
          <p:nvPr/>
        </p:nvCxnSpPr>
        <p:spPr>
          <a:xfrm flipH="1">
            <a:off x="2920622" y="1310185"/>
            <a:ext cx="1862896" cy="395785"/>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H="1">
            <a:off x="2108580" y="2157454"/>
            <a:ext cx="2674938" cy="981531"/>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68932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4835557"/>
            <a:ext cx="9074557" cy="1951324"/>
          </a:xfrm>
        </p:spPr>
        <p:txBody>
          <a:bodyPr>
            <a:normAutofit lnSpcReduction="10000"/>
          </a:bodyPr>
          <a:lstStyle/>
          <a:p>
            <a:pPr marL="0" indent="0" algn="just">
              <a:buNone/>
            </a:pPr>
            <a:r>
              <a:rPr lang="ru-RU" sz="2000" dirty="0" smtClean="0"/>
              <a:t>            </a:t>
            </a:r>
            <a:r>
              <a:rPr lang="ru-RU" sz="2000" b="1" dirty="0">
                <a:solidFill>
                  <a:srgbClr val="002060"/>
                </a:solidFill>
              </a:rPr>
              <a:t>Кабельные линии связи </a:t>
            </a:r>
            <a:r>
              <a:rPr lang="ru-RU" sz="2000" dirty="0"/>
              <a:t>на перегонах должны прокладываться в границах железнодорожной полосы отвода вне пределов земляного полотна. Допускается прокладка кабельных линий в земляном полотне в соответствии с проектной документацией, утвержденной в установленном порядке</a:t>
            </a:r>
            <a:r>
              <a:rPr lang="ru-RU" sz="2000" dirty="0" smtClean="0"/>
              <a:t>.</a:t>
            </a:r>
          </a:p>
          <a:p>
            <a:pPr marL="0" indent="0" algn="just">
              <a:buNone/>
            </a:pPr>
            <a:r>
              <a:rPr lang="ru-RU" sz="2000" dirty="0"/>
              <a:t> </a:t>
            </a:r>
            <a:r>
              <a:rPr lang="ru-RU" sz="2000" dirty="0" smtClean="0"/>
              <a:t>        </a:t>
            </a:r>
            <a:r>
              <a:rPr lang="ru-RU" sz="2000" b="1" dirty="0">
                <a:solidFill>
                  <a:srgbClr val="002060"/>
                </a:solidFill>
              </a:rPr>
              <a:t>Линии связи на основе волоконно-оптических кабелей </a:t>
            </a:r>
            <a:r>
              <a:rPr lang="ru-RU" sz="2000" dirty="0"/>
              <a:t>могут быть выполнены методом подвески на опорах контактной сети или линий автоблокировки.</a:t>
            </a:r>
          </a:p>
        </p:txBody>
      </p:sp>
      <p:sp>
        <p:nvSpPr>
          <p:cNvPr id="8" name="Прямоугольник 7"/>
          <p:cNvSpPr/>
          <p:nvPr/>
        </p:nvSpPr>
        <p:spPr>
          <a:xfrm>
            <a:off x="2139057" y="257145"/>
            <a:ext cx="3770969" cy="400110"/>
          </a:xfrm>
          <a:prstGeom prst="rect">
            <a:avLst/>
          </a:prstGeom>
        </p:spPr>
        <p:txBody>
          <a:bodyPr wrap="none">
            <a:spAutoFit/>
          </a:bodyPr>
          <a:lstStyle/>
          <a:p>
            <a:r>
              <a:rPr lang="ru-RU" sz="2000" b="1" u="sng" dirty="0" smtClean="0">
                <a:solidFill>
                  <a:srgbClr val="002060"/>
                </a:solidFill>
              </a:rPr>
              <a:t>Требование ПТЭ к линиям связи</a:t>
            </a:r>
            <a:endParaRPr lang="ru-RU" sz="2000" b="1" u="sng" dirty="0">
              <a:solidFill>
                <a:srgbClr val="002060"/>
              </a:solidFill>
            </a:endParaRPr>
          </a:p>
        </p:txBody>
      </p:sp>
      <p:sp>
        <p:nvSpPr>
          <p:cNvPr id="10" name="Прямоугольник 9"/>
          <p:cNvSpPr/>
          <p:nvPr/>
        </p:nvSpPr>
        <p:spPr>
          <a:xfrm>
            <a:off x="7037599" y="6488668"/>
            <a:ext cx="1821332" cy="338554"/>
          </a:xfrm>
          <a:prstGeom prst="rect">
            <a:avLst/>
          </a:prstGeom>
          <a:ln>
            <a:solidFill>
              <a:schemeClr val="tx1"/>
            </a:solidFill>
          </a:ln>
        </p:spPr>
        <p:txBody>
          <a:bodyPr wrap="none">
            <a:spAutoFit/>
          </a:bodyPr>
          <a:lstStyle/>
          <a:p>
            <a:r>
              <a:rPr lang="ru-RU" sz="1600" dirty="0" smtClean="0"/>
              <a:t>(ПТЭ Прил.№2 п.7)</a:t>
            </a:r>
            <a:endParaRPr lang="ru-RU" sz="1600" dirty="0"/>
          </a:p>
        </p:txBody>
      </p:sp>
      <p:pic>
        <p:nvPicPr>
          <p:cNvPr id="4" name="Рисунок 3"/>
          <p:cNvPicPr>
            <a:picLocks noChangeAspect="1"/>
          </p:cNvPicPr>
          <p:nvPr/>
        </p:nvPicPr>
        <p:blipFill rotWithShape="1">
          <a:blip r:embed="rId2"/>
          <a:srcRect t="2851"/>
          <a:stretch/>
        </p:blipFill>
        <p:spPr>
          <a:xfrm>
            <a:off x="1218217" y="609976"/>
            <a:ext cx="6638121" cy="4272861"/>
          </a:xfrm>
          <a:prstGeom prst="rect">
            <a:avLst/>
          </a:prstGeom>
        </p:spPr>
      </p:pic>
    </p:spTree>
    <p:extLst>
      <p:ext uri="{BB962C8B-B14F-4D97-AF65-F5344CB8AC3E}">
        <p14:creationId xmlns:p14="http://schemas.microsoft.com/office/powerpoint/2010/main" val="1859996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53788" y="4662953"/>
            <a:ext cx="9074557" cy="2181600"/>
          </a:xfrm>
        </p:spPr>
        <p:txBody>
          <a:bodyPr>
            <a:normAutofit/>
          </a:bodyPr>
          <a:lstStyle/>
          <a:p>
            <a:pPr marL="0" indent="0" algn="just">
              <a:buNone/>
            </a:pPr>
            <a:r>
              <a:rPr lang="ru-RU" sz="2000" dirty="0" smtClean="0"/>
              <a:t>         </a:t>
            </a:r>
            <a:r>
              <a:rPr lang="ru-RU" sz="2000" b="1" dirty="0" smtClean="0">
                <a:solidFill>
                  <a:srgbClr val="C00000"/>
                </a:solidFill>
              </a:rPr>
              <a:t>Главной </a:t>
            </a:r>
            <a:r>
              <a:rPr lang="ru-RU" sz="2000" b="1" dirty="0">
                <a:solidFill>
                  <a:srgbClr val="C00000"/>
                </a:solidFill>
              </a:rPr>
              <a:t>характеристикой линии передачи </a:t>
            </a:r>
            <a:r>
              <a:rPr lang="ru-RU" sz="2000" b="1" dirty="0"/>
              <a:t>является </a:t>
            </a:r>
            <a:r>
              <a:rPr lang="ru-RU" sz="2000" b="1" dirty="0">
                <a:solidFill>
                  <a:srgbClr val="002060"/>
                </a:solidFill>
              </a:rPr>
              <a:t>их полоса пропускания</a:t>
            </a:r>
            <a:r>
              <a:rPr lang="ru-RU" sz="2000" b="1" dirty="0"/>
              <a:t>, </a:t>
            </a:r>
            <a:r>
              <a:rPr lang="ru-RU" sz="2000" dirty="0"/>
              <a:t>то есть диапазон частот, в котором сигналы могут передаваться без существенных искажений. Чем шире полоса пропускания, тем большее число каналов может быть организовано по данной линии передачи. На воздушных линиях используют </a:t>
            </a:r>
            <a:r>
              <a:rPr lang="ru-RU" sz="2000" dirty="0" smtClean="0"/>
              <a:t>полосу частот </a:t>
            </a:r>
            <a:r>
              <a:rPr lang="ru-RU" sz="2000" dirty="0"/>
              <a:t>до 150 кГц, на симметричных кабелях — до 260 кГц. Коаксиальные кабели уплотняют в диапазоне частот до 60 МГц. Оптический диапазон электромагнитных колебаний составляет более 100 ГГц.</a:t>
            </a:r>
          </a:p>
          <a:p>
            <a:pPr marL="0" indent="0" algn="just">
              <a:buNone/>
            </a:pPr>
            <a:endParaRPr lang="ru-RU" sz="2000" dirty="0"/>
          </a:p>
        </p:txBody>
      </p:sp>
      <p:sp>
        <p:nvSpPr>
          <p:cNvPr id="2" name="Прямоугольник 1"/>
          <p:cNvSpPr/>
          <p:nvPr/>
        </p:nvSpPr>
        <p:spPr>
          <a:xfrm>
            <a:off x="1870115" y="257145"/>
            <a:ext cx="4985211" cy="400110"/>
          </a:xfrm>
          <a:prstGeom prst="rect">
            <a:avLst/>
          </a:prstGeom>
        </p:spPr>
        <p:txBody>
          <a:bodyPr wrap="none">
            <a:spAutoFit/>
          </a:bodyPr>
          <a:lstStyle/>
          <a:p>
            <a:r>
              <a:rPr lang="ru-RU" sz="2000" b="1" u="sng" dirty="0">
                <a:solidFill>
                  <a:srgbClr val="002060"/>
                </a:solidFill>
              </a:rPr>
              <a:t>Назначение и классификация линий </a:t>
            </a:r>
            <a:r>
              <a:rPr lang="ru-RU" sz="2000" b="1" u="sng" dirty="0" smtClean="0">
                <a:solidFill>
                  <a:srgbClr val="002060"/>
                </a:solidFill>
              </a:rPr>
              <a:t>связи </a:t>
            </a:r>
            <a:endParaRPr lang="ru-RU" sz="2000" b="1" u="sng" dirty="0">
              <a:solidFill>
                <a:srgbClr val="002060"/>
              </a:solidFill>
            </a:endParaRPr>
          </a:p>
        </p:txBody>
      </p:sp>
      <p:pic>
        <p:nvPicPr>
          <p:cNvPr id="3" name="Рисунок 2"/>
          <p:cNvPicPr>
            <a:picLocks noChangeAspect="1"/>
          </p:cNvPicPr>
          <p:nvPr/>
        </p:nvPicPr>
        <p:blipFill rotWithShape="1">
          <a:blip r:embed="rId2"/>
          <a:srcRect t="26919" b="5292"/>
          <a:stretch/>
        </p:blipFill>
        <p:spPr>
          <a:xfrm>
            <a:off x="705070" y="707867"/>
            <a:ext cx="7771991" cy="3955086"/>
          </a:xfrm>
          <a:prstGeom prst="rect">
            <a:avLst/>
          </a:prstGeom>
        </p:spPr>
      </p:pic>
    </p:spTree>
    <p:extLst>
      <p:ext uri="{BB962C8B-B14F-4D97-AF65-F5344CB8AC3E}">
        <p14:creationId xmlns:p14="http://schemas.microsoft.com/office/powerpoint/2010/main" val="29587619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58" y="-80483"/>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3926542"/>
            <a:ext cx="9074557" cy="2931458"/>
          </a:xfrm>
        </p:spPr>
        <p:txBody>
          <a:bodyPr>
            <a:normAutofit lnSpcReduction="10000"/>
          </a:bodyPr>
          <a:lstStyle/>
          <a:p>
            <a:pPr marL="0" indent="0" algn="just">
              <a:buNone/>
            </a:pPr>
            <a:r>
              <a:rPr lang="ru-RU" sz="2000" dirty="0" smtClean="0"/>
              <a:t>    </a:t>
            </a:r>
            <a:r>
              <a:rPr lang="ru-RU" sz="2000" b="1" dirty="0" smtClean="0">
                <a:solidFill>
                  <a:srgbClr val="C00000"/>
                </a:solidFill>
              </a:rPr>
              <a:t>При </a:t>
            </a:r>
            <a:r>
              <a:rPr lang="ru-RU" sz="2000" b="1" dirty="0">
                <a:solidFill>
                  <a:srgbClr val="C00000"/>
                </a:solidFill>
              </a:rPr>
              <a:t>повреждении воздушных и кабельных </a:t>
            </a:r>
            <a:r>
              <a:rPr lang="ru-RU" sz="2000" dirty="0"/>
              <a:t>(с металлическими жилами) </a:t>
            </a:r>
            <a:r>
              <a:rPr lang="ru-RU" sz="2000" b="1" dirty="0">
                <a:solidFill>
                  <a:srgbClr val="C00000"/>
                </a:solidFill>
              </a:rPr>
              <a:t>линий </a:t>
            </a:r>
            <a:r>
              <a:rPr lang="ru-RU" sz="2000" dirty="0"/>
              <a:t>связи их </a:t>
            </a:r>
            <a:r>
              <a:rPr lang="ru-RU" sz="2000" b="1" dirty="0">
                <a:solidFill>
                  <a:srgbClr val="002060"/>
                </a:solidFill>
              </a:rPr>
              <a:t>восстановление</a:t>
            </a:r>
            <a:r>
              <a:rPr lang="ru-RU" sz="2000" dirty="0"/>
              <a:t> должно производиться </a:t>
            </a:r>
            <a:r>
              <a:rPr lang="ru-RU" sz="2000" b="1" dirty="0">
                <a:solidFill>
                  <a:srgbClr val="002060"/>
                </a:solidFill>
              </a:rPr>
              <a:t>в следующей </a:t>
            </a:r>
            <a:r>
              <a:rPr lang="ru-RU" sz="2000" b="1" dirty="0" smtClean="0">
                <a:solidFill>
                  <a:srgbClr val="002060"/>
                </a:solidFill>
              </a:rPr>
              <a:t>очередности:</a:t>
            </a:r>
          </a:p>
          <a:p>
            <a:pPr marL="0" indent="0" algn="just">
              <a:buNone/>
            </a:pPr>
            <a:r>
              <a:rPr lang="ru-RU" sz="2000" b="1" dirty="0" smtClean="0">
                <a:solidFill>
                  <a:srgbClr val="002060"/>
                </a:solidFill>
              </a:rPr>
              <a:t>1.</a:t>
            </a:r>
            <a:r>
              <a:rPr lang="ru-RU" sz="2000" dirty="0" smtClean="0"/>
              <a:t> </a:t>
            </a:r>
            <a:r>
              <a:rPr lang="ru-RU" sz="2000" b="1" dirty="0" smtClean="0"/>
              <a:t>каналы </a:t>
            </a:r>
            <a:r>
              <a:rPr lang="ru-RU" sz="2000" b="1" dirty="0"/>
              <a:t>и тракты</a:t>
            </a:r>
            <a:r>
              <a:rPr lang="ru-RU" sz="2000" dirty="0"/>
              <a:t>, обеспечивающие действие </a:t>
            </a:r>
            <a:r>
              <a:rPr lang="ru-RU" sz="2000" b="1" dirty="0"/>
              <a:t>поездной диспетчерской связи;</a:t>
            </a:r>
          </a:p>
          <a:p>
            <a:pPr marL="0" indent="0" algn="just">
              <a:buNone/>
            </a:pPr>
            <a:r>
              <a:rPr lang="ru-RU" sz="2000" b="1" dirty="0" smtClean="0">
                <a:solidFill>
                  <a:srgbClr val="002060"/>
                </a:solidFill>
              </a:rPr>
              <a:t>2.</a:t>
            </a:r>
            <a:r>
              <a:rPr lang="ru-RU" sz="2000" dirty="0" smtClean="0"/>
              <a:t> </a:t>
            </a:r>
            <a:r>
              <a:rPr lang="ru-RU" sz="2000" b="1" dirty="0" smtClean="0"/>
              <a:t>каналы </a:t>
            </a:r>
            <a:r>
              <a:rPr lang="ru-RU" sz="2000" b="1" dirty="0"/>
              <a:t>и тракты систем </a:t>
            </a:r>
            <a:r>
              <a:rPr lang="ru-RU" sz="2000" b="1" dirty="0" smtClean="0"/>
              <a:t>СЦБ</a:t>
            </a:r>
            <a:r>
              <a:rPr lang="ru-RU" sz="2000" dirty="0" smtClean="0"/>
              <a:t>, </a:t>
            </a:r>
            <a:r>
              <a:rPr lang="ru-RU" sz="2000" dirty="0"/>
              <a:t>в том числе электрожезловой </a:t>
            </a:r>
            <a:r>
              <a:rPr lang="ru-RU" sz="2000" dirty="0" smtClean="0"/>
              <a:t>системы (ЭЖС);</a:t>
            </a:r>
            <a:endParaRPr lang="ru-RU" sz="2000" dirty="0"/>
          </a:p>
          <a:p>
            <a:pPr marL="0" indent="0" algn="just">
              <a:buNone/>
            </a:pPr>
            <a:r>
              <a:rPr lang="ru-RU" sz="2000" b="1" dirty="0" smtClean="0">
                <a:solidFill>
                  <a:srgbClr val="002060"/>
                </a:solidFill>
              </a:rPr>
              <a:t>3.</a:t>
            </a:r>
            <a:r>
              <a:rPr lang="ru-RU" sz="2000" dirty="0" smtClean="0"/>
              <a:t> каналы </a:t>
            </a:r>
            <a:r>
              <a:rPr lang="ru-RU" sz="2000" dirty="0"/>
              <a:t>и тракты энергодиспетчерской связи, поездной межстанционной связи и телеуправления устройствами электроснабжения;</a:t>
            </a:r>
          </a:p>
          <a:p>
            <a:pPr marL="0" indent="0" algn="just">
              <a:buNone/>
            </a:pPr>
            <a:r>
              <a:rPr lang="ru-RU" sz="2000" b="1" dirty="0" smtClean="0">
                <a:solidFill>
                  <a:srgbClr val="002060"/>
                </a:solidFill>
              </a:rPr>
              <a:t>4.</a:t>
            </a:r>
            <a:r>
              <a:rPr lang="ru-RU" sz="2000" dirty="0" smtClean="0"/>
              <a:t> каналы </a:t>
            </a:r>
            <a:r>
              <a:rPr lang="ru-RU" sz="2000" dirty="0"/>
              <a:t>и тракты магистральной связи;</a:t>
            </a:r>
          </a:p>
          <a:p>
            <a:pPr marL="0" indent="0" algn="just">
              <a:buNone/>
            </a:pPr>
            <a:r>
              <a:rPr lang="ru-RU" sz="2000" b="1" dirty="0" smtClean="0">
                <a:solidFill>
                  <a:srgbClr val="002060"/>
                </a:solidFill>
              </a:rPr>
              <a:t>5.</a:t>
            </a:r>
            <a:r>
              <a:rPr lang="ru-RU" sz="2000" dirty="0" smtClean="0"/>
              <a:t> остальные </a:t>
            </a:r>
            <a:r>
              <a:rPr lang="ru-RU" sz="2000" dirty="0"/>
              <a:t>каналы связи и </a:t>
            </a:r>
            <a:r>
              <a:rPr lang="ru-RU" sz="2000" dirty="0" smtClean="0"/>
              <a:t>СЦБ.</a:t>
            </a:r>
            <a:endParaRPr lang="ru-RU" sz="2000" dirty="0"/>
          </a:p>
        </p:txBody>
      </p:sp>
      <p:sp>
        <p:nvSpPr>
          <p:cNvPr id="8" name="Прямоугольник 7"/>
          <p:cNvSpPr/>
          <p:nvPr/>
        </p:nvSpPr>
        <p:spPr>
          <a:xfrm>
            <a:off x="2139057" y="149569"/>
            <a:ext cx="3770969" cy="400110"/>
          </a:xfrm>
          <a:prstGeom prst="rect">
            <a:avLst/>
          </a:prstGeom>
        </p:spPr>
        <p:txBody>
          <a:bodyPr wrap="none">
            <a:spAutoFit/>
          </a:bodyPr>
          <a:lstStyle/>
          <a:p>
            <a:r>
              <a:rPr lang="ru-RU" sz="2000" b="1" u="sng" dirty="0" smtClean="0">
                <a:solidFill>
                  <a:srgbClr val="002060"/>
                </a:solidFill>
              </a:rPr>
              <a:t>Требование ПТЭ к линиям связи</a:t>
            </a:r>
            <a:endParaRPr lang="ru-RU" sz="2000" b="1" u="sng" dirty="0">
              <a:solidFill>
                <a:srgbClr val="002060"/>
              </a:solidFill>
            </a:endParaRPr>
          </a:p>
        </p:txBody>
      </p:sp>
      <p:sp>
        <p:nvSpPr>
          <p:cNvPr id="10" name="Прямоугольник 9"/>
          <p:cNvSpPr/>
          <p:nvPr/>
        </p:nvSpPr>
        <p:spPr>
          <a:xfrm>
            <a:off x="7037599" y="6488668"/>
            <a:ext cx="1821332" cy="338554"/>
          </a:xfrm>
          <a:prstGeom prst="rect">
            <a:avLst/>
          </a:prstGeom>
          <a:ln>
            <a:solidFill>
              <a:schemeClr val="tx1"/>
            </a:solidFill>
          </a:ln>
        </p:spPr>
        <p:txBody>
          <a:bodyPr wrap="none">
            <a:spAutoFit/>
          </a:bodyPr>
          <a:lstStyle/>
          <a:p>
            <a:r>
              <a:rPr lang="ru-RU" sz="1600" dirty="0" smtClean="0"/>
              <a:t>(ПТЭ Прил.№2 п.8)</a:t>
            </a:r>
            <a:endParaRPr lang="ru-RU" sz="1600" dirty="0"/>
          </a:p>
        </p:txBody>
      </p:sp>
      <p:pic>
        <p:nvPicPr>
          <p:cNvPr id="2" name="Рисунок 1"/>
          <p:cNvPicPr>
            <a:picLocks noChangeAspect="1"/>
          </p:cNvPicPr>
          <p:nvPr/>
        </p:nvPicPr>
        <p:blipFill rotWithShape="1">
          <a:blip r:embed="rId2"/>
          <a:srcRect b="8092"/>
          <a:stretch/>
        </p:blipFill>
        <p:spPr>
          <a:xfrm>
            <a:off x="1565676" y="523183"/>
            <a:ext cx="5594089" cy="3429856"/>
          </a:xfrm>
          <a:prstGeom prst="rect">
            <a:avLst/>
          </a:prstGeom>
        </p:spPr>
      </p:pic>
    </p:spTree>
    <p:extLst>
      <p:ext uri="{BB962C8B-B14F-4D97-AF65-F5344CB8AC3E}">
        <p14:creationId xmlns:p14="http://schemas.microsoft.com/office/powerpoint/2010/main" val="31576687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42549" y="4886746"/>
            <a:ext cx="9074557" cy="1940476"/>
          </a:xfrm>
        </p:spPr>
        <p:txBody>
          <a:bodyPr>
            <a:normAutofit/>
          </a:bodyPr>
          <a:lstStyle/>
          <a:p>
            <a:pPr marL="0" indent="0" algn="just">
              <a:buNone/>
            </a:pPr>
            <a:r>
              <a:rPr lang="ru-RU" sz="2000" dirty="0" smtClean="0"/>
              <a:t>      </a:t>
            </a:r>
            <a:r>
              <a:rPr lang="ru-RU" sz="2000" b="1" dirty="0" smtClean="0">
                <a:solidFill>
                  <a:srgbClr val="C00000"/>
                </a:solidFill>
              </a:rPr>
              <a:t>При </a:t>
            </a:r>
            <a:r>
              <a:rPr lang="ru-RU" sz="2000" b="1" dirty="0">
                <a:solidFill>
                  <a:srgbClr val="C00000"/>
                </a:solidFill>
              </a:rPr>
              <a:t>повреждении волоконно-оптических линий </a:t>
            </a:r>
            <a:r>
              <a:rPr lang="ru-RU" sz="2000" b="1" dirty="0" smtClean="0">
                <a:solidFill>
                  <a:srgbClr val="C00000"/>
                </a:solidFill>
              </a:rPr>
              <a:t>связи (ВОЛС) </a:t>
            </a:r>
            <a:r>
              <a:rPr lang="ru-RU" sz="2000" b="1" dirty="0">
                <a:solidFill>
                  <a:srgbClr val="002060"/>
                </a:solidFill>
              </a:rPr>
              <a:t>восстановление</a:t>
            </a:r>
            <a:r>
              <a:rPr lang="ru-RU" sz="2000" dirty="0"/>
              <a:t> сетей должно производиться </a:t>
            </a:r>
            <a:r>
              <a:rPr lang="ru-RU" sz="2000" b="1" dirty="0">
                <a:solidFill>
                  <a:srgbClr val="002060"/>
                </a:solidFill>
              </a:rPr>
              <a:t>в следующей очередности:</a:t>
            </a:r>
          </a:p>
          <a:p>
            <a:pPr marL="0" indent="0" algn="just">
              <a:buNone/>
            </a:pPr>
            <a:r>
              <a:rPr lang="ru-RU" sz="2000" b="1" dirty="0" smtClean="0">
                <a:solidFill>
                  <a:srgbClr val="002060"/>
                </a:solidFill>
              </a:rPr>
              <a:t>1.</a:t>
            </a:r>
            <a:r>
              <a:rPr lang="ru-RU" sz="2000" dirty="0" smtClean="0"/>
              <a:t> </a:t>
            </a:r>
            <a:r>
              <a:rPr lang="ru-RU" sz="2000" b="1" dirty="0" smtClean="0"/>
              <a:t>магистральные</a:t>
            </a:r>
            <a:r>
              <a:rPr lang="ru-RU" sz="2000" dirty="0" smtClean="0"/>
              <a:t> </a:t>
            </a:r>
            <a:r>
              <a:rPr lang="ru-RU" sz="2000" dirty="0"/>
              <a:t>линейные тракты и системы передачи;</a:t>
            </a:r>
          </a:p>
          <a:p>
            <a:pPr marL="0" indent="0" algn="just">
              <a:buNone/>
            </a:pPr>
            <a:r>
              <a:rPr lang="ru-RU" sz="2000" b="1" dirty="0" smtClean="0">
                <a:solidFill>
                  <a:srgbClr val="002060"/>
                </a:solidFill>
              </a:rPr>
              <a:t>2. </a:t>
            </a:r>
            <a:r>
              <a:rPr lang="ru-RU" sz="2000" dirty="0" smtClean="0"/>
              <a:t>каналы </a:t>
            </a:r>
            <a:r>
              <a:rPr lang="ru-RU" sz="2000" dirty="0"/>
              <a:t>и тракты </a:t>
            </a:r>
            <a:r>
              <a:rPr lang="ru-RU" sz="2000" b="1" dirty="0"/>
              <a:t>оперативно-технологической связи</a:t>
            </a:r>
            <a:r>
              <a:rPr lang="ru-RU" sz="2000" dirty="0"/>
              <a:t>;</a:t>
            </a:r>
          </a:p>
          <a:p>
            <a:pPr marL="0" indent="0" algn="just">
              <a:buNone/>
            </a:pPr>
            <a:r>
              <a:rPr lang="ru-RU" sz="2000" b="1" dirty="0" smtClean="0">
                <a:solidFill>
                  <a:srgbClr val="002060"/>
                </a:solidFill>
              </a:rPr>
              <a:t>3. </a:t>
            </a:r>
            <a:r>
              <a:rPr lang="ru-RU" sz="2000" b="1" dirty="0" smtClean="0"/>
              <a:t>остальные </a:t>
            </a:r>
            <a:r>
              <a:rPr lang="ru-RU" sz="2000" dirty="0"/>
              <a:t>каналы связи</a:t>
            </a:r>
            <a:r>
              <a:rPr lang="ru-RU" sz="2000" dirty="0" smtClean="0"/>
              <a:t>.</a:t>
            </a:r>
            <a:endParaRPr lang="ru-RU" sz="2000" dirty="0"/>
          </a:p>
        </p:txBody>
      </p:sp>
      <p:sp>
        <p:nvSpPr>
          <p:cNvPr id="8" name="Прямоугольник 7"/>
          <p:cNvSpPr/>
          <p:nvPr/>
        </p:nvSpPr>
        <p:spPr>
          <a:xfrm>
            <a:off x="2139057" y="257145"/>
            <a:ext cx="3770969" cy="400110"/>
          </a:xfrm>
          <a:prstGeom prst="rect">
            <a:avLst/>
          </a:prstGeom>
        </p:spPr>
        <p:txBody>
          <a:bodyPr wrap="none">
            <a:spAutoFit/>
          </a:bodyPr>
          <a:lstStyle/>
          <a:p>
            <a:r>
              <a:rPr lang="ru-RU" sz="2000" b="1" u="sng" dirty="0" smtClean="0">
                <a:solidFill>
                  <a:srgbClr val="002060"/>
                </a:solidFill>
              </a:rPr>
              <a:t>Требование ПТЭ к линиям связи</a:t>
            </a:r>
            <a:endParaRPr lang="ru-RU" sz="2000" b="1" u="sng" dirty="0">
              <a:solidFill>
                <a:srgbClr val="002060"/>
              </a:solidFill>
            </a:endParaRPr>
          </a:p>
        </p:txBody>
      </p:sp>
      <p:sp>
        <p:nvSpPr>
          <p:cNvPr id="10" name="Прямоугольник 9"/>
          <p:cNvSpPr/>
          <p:nvPr/>
        </p:nvSpPr>
        <p:spPr>
          <a:xfrm>
            <a:off x="7037599" y="6488668"/>
            <a:ext cx="1821332" cy="338554"/>
          </a:xfrm>
          <a:prstGeom prst="rect">
            <a:avLst/>
          </a:prstGeom>
          <a:ln>
            <a:solidFill>
              <a:schemeClr val="tx1"/>
            </a:solidFill>
          </a:ln>
        </p:spPr>
        <p:txBody>
          <a:bodyPr wrap="none">
            <a:spAutoFit/>
          </a:bodyPr>
          <a:lstStyle/>
          <a:p>
            <a:r>
              <a:rPr lang="ru-RU" sz="1600" dirty="0" smtClean="0"/>
              <a:t>(ПТЭ Прил.№2 п.8)</a:t>
            </a:r>
            <a:endParaRPr lang="ru-RU" sz="1600" dirty="0"/>
          </a:p>
        </p:txBody>
      </p:sp>
      <p:pic>
        <p:nvPicPr>
          <p:cNvPr id="4" name="Рисунок 3"/>
          <p:cNvPicPr>
            <a:picLocks noChangeAspect="1"/>
          </p:cNvPicPr>
          <p:nvPr/>
        </p:nvPicPr>
        <p:blipFill>
          <a:blip r:embed="rId2"/>
          <a:stretch>
            <a:fillRect/>
          </a:stretch>
        </p:blipFill>
        <p:spPr>
          <a:xfrm>
            <a:off x="5031841" y="1155671"/>
            <a:ext cx="4011516" cy="3731075"/>
          </a:xfrm>
          <a:prstGeom prst="rect">
            <a:avLst/>
          </a:prstGeom>
        </p:spPr>
      </p:pic>
      <p:pic>
        <p:nvPicPr>
          <p:cNvPr id="2" name="Рисунок 1"/>
          <p:cNvPicPr>
            <a:picLocks noChangeAspect="1"/>
          </p:cNvPicPr>
          <p:nvPr/>
        </p:nvPicPr>
        <p:blipFill rotWithShape="1">
          <a:blip r:embed="rId3"/>
          <a:srcRect t="29629"/>
          <a:stretch/>
        </p:blipFill>
        <p:spPr>
          <a:xfrm>
            <a:off x="41316" y="843561"/>
            <a:ext cx="5306583" cy="2102709"/>
          </a:xfrm>
          <a:prstGeom prst="rect">
            <a:avLst/>
          </a:prstGeom>
        </p:spPr>
      </p:pic>
      <p:pic>
        <p:nvPicPr>
          <p:cNvPr id="7" name="Рисунок 6"/>
          <p:cNvPicPr>
            <a:picLocks noChangeAspect="1"/>
          </p:cNvPicPr>
          <p:nvPr/>
        </p:nvPicPr>
        <p:blipFill>
          <a:blip r:embed="rId4"/>
          <a:stretch>
            <a:fillRect/>
          </a:stretch>
        </p:blipFill>
        <p:spPr>
          <a:xfrm>
            <a:off x="806824" y="2767638"/>
            <a:ext cx="3576917" cy="2119108"/>
          </a:xfrm>
          <a:prstGeom prst="rect">
            <a:avLst/>
          </a:prstGeom>
        </p:spPr>
      </p:pic>
    </p:spTree>
    <p:extLst>
      <p:ext uri="{BB962C8B-B14F-4D97-AF65-F5344CB8AC3E}">
        <p14:creationId xmlns:p14="http://schemas.microsoft.com/office/powerpoint/2010/main" val="22707756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40341" y="4617805"/>
            <a:ext cx="9074557" cy="2209417"/>
          </a:xfrm>
        </p:spPr>
        <p:txBody>
          <a:bodyPr>
            <a:normAutofit/>
          </a:bodyPr>
          <a:lstStyle/>
          <a:p>
            <a:pPr marL="0" indent="0" algn="just">
              <a:buNone/>
            </a:pPr>
            <a:r>
              <a:rPr lang="ru-RU" sz="2000" b="1" dirty="0" smtClean="0">
                <a:solidFill>
                  <a:srgbClr val="C00000"/>
                </a:solidFill>
              </a:rPr>
              <a:t>В </a:t>
            </a:r>
            <a:r>
              <a:rPr lang="ru-RU" sz="2000" b="1" dirty="0">
                <a:solidFill>
                  <a:srgbClr val="C00000"/>
                </a:solidFill>
              </a:rPr>
              <a:t>случае повреждения одновременно двух и более</a:t>
            </a:r>
            <a:r>
              <a:rPr lang="ru-RU" sz="2000" dirty="0"/>
              <a:t> действующих на участке </a:t>
            </a:r>
            <a:r>
              <a:rPr lang="ru-RU" sz="2000" b="1" dirty="0">
                <a:solidFill>
                  <a:srgbClr val="C00000"/>
                </a:solidFill>
              </a:rPr>
              <a:t>линий связи </a:t>
            </a:r>
            <a:r>
              <a:rPr lang="ru-RU" sz="2000" b="1" dirty="0">
                <a:solidFill>
                  <a:srgbClr val="002060"/>
                </a:solidFill>
              </a:rPr>
              <a:t>приоритетность восстановления </a:t>
            </a:r>
            <a:r>
              <a:rPr lang="ru-RU" sz="2000" dirty="0"/>
              <a:t>определяется мощностью линий и должна быть следующей:</a:t>
            </a:r>
          </a:p>
          <a:p>
            <a:pPr marL="0" indent="0" algn="just">
              <a:buNone/>
            </a:pPr>
            <a:r>
              <a:rPr lang="ru-RU" sz="2000" b="1" dirty="0" smtClean="0">
                <a:solidFill>
                  <a:srgbClr val="002060"/>
                </a:solidFill>
              </a:rPr>
              <a:t>1.</a:t>
            </a:r>
            <a:r>
              <a:rPr lang="ru-RU" sz="2000" dirty="0" smtClean="0"/>
              <a:t> </a:t>
            </a:r>
            <a:r>
              <a:rPr lang="ru-RU" sz="2000" b="1" dirty="0" smtClean="0"/>
              <a:t>волоконно-оптические </a:t>
            </a:r>
            <a:r>
              <a:rPr lang="ru-RU" sz="2000" b="1" dirty="0"/>
              <a:t>линии </a:t>
            </a:r>
            <a:r>
              <a:rPr lang="ru-RU" sz="2000" b="1" dirty="0" smtClean="0"/>
              <a:t>связи (ВОЛС)</a:t>
            </a:r>
            <a:r>
              <a:rPr lang="ru-RU" sz="2000" dirty="0" smtClean="0"/>
              <a:t>;</a:t>
            </a:r>
            <a:endParaRPr lang="ru-RU" sz="2000" dirty="0"/>
          </a:p>
          <a:p>
            <a:pPr marL="0" indent="0" algn="just">
              <a:buNone/>
            </a:pPr>
            <a:r>
              <a:rPr lang="ru-RU" sz="2000" b="1" dirty="0" smtClean="0">
                <a:solidFill>
                  <a:srgbClr val="002060"/>
                </a:solidFill>
              </a:rPr>
              <a:t>2.</a:t>
            </a:r>
            <a:r>
              <a:rPr lang="ru-RU" sz="2000" dirty="0" smtClean="0"/>
              <a:t> линии </a:t>
            </a:r>
            <a:r>
              <a:rPr lang="ru-RU" sz="2000" dirty="0"/>
              <a:t>связи на основе металлических кабелей;</a:t>
            </a:r>
          </a:p>
          <a:p>
            <a:pPr marL="0" indent="0" algn="just">
              <a:buNone/>
            </a:pPr>
            <a:r>
              <a:rPr lang="ru-RU" sz="2000" b="1" dirty="0" smtClean="0">
                <a:solidFill>
                  <a:srgbClr val="002060"/>
                </a:solidFill>
              </a:rPr>
              <a:t>3.</a:t>
            </a:r>
            <a:r>
              <a:rPr lang="ru-RU" sz="2000" dirty="0" smtClean="0"/>
              <a:t> воздушные </a:t>
            </a:r>
            <a:r>
              <a:rPr lang="ru-RU" sz="2000" dirty="0"/>
              <a:t>линии связи и </a:t>
            </a:r>
            <a:r>
              <a:rPr lang="ru-RU" sz="2000" dirty="0" smtClean="0"/>
              <a:t>СЦБ.</a:t>
            </a:r>
            <a:endParaRPr lang="ru-RU" sz="2000" dirty="0"/>
          </a:p>
        </p:txBody>
      </p:sp>
      <p:sp>
        <p:nvSpPr>
          <p:cNvPr id="8" name="Прямоугольник 7"/>
          <p:cNvSpPr/>
          <p:nvPr/>
        </p:nvSpPr>
        <p:spPr>
          <a:xfrm>
            <a:off x="2139057" y="257145"/>
            <a:ext cx="3770969" cy="400110"/>
          </a:xfrm>
          <a:prstGeom prst="rect">
            <a:avLst/>
          </a:prstGeom>
        </p:spPr>
        <p:txBody>
          <a:bodyPr wrap="none">
            <a:spAutoFit/>
          </a:bodyPr>
          <a:lstStyle/>
          <a:p>
            <a:r>
              <a:rPr lang="ru-RU" sz="2000" b="1" u="sng" dirty="0" smtClean="0">
                <a:solidFill>
                  <a:srgbClr val="002060"/>
                </a:solidFill>
              </a:rPr>
              <a:t>Требование ПТЭ к линиям связи</a:t>
            </a:r>
            <a:endParaRPr lang="ru-RU" sz="2000" b="1" u="sng" dirty="0">
              <a:solidFill>
                <a:srgbClr val="002060"/>
              </a:solidFill>
            </a:endParaRPr>
          </a:p>
        </p:txBody>
      </p:sp>
      <p:sp>
        <p:nvSpPr>
          <p:cNvPr id="10" name="Прямоугольник 9"/>
          <p:cNvSpPr/>
          <p:nvPr/>
        </p:nvSpPr>
        <p:spPr>
          <a:xfrm>
            <a:off x="7037599" y="6488668"/>
            <a:ext cx="1821332" cy="338554"/>
          </a:xfrm>
          <a:prstGeom prst="rect">
            <a:avLst/>
          </a:prstGeom>
          <a:ln>
            <a:solidFill>
              <a:schemeClr val="tx1"/>
            </a:solidFill>
          </a:ln>
        </p:spPr>
        <p:txBody>
          <a:bodyPr wrap="none">
            <a:spAutoFit/>
          </a:bodyPr>
          <a:lstStyle/>
          <a:p>
            <a:r>
              <a:rPr lang="ru-RU" sz="1600" dirty="0" smtClean="0"/>
              <a:t>(ПТЭ Прил.№2 п.8)</a:t>
            </a:r>
            <a:endParaRPr lang="ru-RU" sz="1600" dirty="0"/>
          </a:p>
        </p:txBody>
      </p:sp>
      <p:pic>
        <p:nvPicPr>
          <p:cNvPr id="3" name="Рисунок 2"/>
          <p:cNvPicPr>
            <a:picLocks noChangeAspect="1"/>
          </p:cNvPicPr>
          <p:nvPr/>
        </p:nvPicPr>
        <p:blipFill rotWithShape="1">
          <a:blip r:embed="rId2"/>
          <a:srcRect l="20736" r="17527"/>
          <a:stretch/>
        </p:blipFill>
        <p:spPr>
          <a:xfrm>
            <a:off x="5731858" y="736684"/>
            <a:ext cx="3383040" cy="3670128"/>
          </a:xfrm>
          <a:prstGeom prst="rect">
            <a:avLst/>
          </a:prstGeom>
        </p:spPr>
      </p:pic>
      <p:pic>
        <p:nvPicPr>
          <p:cNvPr id="9" name="Рисунок 8"/>
          <p:cNvPicPr>
            <a:picLocks noChangeAspect="1"/>
          </p:cNvPicPr>
          <p:nvPr/>
        </p:nvPicPr>
        <p:blipFill>
          <a:blip r:embed="rId3"/>
          <a:stretch>
            <a:fillRect/>
          </a:stretch>
        </p:blipFill>
        <p:spPr>
          <a:xfrm>
            <a:off x="40341" y="736684"/>
            <a:ext cx="5505192" cy="3670128"/>
          </a:xfrm>
          <a:prstGeom prst="rect">
            <a:avLst/>
          </a:prstGeom>
        </p:spPr>
      </p:pic>
    </p:spTree>
    <p:extLst>
      <p:ext uri="{BB962C8B-B14F-4D97-AF65-F5344CB8AC3E}">
        <p14:creationId xmlns:p14="http://schemas.microsoft.com/office/powerpoint/2010/main" val="37944754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5515096"/>
            <a:ext cx="9074557" cy="973572"/>
          </a:xfrm>
        </p:spPr>
        <p:txBody>
          <a:bodyPr>
            <a:normAutofit/>
          </a:bodyPr>
          <a:lstStyle/>
          <a:p>
            <a:pPr marL="0" indent="0" algn="just">
              <a:buNone/>
            </a:pPr>
            <a:r>
              <a:rPr lang="ru-RU" sz="2000" dirty="0"/>
              <a:t>9. Сооружения и устройства связи должны быть максимально защищены от помех и опасного влияния тягового тока, линий электропередачи, перенапряжений и грозовых разрядов.</a:t>
            </a:r>
          </a:p>
        </p:txBody>
      </p:sp>
      <p:sp>
        <p:nvSpPr>
          <p:cNvPr id="8" name="Прямоугольник 7"/>
          <p:cNvSpPr/>
          <p:nvPr/>
        </p:nvSpPr>
        <p:spPr>
          <a:xfrm>
            <a:off x="2139057" y="257145"/>
            <a:ext cx="3770969" cy="400110"/>
          </a:xfrm>
          <a:prstGeom prst="rect">
            <a:avLst/>
          </a:prstGeom>
        </p:spPr>
        <p:txBody>
          <a:bodyPr wrap="none">
            <a:spAutoFit/>
          </a:bodyPr>
          <a:lstStyle/>
          <a:p>
            <a:r>
              <a:rPr lang="ru-RU" sz="2000" b="1" u="sng" dirty="0" smtClean="0">
                <a:solidFill>
                  <a:srgbClr val="002060"/>
                </a:solidFill>
              </a:rPr>
              <a:t>Требование ПТЭ к линиям связи</a:t>
            </a:r>
            <a:endParaRPr lang="ru-RU" sz="2000" b="1" u="sng" dirty="0">
              <a:solidFill>
                <a:srgbClr val="002060"/>
              </a:solidFill>
            </a:endParaRPr>
          </a:p>
        </p:txBody>
      </p:sp>
      <p:sp>
        <p:nvSpPr>
          <p:cNvPr id="10" name="Прямоугольник 9"/>
          <p:cNvSpPr/>
          <p:nvPr/>
        </p:nvSpPr>
        <p:spPr>
          <a:xfrm>
            <a:off x="7037599" y="6488668"/>
            <a:ext cx="1821332" cy="338554"/>
          </a:xfrm>
          <a:prstGeom prst="rect">
            <a:avLst/>
          </a:prstGeom>
          <a:ln>
            <a:solidFill>
              <a:schemeClr val="tx1"/>
            </a:solidFill>
          </a:ln>
        </p:spPr>
        <p:txBody>
          <a:bodyPr wrap="none">
            <a:spAutoFit/>
          </a:bodyPr>
          <a:lstStyle/>
          <a:p>
            <a:r>
              <a:rPr lang="ru-RU" sz="1600" dirty="0" smtClean="0"/>
              <a:t>(ПТЭ Прил.№2 п.9)</a:t>
            </a:r>
            <a:endParaRPr lang="ru-RU" sz="1600" dirty="0"/>
          </a:p>
        </p:txBody>
      </p:sp>
      <p:pic>
        <p:nvPicPr>
          <p:cNvPr id="2" name="Рисунок 1"/>
          <p:cNvPicPr>
            <a:picLocks noChangeAspect="1"/>
          </p:cNvPicPr>
          <p:nvPr/>
        </p:nvPicPr>
        <p:blipFill>
          <a:blip r:embed="rId2"/>
          <a:stretch>
            <a:fillRect/>
          </a:stretch>
        </p:blipFill>
        <p:spPr>
          <a:xfrm>
            <a:off x="886402" y="657254"/>
            <a:ext cx="7289410" cy="4859607"/>
          </a:xfrm>
          <a:prstGeom prst="rect">
            <a:avLst/>
          </a:prstGeom>
        </p:spPr>
      </p:pic>
    </p:spTree>
    <p:extLst>
      <p:ext uri="{BB962C8B-B14F-4D97-AF65-F5344CB8AC3E}">
        <p14:creationId xmlns:p14="http://schemas.microsoft.com/office/powerpoint/2010/main" val="18731645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959165" y="-28544"/>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2380130"/>
            <a:ext cx="9074557" cy="4477870"/>
          </a:xfrm>
        </p:spPr>
        <p:txBody>
          <a:bodyPr>
            <a:normAutofit/>
          </a:bodyPr>
          <a:lstStyle/>
          <a:p>
            <a:pPr marL="457200" indent="-457200" algn="just">
              <a:buAutoNum type="arabicPeriod"/>
            </a:pPr>
            <a:r>
              <a:rPr lang="ru-RU" sz="2000" b="1" dirty="0" smtClean="0"/>
              <a:t>Что является основой </a:t>
            </a:r>
            <a:r>
              <a:rPr lang="ru-RU" sz="2000" b="1" dirty="0"/>
              <a:t>первичных сетей </a:t>
            </a:r>
            <a:r>
              <a:rPr lang="ru-RU" sz="2000" b="1" dirty="0" smtClean="0"/>
              <a:t>связи и как они подразделяются?</a:t>
            </a:r>
          </a:p>
          <a:p>
            <a:pPr marL="457200" indent="-457200" algn="just">
              <a:buAutoNum type="arabicPeriod"/>
            </a:pPr>
            <a:r>
              <a:rPr lang="ru-RU" sz="2000" b="1" dirty="0"/>
              <a:t> </a:t>
            </a:r>
            <a:r>
              <a:rPr lang="ru-RU" sz="2000" b="1" dirty="0" smtClean="0"/>
              <a:t>Что является главной </a:t>
            </a:r>
            <a:r>
              <a:rPr lang="ru-RU" sz="2000" b="1" dirty="0"/>
              <a:t>характеристикой линии </a:t>
            </a:r>
            <a:r>
              <a:rPr lang="ru-RU" sz="2000" b="1" dirty="0" smtClean="0"/>
              <a:t>передачи?  </a:t>
            </a:r>
          </a:p>
          <a:p>
            <a:pPr marL="457200" indent="-457200" algn="just">
              <a:buAutoNum type="arabicPeriod"/>
            </a:pPr>
            <a:r>
              <a:rPr lang="ru-RU" sz="2000" b="1" dirty="0"/>
              <a:t>Что используется </a:t>
            </a:r>
            <a:r>
              <a:rPr lang="ru-RU" sz="2000" b="1" dirty="0" smtClean="0"/>
              <a:t>для </a:t>
            </a:r>
            <a:r>
              <a:rPr lang="ru-RU" sz="2000" b="1" dirty="0"/>
              <a:t>организации трактов современных цифровых систем передачи </a:t>
            </a:r>
            <a:r>
              <a:rPr lang="ru-RU" sz="2000" b="1" dirty="0" smtClean="0"/>
              <a:t>используются?</a:t>
            </a:r>
          </a:p>
          <a:p>
            <a:pPr marL="457200" indent="-457200" algn="just">
              <a:buAutoNum type="arabicPeriod"/>
            </a:pPr>
            <a:r>
              <a:rPr lang="ru-RU" sz="2000" b="1" dirty="0" smtClean="0"/>
              <a:t> Для </a:t>
            </a:r>
            <a:r>
              <a:rPr lang="ru-RU" sz="2000" b="1" dirty="0"/>
              <a:t>чего предназначены </a:t>
            </a:r>
            <a:r>
              <a:rPr lang="ru-RU" sz="2000" b="1" dirty="0" smtClean="0"/>
              <a:t>воздушные </a:t>
            </a:r>
            <a:r>
              <a:rPr lang="ru-RU" sz="2000" b="1" dirty="0"/>
              <a:t>линии </a:t>
            </a:r>
            <a:r>
              <a:rPr lang="ru-RU" sz="2000" b="1" dirty="0" smtClean="0"/>
              <a:t>связи?</a:t>
            </a:r>
          </a:p>
          <a:p>
            <a:pPr marL="457200" indent="-457200" algn="just">
              <a:buAutoNum type="arabicPeriod"/>
            </a:pPr>
            <a:r>
              <a:rPr lang="ru-RU" sz="2000" b="1" dirty="0" smtClean="0"/>
              <a:t> </a:t>
            </a:r>
            <a:r>
              <a:rPr lang="ru-RU" sz="2000" b="1" dirty="0"/>
              <a:t>Что </a:t>
            </a:r>
            <a:r>
              <a:rPr lang="ru-RU" sz="2000" b="1" dirty="0" smtClean="0"/>
              <a:t>является элементами </a:t>
            </a:r>
            <a:r>
              <a:rPr lang="ru-RU" sz="2000" b="1" dirty="0"/>
              <a:t>воздушных линий </a:t>
            </a:r>
            <a:r>
              <a:rPr lang="ru-RU" sz="2000" b="1" dirty="0" smtClean="0"/>
              <a:t>связи?</a:t>
            </a:r>
          </a:p>
          <a:p>
            <a:pPr marL="457200" indent="-457200" algn="just">
              <a:buAutoNum type="arabicPeriod"/>
            </a:pPr>
            <a:r>
              <a:rPr lang="ru-RU" sz="2000" b="1" dirty="0" smtClean="0"/>
              <a:t>  Перечислите недостатки </a:t>
            </a:r>
            <a:r>
              <a:rPr lang="ru-RU" sz="2000" b="1" dirty="0"/>
              <a:t>воздушных линий </a:t>
            </a:r>
            <a:r>
              <a:rPr lang="ru-RU" sz="2000" b="1" dirty="0" smtClean="0"/>
              <a:t>связи.</a:t>
            </a:r>
          </a:p>
          <a:p>
            <a:pPr marL="457200" indent="-457200" algn="just">
              <a:buAutoNum type="arabicPeriod"/>
            </a:pPr>
            <a:r>
              <a:rPr lang="ru-RU" sz="2000" b="1" dirty="0" smtClean="0"/>
              <a:t>Что собой представляет кабель?</a:t>
            </a:r>
          </a:p>
          <a:p>
            <a:pPr marL="457200" indent="-457200" algn="just">
              <a:buAutoNum type="arabicPeriod"/>
            </a:pPr>
            <a:r>
              <a:rPr lang="ru-RU" sz="2000" b="1" dirty="0" smtClean="0"/>
              <a:t>Перечислите классификацию кабелей.</a:t>
            </a:r>
          </a:p>
          <a:p>
            <a:pPr marL="457200" indent="-457200" algn="just">
              <a:buAutoNum type="arabicPeriod"/>
            </a:pPr>
            <a:r>
              <a:rPr lang="ru-RU" sz="2000" b="1" dirty="0" smtClean="0"/>
              <a:t>Что такое ВОЛС?</a:t>
            </a:r>
          </a:p>
          <a:p>
            <a:pPr marL="457200" indent="-457200" algn="just">
              <a:buAutoNum type="arabicPeriod"/>
            </a:pPr>
            <a:r>
              <a:rPr lang="ru-RU" sz="2000" b="1" dirty="0"/>
              <a:t>Преимущества </a:t>
            </a:r>
            <a:r>
              <a:rPr lang="ru-RU" sz="2000" b="1" dirty="0" smtClean="0"/>
              <a:t> и недостатки ВОЛС.</a:t>
            </a:r>
          </a:p>
          <a:p>
            <a:pPr marL="457200" indent="-457200" algn="just">
              <a:buAutoNum type="arabicPeriod"/>
            </a:pPr>
            <a:endParaRPr lang="ru-RU" sz="2000" dirty="0" smtClean="0"/>
          </a:p>
          <a:p>
            <a:pPr marL="457200" indent="-457200" algn="just">
              <a:buAutoNum type="arabicPeriod"/>
            </a:pPr>
            <a:endParaRPr lang="ru-RU" sz="2000" dirty="0"/>
          </a:p>
        </p:txBody>
      </p:sp>
      <p:sp>
        <p:nvSpPr>
          <p:cNvPr id="8" name="Прямоугольник 7"/>
          <p:cNvSpPr/>
          <p:nvPr/>
        </p:nvSpPr>
        <p:spPr>
          <a:xfrm>
            <a:off x="432632" y="268941"/>
            <a:ext cx="2904065" cy="400110"/>
          </a:xfrm>
          <a:prstGeom prst="rect">
            <a:avLst/>
          </a:prstGeom>
        </p:spPr>
        <p:txBody>
          <a:bodyPr wrap="none">
            <a:spAutoFit/>
          </a:bodyPr>
          <a:lstStyle/>
          <a:p>
            <a:r>
              <a:rPr lang="ru-RU" sz="2000" b="1" u="sng" dirty="0" smtClean="0">
                <a:solidFill>
                  <a:srgbClr val="002060"/>
                </a:solidFill>
              </a:rPr>
              <a:t>Закрепление материала</a:t>
            </a:r>
            <a:endParaRPr lang="ru-RU" sz="2000" b="1" u="sng" dirty="0">
              <a:solidFill>
                <a:srgbClr val="002060"/>
              </a:solidFill>
            </a:endParaRPr>
          </a:p>
        </p:txBody>
      </p:sp>
      <p:pic>
        <p:nvPicPr>
          <p:cNvPr id="2" name="Рисунок 1"/>
          <p:cNvPicPr>
            <a:picLocks noChangeAspect="1"/>
          </p:cNvPicPr>
          <p:nvPr/>
        </p:nvPicPr>
        <p:blipFill rotWithShape="1">
          <a:blip r:embed="rId2"/>
          <a:srcRect b="23220"/>
          <a:stretch/>
        </p:blipFill>
        <p:spPr>
          <a:xfrm>
            <a:off x="3688845" y="200056"/>
            <a:ext cx="5265894" cy="2180074"/>
          </a:xfrm>
          <a:prstGeom prst="rect">
            <a:avLst/>
          </a:prstGeom>
        </p:spPr>
      </p:pic>
      <p:pic>
        <p:nvPicPr>
          <p:cNvPr id="3" name="Рисунок 2"/>
          <p:cNvPicPr>
            <a:picLocks noChangeAspect="1"/>
          </p:cNvPicPr>
          <p:nvPr/>
        </p:nvPicPr>
        <p:blipFill rotWithShape="1">
          <a:blip r:embed="rId3"/>
          <a:srcRect l="1591" r="1538" b="3645"/>
          <a:stretch/>
        </p:blipFill>
        <p:spPr>
          <a:xfrm>
            <a:off x="6143624" y="4579254"/>
            <a:ext cx="3000376" cy="2266323"/>
          </a:xfrm>
          <a:prstGeom prst="snip2SameRect">
            <a:avLst/>
          </a:prstGeom>
        </p:spPr>
      </p:pic>
      <p:pic>
        <p:nvPicPr>
          <p:cNvPr id="4" name="Рисунок 3"/>
          <p:cNvPicPr>
            <a:picLocks noChangeAspect="1"/>
          </p:cNvPicPr>
          <p:nvPr/>
        </p:nvPicPr>
        <p:blipFill rotWithShape="1">
          <a:blip r:embed="rId4"/>
          <a:srcRect l="7943"/>
          <a:stretch/>
        </p:blipFill>
        <p:spPr>
          <a:xfrm>
            <a:off x="225844" y="617335"/>
            <a:ext cx="3281684" cy="1762795"/>
          </a:xfrm>
          <a:prstGeom prst="rect">
            <a:avLst/>
          </a:prstGeom>
        </p:spPr>
      </p:pic>
    </p:spTree>
    <p:extLst>
      <p:ext uri="{BB962C8B-B14F-4D97-AF65-F5344CB8AC3E}">
        <p14:creationId xmlns:p14="http://schemas.microsoft.com/office/powerpoint/2010/main" val="15046380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9700" y="10158"/>
            <a:ext cx="6172200" cy="421556"/>
          </a:xfrm>
        </p:spPr>
        <p:txBody>
          <a:bodyPr>
            <a:normAutofit/>
          </a:bodyPr>
          <a:lstStyle/>
          <a:p>
            <a:r>
              <a:rPr lang="ru-RU" sz="2000" b="1" u="sng" dirty="0">
                <a:solidFill>
                  <a:srgbClr val="002060"/>
                </a:solidFill>
                <a:latin typeface="+mn-lt"/>
              </a:rPr>
              <a:t>Опережающее задание по следующей теме:</a:t>
            </a:r>
          </a:p>
        </p:txBody>
      </p:sp>
      <p:sp>
        <p:nvSpPr>
          <p:cNvPr id="9" name="Объект 8"/>
          <p:cNvSpPr>
            <a:spLocks noGrp="1"/>
          </p:cNvSpPr>
          <p:nvPr>
            <p:ph idx="1"/>
          </p:nvPr>
        </p:nvSpPr>
        <p:spPr>
          <a:xfrm>
            <a:off x="67236" y="1971002"/>
            <a:ext cx="8915400" cy="4525332"/>
          </a:xfrm>
        </p:spPr>
        <p:txBody>
          <a:bodyPr>
            <a:normAutofit/>
          </a:bodyPr>
          <a:lstStyle/>
          <a:p>
            <a:pPr marL="0" indent="0" algn="just">
              <a:buNone/>
            </a:pPr>
            <a:r>
              <a:rPr lang="ru-RU" sz="1500" dirty="0"/>
              <a:t>  </a:t>
            </a:r>
            <a:r>
              <a:rPr lang="ru-RU" sz="1500" dirty="0" smtClean="0"/>
              <a:t>                                       </a:t>
            </a:r>
            <a:r>
              <a:rPr lang="ru-RU" sz="2000" b="1" dirty="0"/>
              <a:t>Курс лекций </a:t>
            </a:r>
            <a:r>
              <a:rPr lang="ru-RU" sz="2000" b="1" dirty="0" smtClean="0"/>
              <a:t>Глава 24 стр</a:t>
            </a:r>
            <a:r>
              <a:rPr lang="ru-RU" sz="2000" b="1" dirty="0"/>
              <a:t>. </a:t>
            </a:r>
            <a:r>
              <a:rPr lang="ru-RU" sz="2000" b="1" dirty="0" smtClean="0"/>
              <a:t>162-165</a:t>
            </a:r>
          </a:p>
          <a:p>
            <a:pPr marL="0" indent="0" algn="just">
              <a:buNone/>
            </a:pPr>
            <a:endParaRPr lang="ru-RU" sz="2000" b="1" dirty="0"/>
          </a:p>
          <a:p>
            <a:pPr marL="457200" indent="-457200" algn="just">
              <a:buAutoNum type="arabicPeriod"/>
            </a:pPr>
            <a:r>
              <a:rPr lang="ru-RU" sz="2000" dirty="0"/>
              <a:t>Принцип телефонной передачи. </a:t>
            </a:r>
            <a:endParaRPr lang="ru-RU" sz="2000" dirty="0" smtClean="0"/>
          </a:p>
          <a:p>
            <a:pPr marL="457200" indent="-457200" algn="just">
              <a:buAutoNum type="arabicPeriod"/>
            </a:pPr>
            <a:r>
              <a:rPr lang="ru-RU" sz="2000" dirty="0" smtClean="0"/>
              <a:t>Конструкция </a:t>
            </a:r>
            <a:r>
              <a:rPr lang="ru-RU" sz="2000" dirty="0"/>
              <a:t>телефона и </a:t>
            </a:r>
            <a:r>
              <a:rPr lang="ru-RU" sz="2000" dirty="0" smtClean="0"/>
              <a:t>микрофона. </a:t>
            </a:r>
          </a:p>
          <a:p>
            <a:pPr marL="457200" indent="-457200" algn="just">
              <a:buAutoNum type="arabicPeriod"/>
            </a:pPr>
            <a:r>
              <a:rPr lang="ru-RU" sz="2000" dirty="0" smtClean="0"/>
              <a:t>Схемы </a:t>
            </a:r>
            <a:r>
              <a:rPr lang="ru-RU" sz="2000" dirty="0"/>
              <a:t>телефонной передачи</a:t>
            </a:r>
            <a:r>
              <a:rPr lang="ru-RU" sz="2000" dirty="0" smtClean="0"/>
              <a:t>.</a:t>
            </a:r>
          </a:p>
          <a:p>
            <a:pPr marL="457200" indent="-457200" algn="just">
              <a:buAutoNum type="arabicPeriod"/>
            </a:pPr>
            <a:r>
              <a:rPr lang="ru-RU" sz="2000" dirty="0" smtClean="0"/>
              <a:t> </a:t>
            </a:r>
            <a:r>
              <a:rPr lang="ru-RU" sz="2000" dirty="0"/>
              <a:t>Устройство телефонного аппарата. </a:t>
            </a:r>
            <a:endParaRPr lang="ru-RU" sz="2000" dirty="0" smtClean="0"/>
          </a:p>
          <a:p>
            <a:pPr marL="457200" indent="-457200" algn="just">
              <a:buAutoNum type="arabicPeriod"/>
            </a:pPr>
            <a:r>
              <a:rPr lang="ru-RU" sz="2000" dirty="0" smtClean="0"/>
              <a:t>Виды </a:t>
            </a:r>
            <a:r>
              <a:rPr lang="ru-RU" sz="2000" dirty="0"/>
              <a:t>и назначение телефонных коммутаторов. Порядок пользования ими.</a:t>
            </a:r>
          </a:p>
          <a:p>
            <a:pPr marL="457200" indent="-457200" algn="just">
              <a:buAutoNum type="arabicPeriod"/>
            </a:pPr>
            <a:endParaRPr lang="ru-RU" sz="2000" dirty="0" smtClean="0"/>
          </a:p>
          <a:p>
            <a:pPr marL="0" indent="0" algn="just">
              <a:buNone/>
            </a:pPr>
            <a:r>
              <a:rPr lang="ru-RU" sz="2000" b="1" dirty="0" smtClean="0">
                <a:solidFill>
                  <a:srgbClr val="002060"/>
                </a:solidFill>
              </a:rPr>
              <a:t>Актуализация домашнего задания</a:t>
            </a:r>
            <a:r>
              <a:rPr lang="ru-RU" sz="2000" b="1" dirty="0">
                <a:solidFill>
                  <a:srgbClr val="002060"/>
                </a:solidFill>
              </a:rPr>
              <a:t>: </a:t>
            </a:r>
            <a:r>
              <a:rPr lang="ru-RU" sz="2000" i="1" dirty="0"/>
              <a:t>Проработка учебной литературы и составление конспекта по линиям связи. Курс лекций</a:t>
            </a:r>
            <a:r>
              <a:rPr lang="ru-RU" sz="2000" i="1" dirty="0" smtClean="0"/>
              <a:t>, Глава 23, </a:t>
            </a:r>
            <a:r>
              <a:rPr lang="ru-RU" sz="2000" i="1" dirty="0"/>
              <a:t>стр. </a:t>
            </a:r>
            <a:r>
              <a:rPr lang="ru-RU" sz="2000" i="1" dirty="0" smtClean="0"/>
              <a:t>157-162. </a:t>
            </a:r>
            <a:r>
              <a:rPr lang="ru-RU" sz="2000" i="1" dirty="0"/>
              <a:t>Подготовка к </a:t>
            </a:r>
            <a:r>
              <a:rPr lang="ru-RU" sz="2000" i="1" dirty="0" smtClean="0"/>
              <a:t>Практическому занятию №28, </a:t>
            </a:r>
            <a:r>
              <a:rPr lang="ru-RU" sz="2000" i="1" dirty="0"/>
              <a:t>оформление отчетов и подготовка к их защите, выполнение презентаций.</a:t>
            </a:r>
          </a:p>
        </p:txBody>
      </p:sp>
      <p:sp>
        <p:nvSpPr>
          <p:cNvPr id="7" name="Прямоугольник 6"/>
          <p:cNvSpPr/>
          <p:nvPr/>
        </p:nvSpPr>
        <p:spPr>
          <a:xfrm>
            <a:off x="1290918" y="866948"/>
            <a:ext cx="6227394" cy="400110"/>
          </a:xfrm>
          <a:prstGeom prst="rect">
            <a:avLst/>
          </a:prstGeom>
        </p:spPr>
        <p:txBody>
          <a:bodyPr wrap="square">
            <a:spAutoFit/>
          </a:bodyPr>
          <a:lstStyle/>
          <a:p>
            <a:r>
              <a:rPr lang="ru-RU" sz="2000" b="1" dirty="0">
                <a:solidFill>
                  <a:srgbClr val="C00000"/>
                </a:solidFill>
              </a:rPr>
              <a:t>Телефонные аппараты и телефонные коммутаторы</a:t>
            </a:r>
          </a:p>
        </p:txBody>
      </p:sp>
      <p:sp>
        <p:nvSpPr>
          <p:cNvPr id="3" name="Прямоугольник 2"/>
          <p:cNvSpPr/>
          <p:nvPr/>
        </p:nvSpPr>
        <p:spPr>
          <a:xfrm>
            <a:off x="3221850" y="4925673"/>
            <a:ext cx="223138" cy="300082"/>
          </a:xfrm>
          <a:prstGeom prst="rect">
            <a:avLst/>
          </a:prstGeom>
        </p:spPr>
        <p:txBody>
          <a:bodyPr wrap="none">
            <a:spAutoFit/>
          </a:bodyPr>
          <a:lstStyle/>
          <a:p>
            <a:r>
              <a:rPr lang="ru-RU" sz="1350" dirty="0"/>
              <a:t> </a:t>
            </a:r>
          </a:p>
        </p:txBody>
      </p:sp>
    </p:spTree>
    <p:extLst>
      <p:ext uri="{BB962C8B-B14F-4D97-AF65-F5344CB8AC3E}">
        <p14:creationId xmlns:p14="http://schemas.microsoft.com/office/powerpoint/2010/main" val="12465032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246939" y="3070746"/>
            <a:ext cx="7886700" cy="3621183"/>
          </a:xfrm>
        </p:spPr>
        <p:txBody>
          <a:bodyPr>
            <a:normAutofit/>
          </a:bodyPr>
          <a:lstStyle/>
          <a:p>
            <a:pPr marL="0" indent="0">
              <a:buNone/>
            </a:pPr>
            <a:r>
              <a:rPr lang="ru-RU" sz="2000" dirty="0"/>
              <a:t>1 - Токопроводящая медная жила</a:t>
            </a:r>
          </a:p>
          <a:p>
            <a:pPr marL="0" indent="0">
              <a:buNone/>
            </a:pPr>
            <a:r>
              <a:rPr lang="ru-RU" sz="2000" dirty="0"/>
              <a:t>2 - Изоляция жилы – полиэтилен</a:t>
            </a:r>
          </a:p>
          <a:p>
            <a:pPr marL="0" indent="0">
              <a:buNone/>
            </a:pPr>
            <a:r>
              <a:rPr lang="ru-RU" sz="2000" dirty="0"/>
              <a:t>3 - Изолированные жилы скручены в пары, пары скручены в элементарные, затем элементарные пучки скручены в сердечник</a:t>
            </a:r>
          </a:p>
          <a:p>
            <a:pPr marL="0" indent="0">
              <a:buNone/>
            </a:pPr>
            <a:r>
              <a:rPr lang="ru-RU" sz="2000" dirty="0"/>
              <a:t>4 – Гидрофобный заполнитель</a:t>
            </a:r>
          </a:p>
          <a:p>
            <a:pPr marL="0" indent="0">
              <a:buNone/>
            </a:pPr>
            <a:r>
              <a:rPr lang="ru-RU" sz="2000" dirty="0"/>
              <a:t>5 - Поясная изоляция – </a:t>
            </a:r>
            <a:r>
              <a:rPr lang="ru-RU" sz="2000" dirty="0" err="1"/>
              <a:t>полиэтилентерефталатная</a:t>
            </a:r>
            <a:r>
              <a:rPr lang="ru-RU" sz="2000" dirty="0"/>
              <a:t> пленка</a:t>
            </a:r>
          </a:p>
          <a:p>
            <a:pPr marL="0" indent="0">
              <a:buNone/>
            </a:pPr>
            <a:r>
              <a:rPr lang="ru-RU" sz="2000" dirty="0"/>
              <a:t>6 – Экран - алюмополиэтиленовая лента</a:t>
            </a:r>
          </a:p>
          <a:p>
            <a:pPr marL="0" indent="0">
              <a:buNone/>
            </a:pPr>
            <a:r>
              <a:rPr lang="ru-RU" sz="2000" dirty="0"/>
              <a:t>7 – Луженая проволока под экраном</a:t>
            </a:r>
          </a:p>
          <a:p>
            <a:pPr marL="0" indent="0">
              <a:buNone/>
            </a:pPr>
            <a:r>
              <a:rPr lang="ru-RU" sz="2000" dirty="0"/>
              <a:t>8 - Наружная оболочка – полиэтилен</a:t>
            </a:r>
          </a:p>
        </p:txBody>
      </p:sp>
      <p:pic>
        <p:nvPicPr>
          <p:cNvPr id="4" name="Рисунок 3"/>
          <p:cNvPicPr>
            <a:picLocks noChangeAspect="1"/>
          </p:cNvPicPr>
          <p:nvPr/>
        </p:nvPicPr>
        <p:blipFill rotWithShape="1">
          <a:blip r:embed="rId2"/>
          <a:srcRect b="21864"/>
          <a:stretch/>
        </p:blipFill>
        <p:spPr>
          <a:xfrm>
            <a:off x="0" y="-761781"/>
            <a:ext cx="7751928" cy="3832527"/>
          </a:xfrm>
          <a:prstGeom prst="rect">
            <a:avLst/>
          </a:prstGeom>
        </p:spPr>
      </p:pic>
    </p:spTree>
    <p:extLst>
      <p:ext uri="{BB962C8B-B14F-4D97-AF65-F5344CB8AC3E}">
        <p14:creationId xmlns:p14="http://schemas.microsoft.com/office/powerpoint/2010/main" val="782554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40341" y="4111624"/>
            <a:ext cx="9074557" cy="2746376"/>
          </a:xfrm>
        </p:spPr>
        <p:txBody>
          <a:bodyPr>
            <a:normAutofit/>
          </a:bodyPr>
          <a:lstStyle/>
          <a:p>
            <a:pPr marL="0" indent="0" algn="just">
              <a:buNone/>
            </a:pPr>
            <a:r>
              <a:rPr lang="ru-RU" sz="2000" dirty="0" smtClean="0"/>
              <a:t>          </a:t>
            </a:r>
            <a:r>
              <a:rPr lang="ru-RU" sz="2000" b="1" dirty="0" smtClean="0"/>
              <a:t>Для </a:t>
            </a:r>
            <a:r>
              <a:rPr lang="ru-RU" sz="2000" b="1" dirty="0"/>
              <a:t>организации трактов </a:t>
            </a:r>
            <a:r>
              <a:rPr lang="ru-RU" sz="2000" b="1" dirty="0">
                <a:solidFill>
                  <a:srgbClr val="C00000"/>
                </a:solidFill>
              </a:rPr>
              <a:t>современных цифровых систем передачи </a:t>
            </a:r>
            <a:r>
              <a:rPr lang="ru-RU" sz="2000" b="1" dirty="0"/>
              <a:t>используются </a:t>
            </a:r>
            <a:r>
              <a:rPr lang="ru-RU" sz="2000" b="1" dirty="0">
                <a:solidFill>
                  <a:srgbClr val="002060"/>
                </a:solidFill>
              </a:rPr>
              <a:t>волоконно-оптические кабели связи</a:t>
            </a:r>
            <a:r>
              <a:rPr lang="ru-RU" sz="2000" b="1" dirty="0"/>
              <a:t>, </a:t>
            </a:r>
            <a:r>
              <a:rPr lang="ru-RU" sz="2000" b="1" dirty="0">
                <a:solidFill>
                  <a:srgbClr val="002060"/>
                </a:solidFill>
              </a:rPr>
              <a:t>пары симметричных кабелей и стволы радиорелейных линий.</a:t>
            </a:r>
            <a:r>
              <a:rPr lang="ru-RU" sz="2000" b="1" dirty="0"/>
              <a:t> </a:t>
            </a:r>
            <a:endParaRPr lang="ru-RU" sz="2000" b="1" dirty="0" smtClean="0"/>
          </a:p>
          <a:p>
            <a:pPr marL="0" indent="0" algn="just">
              <a:buNone/>
            </a:pPr>
            <a:r>
              <a:rPr lang="ru-RU" sz="2000" b="1" dirty="0"/>
              <a:t> </a:t>
            </a:r>
            <a:r>
              <a:rPr lang="ru-RU" sz="2000" b="1" dirty="0" smtClean="0"/>
              <a:t>       </a:t>
            </a:r>
            <a:r>
              <a:rPr lang="ru-RU" sz="2000" b="1" dirty="0" smtClean="0">
                <a:solidFill>
                  <a:srgbClr val="C00000"/>
                </a:solidFill>
              </a:rPr>
              <a:t>В </a:t>
            </a:r>
            <a:r>
              <a:rPr lang="ru-RU" sz="2000" b="1" dirty="0">
                <a:solidFill>
                  <a:srgbClr val="C00000"/>
                </a:solidFill>
              </a:rPr>
              <a:t>качестве основного вида </a:t>
            </a:r>
            <a:r>
              <a:rPr lang="ru-RU" sz="2000" dirty="0"/>
              <a:t>направляющей системы при новом строительстве и увеличении пропускной способности действующих систем используется </a:t>
            </a:r>
            <a:r>
              <a:rPr lang="ru-RU" sz="2000" b="1" dirty="0">
                <a:solidFill>
                  <a:srgbClr val="C00000"/>
                </a:solidFill>
              </a:rPr>
              <a:t>волоконно-оптический кабель (ВОК)</a:t>
            </a:r>
            <a:r>
              <a:rPr lang="ru-RU" sz="2000" dirty="0"/>
              <a:t> как обладающий наибольшей помехозащищённостью, пропускной способностью и допускающий различные варианты подвески и прокладки в зависимости от условий эксплуатации.</a:t>
            </a:r>
          </a:p>
        </p:txBody>
      </p:sp>
      <p:sp>
        <p:nvSpPr>
          <p:cNvPr id="2" name="Прямоугольник 1"/>
          <p:cNvSpPr/>
          <p:nvPr/>
        </p:nvSpPr>
        <p:spPr>
          <a:xfrm>
            <a:off x="1870115" y="257145"/>
            <a:ext cx="4985211" cy="400110"/>
          </a:xfrm>
          <a:prstGeom prst="rect">
            <a:avLst/>
          </a:prstGeom>
        </p:spPr>
        <p:txBody>
          <a:bodyPr wrap="none">
            <a:spAutoFit/>
          </a:bodyPr>
          <a:lstStyle/>
          <a:p>
            <a:r>
              <a:rPr lang="ru-RU" sz="2000" b="1" u="sng" dirty="0">
                <a:solidFill>
                  <a:srgbClr val="002060"/>
                </a:solidFill>
              </a:rPr>
              <a:t>Назначение и классификация линий </a:t>
            </a:r>
            <a:r>
              <a:rPr lang="ru-RU" sz="2000" b="1" u="sng" dirty="0" smtClean="0">
                <a:solidFill>
                  <a:srgbClr val="002060"/>
                </a:solidFill>
              </a:rPr>
              <a:t>связи </a:t>
            </a:r>
            <a:endParaRPr lang="ru-RU" sz="2000" b="1" u="sng" dirty="0">
              <a:solidFill>
                <a:srgbClr val="002060"/>
              </a:solidFill>
            </a:endParaRPr>
          </a:p>
        </p:txBody>
      </p:sp>
      <p:pic>
        <p:nvPicPr>
          <p:cNvPr id="3" name="Рисунок 2"/>
          <p:cNvPicPr>
            <a:picLocks noChangeAspect="1"/>
          </p:cNvPicPr>
          <p:nvPr/>
        </p:nvPicPr>
        <p:blipFill>
          <a:blip r:embed="rId2"/>
          <a:stretch>
            <a:fillRect/>
          </a:stretch>
        </p:blipFill>
        <p:spPr>
          <a:xfrm>
            <a:off x="1458778" y="569287"/>
            <a:ext cx="6237681" cy="3630305"/>
          </a:xfrm>
          <a:prstGeom prst="rect">
            <a:avLst/>
          </a:prstGeom>
        </p:spPr>
      </p:pic>
      <p:sp>
        <p:nvSpPr>
          <p:cNvPr id="4" name="Прямоугольник 3"/>
          <p:cNvSpPr/>
          <p:nvPr/>
        </p:nvSpPr>
        <p:spPr>
          <a:xfrm>
            <a:off x="3880236" y="2642955"/>
            <a:ext cx="3371169" cy="1113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4353229" y="2416248"/>
            <a:ext cx="739472" cy="2292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5176299" y="2453606"/>
            <a:ext cx="63611" cy="1146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5645888" y="2502871"/>
            <a:ext cx="53163" cy="189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p:cNvPicPr>
            <a:picLocks noChangeAspect="1"/>
          </p:cNvPicPr>
          <p:nvPr/>
        </p:nvPicPr>
        <p:blipFill rotWithShape="1">
          <a:blip r:embed="rId3"/>
          <a:srcRect b="60597"/>
          <a:stretch/>
        </p:blipFill>
        <p:spPr>
          <a:xfrm>
            <a:off x="3904201" y="2542322"/>
            <a:ext cx="5239806" cy="1651712"/>
          </a:xfrm>
          <a:prstGeom prst="rect">
            <a:avLst/>
          </a:prstGeom>
        </p:spPr>
      </p:pic>
    </p:spTree>
    <p:extLst>
      <p:ext uri="{BB962C8B-B14F-4D97-AF65-F5344CB8AC3E}">
        <p14:creationId xmlns:p14="http://schemas.microsoft.com/office/powerpoint/2010/main" val="2191080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0" y="5305803"/>
            <a:ext cx="9074557" cy="1552197"/>
          </a:xfrm>
        </p:spPr>
        <p:txBody>
          <a:bodyPr>
            <a:normAutofit/>
          </a:bodyPr>
          <a:lstStyle/>
          <a:p>
            <a:pPr marL="0" indent="0" algn="just">
              <a:buNone/>
            </a:pPr>
            <a:r>
              <a:rPr lang="ru-RU" sz="2000" dirty="0" smtClean="0"/>
              <a:t>           Совершенствование </a:t>
            </a:r>
            <a:r>
              <a:rPr lang="ru-RU" sz="2000" dirty="0"/>
              <a:t>технологии изготовления оптических кабелей, увеличение объемов их выпуска, а также отсутствие в конструкции дорогостоящих цветных металлов приводят к устойчивому снижению их стоимости. В настоящее время стоимость ВОК сопоставима, а в ряде случаев ниже стоимости магистральных металлических кабелей связи.</a:t>
            </a:r>
          </a:p>
        </p:txBody>
      </p:sp>
      <p:sp>
        <p:nvSpPr>
          <p:cNvPr id="2" name="Прямоугольник 1"/>
          <p:cNvSpPr/>
          <p:nvPr/>
        </p:nvSpPr>
        <p:spPr>
          <a:xfrm>
            <a:off x="1870115" y="257145"/>
            <a:ext cx="4985211" cy="400110"/>
          </a:xfrm>
          <a:prstGeom prst="rect">
            <a:avLst/>
          </a:prstGeom>
        </p:spPr>
        <p:txBody>
          <a:bodyPr wrap="none">
            <a:spAutoFit/>
          </a:bodyPr>
          <a:lstStyle/>
          <a:p>
            <a:r>
              <a:rPr lang="ru-RU" sz="2000" b="1" u="sng" dirty="0">
                <a:solidFill>
                  <a:srgbClr val="002060"/>
                </a:solidFill>
              </a:rPr>
              <a:t>Назначение и классификация линий </a:t>
            </a:r>
            <a:r>
              <a:rPr lang="ru-RU" sz="2000" b="1" u="sng" dirty="0" smtClean="0">
                <a:solidFill>
                  <a:srgbClr val="002060"/>
                </a:solidFill>
              </a:rPr>
              <a:t>связи </a:t>
            </a:r>
            <a:endParaRPr lang="ru-RU" sz="2000" b="1" u="sng" dirty="0">
              <a:solidFill>
                <a:srgbClr val="002060"/>
              </a:solidFill>
            </a:endParaRPr>
          </a:p>
        </p:txBody>
      </p:sp>
      <p:pic>
        <p:nvPicPr>
          <p:cNvPr id="3" name="Рисунок 2"/>
          <p:cNvPicPr>
            <a:picLocks noChangeAspect="1"/>
          </p:cNvPicPr>
          <p:nvPr/>
        </p:nvPicPr>
        <p:blipFill rotWithShape="1">
          <a:blip r:embed="rId2"/>
          <a:srcRect t="16536" b="9697"/>
          <a:stretch/>
        </p:blipFill>
        <p:spPr>
          <a:xfrm>
            <a:off x="0" y="736472"/>
            <a:ext cx="9144000" cy="4490113"/>
          </a:xfrm>
          <a:prstGeom prst="rect">
            <a:avLst/>
          </a:prstGeom>
        </p:spPr>
      </p:pic>
    </p:spTree>
    <p:extLst>
      <p:ext uri="{BB962C8B-B14F-4D97-AF65-F5344CB8AC3E}">
        <p14:creationId xmlns:p14="http://schemas.microsoft.com/office/powerpoint/2010/main" val="1992214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40943" y="5408161"/>
            <a:ext cx="9074557" cy="1279242"/>
          </a:xfrm>
        </p:spPr>
        <p:txBody>
          <a:bodyPr>
            <a:normAutofit/>
          </a:bodyPr>
          <a:lstStyle/>
          <a:p>
            <a:pPr marL="0" indent="0" algn="just">
              <a:buNone/>
            </a:pPr>
            <a:r>
              <a:rPr lang="ru-RU" sz="2000" b="1" dirty="0" smtClean="0">
                <a:solidFill>
                  <a:srgbClr val="C00000"/>
                </a:solidFill>
              </a:rPr>
              <a:t>         </a:t>
            </a:r>
            <a:r>
              <a:rPr lang="ru-RU" sz="2000" b="1" u="sng" dirty="0" smtClean="0">
                <a:solidFill>
                  <a:srgbClr val="C00000"/>
                </a:solidFill>
              </a:rPr>
              <a:t>Воздушные </a:t>
            </a:r>
            <a:r>
              <a:rPr lang="ru-RU" sz="2000" b="1" u="sng" dirty="0">
                <a:solidFill>
                  <a:srgbClr val="C00000"/>
                </a:solidFill>
              </a:rPr>
              <a:t>линии связи </a:t>
            </a:r>
            <a:r>
              <a:rPr lang="ru-RU" sz="2000" b="1" dirty="0">
                <a:solidFill>
                  <a:srgbClr val="002060"/>
                </a:solidFill>
              </a:rPr>
              <a:t>предназначены </a:t>
            </a:r>
            <a:r>
              <a:rPr lang="ru-RU" sz="2000" dirty="0"/>
              <a:t>для создания пучков каналов передачи информации: телефонных, телеграфных, передачи данных, а на железных дорогах — еще и для сигналов телеуправления, телеконтроля и телесигнализации. </a:t>
            </a:r>
          </a:p>
        </p:txBody>
      </p:sp>
      <p:sp>
        <p:nvSpPr>
          <p:cNvPr id="2" name="Прямоугольник 1"/>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3" name="Рисунок 2"/>
          <p:cNvPicPr>
            <a:picLocks noChangeAspect="1"/>
          </p:cNvPicPr>
          <p:nvPr/>
        </p:nvPicPr>
        <p:blipFill rotWithShape="1">
          <a:blip r:embed="rId2"/>
          <a:srcRect b="9254"/>
          <a:stretch/>
        </p:blipFill>
        <p:spPr>
          <a:xfrm>
            <a:off x="101414" y="657255"/>
            <a:ext cx="6571092" cy="4844955"/>
          </a:xfrm>
          <a:prstGeom prst="rect">
            <a:avLst/>
          </a:prstGeom>
        </p:spPr>
      </p:pic>
      <p:pic>
        <p:nvPicPr>
          <p:cNvPr id="4" name="Рисунок 3"/>
          <p:cNvPicPr>
            <a:picLocks noChangeAspect="1"/>
          </p:cNvPicPr>
          <p:nvPr/>
        </p:nvPicPr>
        <p:blipFill>
          <a:blip r:embed="rId3"/>
          <a:stretch>
            <a:fillRect/>
          </a:stretch>
        </p:blipFill>
        <p:spPr>
          <a:xfrm>
            <a:off x="4594882" y="2959353"/>
            <a:ext cx="4276190" cy="2542857"/>
          </a:xfrm>
          <a:prstGeom prst="rect">
            <a:avLst/>
          </a:prstGeom>
        </p:spPr>
      </p:pic>
    </p:spTree>
    <p:extLst>
      <p:ext uri="{BB962C8B-B14F-4D97-AF65-F5344CB8AC3E}">
        <p14:creationId xmlns:p14="http://schemas.microsoft.com/office/powerpoint/2010/main" val="2957540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69443" y="4800836"/>
            <a:ext cx="9074557" cy="2057164"/>
          </a:xfrm>
        </p:spPr>
        <p:txBody>
          <a:bodyPr>
            <a:normAutofit/>
          </a:bodyPr>
          <a:lstStyle/>
          <a:p>
            <a:pPr marL="0" indent="0" algn="just">
              <a:buNone/>
            </a:pPr>
            <a:r>
              <a:rPr lang="ru-RU" sz="2000" b="1" dirty="0" smtClean="0">
                <a:solidFill>
                  <a:srgbClr val="002060"/>
                </a:solidFill>
              </a:rPr>
              <a:t>         Воздушные линии </a:t>
            </a:r>
            <a:r>
              <a:rPr lang="ru-RU" sz="2000" b="1" dirty="0" smtClean="0"/>
              <a:t>обладают </a:t>
            </a:r>
            <a:r>
              <a:rPr lang="ru-RU" sz="2000" b="1" dirty="0"/>
              <a:t>большой механической прочностью, имеют длительные сроки службы, позволяют осуществлять связь на значительные расстояния.</a:t>
            </a:r>
            <a:r>
              <a:rPr lang="ru-RU" sz="2000" dirty="0"/>
              <a:t> В </a:t>
            </a:r>
            <a:r>
              <a:rPr lang="ru-RU" sz="2000" dirty="0" smtClean="0"/>
              <a:t>низкочастотном </a:t>
            </a:r>
            <a:r>
              <a:rPr lang="ru-RU" sz="2000" dirty="0"/>
              <a:t>диапазоне непосредственная дальность передачи по однородной линии с медными проводами достигает 250 км, в то время как по симметричному кабелю дальность передачи не превышает 30...40 км. </a:t>
            </a:r>
            <a:r>
              <a:rPr lang="ru-RU" sz="2000" b="1" dirty="0">
                <a:solidFill>
                  <a:srgbClr val="002060"/>
                </a:solidFill>
              </a:rPr>
              <a:t>Еще одним достоинством воздушных линий является простота обнаружения и устранения повреждений.</a:t>
            </a:r>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2" name="Рисунок 1"/>
          <p:cNvPicPr>
            <a:picLocks noChangeAspect="1"/>
          </p:cNvPicPr>
          <p:nvPr/>
        </p:nvPicPr>
        <p:blipFill rotWithShape="1">
          <a:blip r:embed="rId2"/>
          <a:srcRect t="15323" b="9850"/>
          <a:stretch/>
        </p:blipFill>
        <p:spPr>
          <a:xfrm>
            <a:off x="1783039" y="657255"/>
            <a:ext cx="5647363" cy="4225688"/>
          </a:xfrm>
          <a:prstGeom prst="rect">
            <a:avLst/>
          </a:prstGeom>
        </p:spPr>
      </p:pic>
    </p:spTree>
    <p:extLst>
      <p:ext uri="{BB962C8B-B14F-4D97-AF65-F5344CB8AC3E}">
        <p14:creationId xmlns:p14="http://schemas.microsoft.com/office/powerpoint/2010/main" val="2133049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386960" y="0"/>
            <a:ext cx="1951523" cy="457200"/>
          </a:xfrm>
        </p:spPr>
        <p:txBody>
          <a:bodyPr>
            <a:normAutofit/>
          </a:bodyPr>
          <a:lstStyle/>
          <a:p>
            <a:r>
              <a:rPr lang="ru-RU" sz="2000" b="1" dirty="0">
                <a:solidFill>
                  <a:srgbClr val="C00000"/>
                </a:solidFill>
                <a:latin typeface="+mn-lt"/>
              </a:rPr>
              <a:t>Линии связи</a:t>
            </a:r>
          </a:p>
        </p:txBody>
      </p:sp>
      <p:sp>
        <p:nvSpPr>
          <p:cNvPr id="6" name="Объект 5"/>
          <p:cNvSpPr>
            <a:spLocks noGrp="1"/>
          </p:cNvSpPr>
          <p:nvPr>
            <p:ph idx="1"/>
          </p:nvPr>
        </p:nvSpPr>
        <p:spPr>
          <a:xfrm>
            <a:off x="40341" y="4490113"/>
            <a:ext cx="9074557" cy="2493892"/>
          </a:xfrm>
        </p:spPr>
        <p:txBody>
          <a:bodyPr>
            <a:normAutofit lnSpcReduction="10000"/>
          </a:bodyPr>
          <a:lstStyle/>
          <a:p>
            <a:pPr marL="0" indent="0" algn="just">
              <a:buNone/>
            </a:pPr>
            <a:r>
              <a:rPr lang="ru-RU" sz="2000" b="1" dirty="0" smtClean="0">
                <a:solidFill>
                  <a:srgbClr val="C00000"/>
                </a:solidFill>
              </a:rPr>
              <a:t>Воздушные линии </a:t>
            </a:r>
            <a:r>
              <a:rPr lang="ru-RU" sz="2000" b="1" dirty="0"/>
              <a:t>имеют ряд </a:t>
            </a:r>
            <a:r>
              <a:rPr lang="ru-RU" sz="2000" b="1" u="sng" dirty="0">
                <a:solidFill>
                  <a:srgbClr val="C00000"/>
                </a:solidFill>
              </a:rPr>
              <a:t>недостатков:</a:t>
            </a:r>
          </a:p>
          <a:p>
            <a:pPr marL="0" indent="0" algn="just">
              <a:buNone/>
            </a:pPr>
            <a:r>
              <a:rPr lang="ru-RU" sz="2000" b="1" dirty="0"/>
              <a:t>•</a:t>
            </a:r>
            <a:r>
              <a:rPr lang="ru-RU" sz="2000" dirty="0"/>
              <a:t> </a:t>
            </a:r>
            <a:r>
              <a:rPr lang="ru-RU" sz="2000" dirty="0" smtClean="0"/>
              <a:t>   </a:t>
            </a:r>
            <a:r>
              <a:rPr lang="ru-RU" sz="2000" b="1" dirty="0" smtClean="0"/>
              <a:t>невозможность </a:t>
            </a:r>
            <a:r>
              <a:rPr lang="ru-RU" sz="2000" b="1" dirty="0"/>
              <a:t>передачи частот выше 350 кГц;</a:t>
            </a:r>
          </a:p>
          <a:p>
            <a:pPr marL="0" indent="0" algn="just">
              <a:buNone/>
            </a:pPr>
            <a:r>
              <a:rPr lang="ru-RU" sz="2000" b="1" dirty="0"/>
              <a:t>• зависимость электрических параметров цепей от метеорологических условий;</a:t>
            </a:r>
          </a:p>
          <a:p>
            <a:pPr marL="0" indent="0" algn="just">
              <a:buNone/>
            </a:pPr>
            <a:r>
              <a:rPr lang="ru-RU" sz="2000" b="1" dirty="0"/>
              <a:t>• </a:t>
            </a:r>
            <a:r>
              <a:rPr lang="ru-RU" sz="2000" b="1" dirty="0" smtClean="0"/>
              <a:t>   громоздкость </a:t>
            </a:r>
            <a:r>
              <a:rPr lang="ru-RU" sz="2000" b="1" dirty="0"/>
              <a:t>конструкций;</a:t>
            </a:r>
          </a:p>
          <a:p>
            <a:pPr marL="0" indent="0" algn="just">
              <a:buNone/>
            </a:pPr>
            <a:r>
              <a:rPr lang="ru-RU" sz="2000" b="1" dirty="0"/>
              <a:t>• </a:t>
            </a:r>
            <a:r>
              <a:rPr lang="ru-RU" sz="2000" b="1" dirty="0" smtClean="0"/>
              <a:t>   подверженность </a:t>
            </a:r>
            <a:r>
              <a:rPr lang="ru-RU" sz="2000" b="1" dirty="0"/>
              <a:t>электромагнитным воздействиям;</a:t>
            </a:r>
          </a:p>
          <a:p>
            <a:pPr marL="0" indent="0" algn="just">
              <a:buNone/>
            </a:pPr>
            <a:r>
              <a:rPr lang="ru-RU" sz="2000" b="1"/>
              <a:t>• </a:t>
            </a:r>
            <a:r>
              <a:rPr lang="ru-RU" sz="2000" b="1" smtClean="0"/>
              <a:t>   </a:t>
            </a:r>
            <a:r>
              <a:rPr lang="ru-RU" sz="2000" b="1" dirty="0" smtClean="0"/>
              <a:t>значительная </a:t>
            </a:r>
            <a:r>
              <a:rPr lang="ru-RU" sz="2000" b="1" dirty="0"/>
              <a:t>стоимость 1 канало-километра связи.</a:t>
            </a:r>
          </a:p>
          <a:p>
            <a:pPr marL="0" indent="0" algn="just">
              <a:buNone/>
            </a:pPr>
            <a:endParaRPr lang="ru-RU" sz="2000" dirty="0"/>
          </a:p>
        </p:txBody>
      </p:sp>
      <p:sp>
        <p:nvSpPr>
          <p:cNvPr id="7" name="Прямоугольник 6"/>
          <p:cNvSpPr/>
          <p:nvPr/>
        </p:nvSpPr>
        <p:spPr>
          <a:xfrm>
            <a:off x="1910457" y="257145"/>
            <a:ext cx="4402039" cy="400110"/>
          </a:xfrm>
          <a:prstGeom prst="rect">
            <a:avLst/>
          </a:prstGeom>
        </p:spPr>
        <p:txBody>
          <a:bodyPr wrap="none">
            <a:spAutoFit/>
          </a:bodyPr>
          <a:lstStyle/>
          <a:p>
            <a:r>
              <a:rPr lang="ru-RU" sz="2000" b="1" u="sng" dirty="0">
                <a:solidFill>
                  <a:srgbClr val="002060"/>
                </a:solidFill>
              </a:rPr>
              <a:t>Воздушные и кабельные линии связи</a:t>
            </a:r>
          </a:p>
        </p:txBody>
      </p:sp>
      <p:pic>
        <p:nvPicPr>
          <p:cNvPr id="2" name="Рисунок 1"/>
          <p:cNvPicPr>
            <a:picLocks noChangeAspect="1"/>
          </p:cNvPicPr>
          <p:nvPr/>
        </p:nvPicPr>
        <p:blipFill rotWithShape="1">
          <a:blip r:embed="rId2"/>
          <a:srcRect l="1343" t="-14036" r="-1343" b="14036"/>
          <a:stretch/>
        </p:blipFill>
        <p:spPr>
          <a:xfrm>
            <a:off x="1257855" y="0"/>
            <a:ext cx="6209731" cy="4490113"/>
          </a:xfrm>
          <a:prstGeom prst="rect">
            <a:avLst/>
          </a:prstGeom>
        </p:spPr>
      </p:pic>
    </p:spTree>
    <p:extLst>
      <p:ext uri="{BB962C8B-B14F-4D97-AF65-F5344CB8AC3E}">
        <p14:creationId xmlns:p14="http://schemas.microsoft.com/office/powerpoint/2010/main" val="304143719"/>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1536</TotalTime>
  <Words>2942</Words>
  <Application>Microsoft Office PowerPoint</Application>
  <PresentationFormat>Экран (4:3)</PresentationFormat>
  <Paragraphs>223</Paragraphs>
  <Slides>46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46</vt:i4>
      </vt:variant>
    </vt:vector>
  </HeadingPairs>
  <TitlesOfParts>
    <vt:vector size="50" baseType="lpstr">
      <vt:lpstr>Arial</vt:lpstr>
      <vt:lpstr>Calibri</vt:lpstr>
      <vt:lpstr>Calibri Light</vt:lpstr>
      <vt:lpstr>Тема Office</vt:lpstr>
      <vt:lpstr>Презентация PowerPoint</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Линии связи</vt:lpstr>
      <vt:lpstr>Опережающее задание по следующей теме:</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Ли Н.Г.</cp:lastModifiedBy>
  <cp:revision>182</cp:revision>
  <dcterms:created xsi:type="dcterms:W3CDTF">2020-04-22T10:21:16Z</dcterms:created>
  <dcterms:modified xsi:type="dcterms:W3CDTF">2024-03-28T10:10:38Z</dcterms:modified>
</cp:coreProperties>
</file>