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58" r:id="rId3"/>
    <p:sldId id="259" r:id="rId4"/>
    <p:sldId id="260" r:id="rId5"/>
    <p:sldId id="261" r:id="rId6"/>
    <p:sldId id="278" r:id="rId7"/>
    <p:sldId id="277" r:id="rId8"/>
    <p:sldId id="276" r:id="rId9"/>
    <p:sldId id="275" r:id="rId10"/>
    <p:sldId id="362" r:id="rId11"/>
    <p:sldId id="274" r:id="rId12"/>
    <p:sldId id="273" r:id="rId13"/>
    <p:sldId id="272" r:id="rId14"/>
    <p:sldId id="271" r:id="rId15"/>
    <p:sldId id="270" r:id="rId16"/>
    <p:sldId id="269" r:id="rId17"/>
    <p:sldId id="268" r:id="rId18"/>
    <p:sldId id="267" r:id="rId19"/>
    <p:sldId id="266" r:id="rId20"/>
    <p:sldId id="265" r:id="rId21"/>
    <p:sldId id="264" r:id="rId22"/>
    <p:sldId id="263" r:id="rId23"/>
    <p:sldId id="262" r:id="rId24"/>
    <p:sldId id="279" r:id="rId25"/>
    <p:sldId id="280" r:id="rId26"/>
    <p:sldId id="281" r:id="rId27"/>
    <p:sldId id="305" r:id="rId28"/>
    <p:sldId id="291" r:id="rId29"/>
    <p:sldId id="290" r:id="rId30"/>
    <p:sldId id="289" r:id="rId31"/>
    <p:sldId id="288" r:id="rId32"/>
    <p:sldId id="297" r:id="rId33"/>
    <p:sldId id="30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80682" y="5962373"/>
            <a:ext cx="889248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</a:t>
            </a:r>
            <a:r>
              <a:rPr lang="ru-RU" sz="2400" b="1" dirty="0">
                <a:solidFill>
                  <a:srgbClr val="C00000"/>
                </a:solidFill>
              </a:rPr>
              <a:t>Диспетчерский контроль за движением </a:t>
            </a:r>
            <a:r>
              <a:rPr lang="ru-RU" sz="2400" b="1" dirty="0" smtClean="0">
                <a:solidFill>
                  <a:srgbClr val="C00000"/>
                </a:solidFill>
              </a:rPr>
              <a:t>поездов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0341" y="2958353"/>
            <a:ext cx="9265024" cy="373828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/>
              <a:t>С </a:t>
            </a:r>
            <a:r>
              <a:rPr lang="ru-RU" sz="1800" dirty="0"/>
              <a:t>1966 г. на сети железных дорог стала применяться система частотного диспетчерского контроля (ЧДК).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Основные </a:t>
            </a:r>
            <a:r>
              <a:rPr lang="ru-RU" sz="1800" b="1" dirty="0">
                <a:solidFill>
                  <a:srgbClr val="002060"/>
                </a:solidFill>
              </a:rPr>
              <a:t>эксплуатационно-технические характеристики </a:t>
            </a:r>
            <a:r>
              <a:rPr lang="ru-RU" sz="1800" b="1" dirty="0" smtClean="0">
                <a:solidFill>
                  <a:srgbClr val="002060"/>
                </a:solidFill>
              </a:rPr>
              <a:t>системы:</a:t>
            </a:r>
            <a:endParaRPr lang="ru-RU" sz="18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1800" dirty="0" smtClean="0"/>
              <a:t>Число </a:t>
            </a:r>
            <a:r>
              <a:rPr lang="ru-RU" sz="1800" dirty="0"/>
              <a:t>контролируемых </a:t>
            </a:r>
            <a:r>
              <a:rPr lang="ru-RU" sz="1800" b="1" dirty="0"/>
              <a:t>объектов</a:t>
            </a:r>
            <a:r>
              <a:rPr lang="ru-RU" sz="1800" dirty="0" smtClean="0"/>
              <a:t>: на </a:t>
            </a:r>
            <a:r>
              <a:rPr lang="ru-RU" sz="1800" dirty="0"/>
              <a:t>центральном диспетчерском </a:t>
            </a:r>
            <a:r>
              <a:rPr lang="ru-RU" sz="1800" dirty="0" smtClean="0"/>
              <a:t>пункте -   </a:t>
            </a:r>
            <a:r>
              <a:rPr lang="ru-RU" sz="1800" u="sng" dirty="0" smtClean="0"/>
              <a:t>15 </a:t>
            </a:r>
            <a:r>
              <a:rPr lang="ru-RU" sz="1800" u="sng" dirty="0"/>
              <a:t>х 32 </a:t>
            </a:r>
            <a:r>
              <a:rPr lang="ru-RU" sz="1800" dirty="0"/>
              <a:t>= 480</a:t>
            </a:r>
          </a:p>
          <a:p>
            <a:pPr marL="0" indent="0" algn="just">
              <a:buNone/>
            </a:pPr>
            <a:r>
              <a:rPr lang="ru-RU" sz="1800" b="1" dirty="0" smtClean="0"/>
              <a:t>Длительность </a:t>
            </a:r>
            <a:r>
              <a:rPr lang="ru-RU" sz="1800" b="1" dirty="0"/>
              <a:t>цикла </a:t>
            </a:r>
            <a:r>
              <a:rPr lang="ru-RU" sz="1800" dirty="0"/>
              <a:t>проверки </a:t>
            </a:r>
            <a:r>
              <a:rPr lang="ru-RU" sz="1800" dirty="0" smtClean="0"/>
              <a:t>состояния всех </a:t>
            </a:r>
            <a:r>
              <a:rPr lang="ru-RU" sz="1800" dirty="0"/>
              <a:t>объектов контролируемого </a:t>
            </a:r>
            <a:r>
              <a:rPr lang="ru-RU" sz="1800" dirty="0" smtClean="0"/>
              <a:t>участка - 13,6 с</a:t>
            </a:r>
            <a:endParaRPr lang="ru-RU" sz="1800" dirty="0"/>
          </a:p>
          <a:p>
            <a:pPr marL="0" indent="0" algn="just">
              <a:buNone/>
            </a:pPr>
            <a:r>
              <a:rPr lang="ru-RU" sz="1800" b="1" dirty="0" smtClean="0"/>
              <a:t>Линии</a:t>
            </a:r>
            <a:r>
              <a:rPr lang="ru-RU" sz="1800" b="1" dirty="0"/>
              <a:t>, каналы связи</a:t>
            </a:r>
            <a:r>
              <a:rPr lang="ru-RU" sz="1800" dirty="0"/>
              <a:t>……………………………..кабельные и </a:t>
            </a:r>
            <a:r>
              <a:rPr lang="ru-RU" sz="1800" dirty="0" smtClean="0"/>
              <a:t>воздушные линии</a:t>
            </a:r>
            <a:r>
              <a:rPr lang="ru-RU" sz="1800" dirty="0"/>
              <a:t>, каналы ТЧ</a:t>
            </a:r>
          </a:p>
          <a:p>
            <a:pPr marL="0" indent="0" algn="just">
              <a:buNone/>
            </a:pPr>
            <a:r>
              <a:rPr lang="ru-RU" sz="1800" dirty="0" smtClean="0"/>
              <a:t>Дальность действия по </a:t>
            </a:r>
            <a:r>
              <a:rPr lang="ru-RU" sz="1800" dirty="0"/>
              <a:t>линиям</a:t>
            </a:r>
            <a:r>
              <a:rPr lang="ru-RU" sz="1800" dirty="0" smtClean="0"/>
              <a:t>: кабельным</a:t>
            </a:r>
            <a:r>
              <a:rPr lang="ru-RU" sz="1800" dirty="0"/>
              <a:t>, не более </a:t>
            </a:r>
            <a:r>
              <a:rPr lang="ru-RU" sz="1800" dirty="0" smtClean="0"/>
              <a:t>180 км; воздушным</a:t>
            </a:r>
            <a:r>
              <a:rPr lang="ru-RU" sz="1800" dirty="0"/>
              <a:t>, не более </a:t>
            </a:r>
            <a:r>
              <a:rPr lang="ru-RU" sz="1800" dirty="0" smtClean="0"/>
              <a:t>300 км; </a:t>
            </a:r>
            <a:r>
              <a:rPr lang="ru-RU" sz="1800" dirty="0"/>
              <a:t>каналам ТЧ (тональной </a:t>
            </a:r>
            <a:r>
              <a:rPr lang="ru-RU" sz="1800" dirty="0" smtClean="0"/>
              <a:t>частоты) - не ограничена.</a:t>
            </a:r>
            <a:endParaRPr lang="ru-RU" sz="1800" dirty="0"/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Включение </a:t>
            </a:r>
            <a:r>
              <a:rPr lang="ru-RU" sz="1800" b="1" dirty="0">
                <a:solidFill>
                  <a:srgbClr val="002060"/>
                </a:solidFill>
              </a:rPr>
              <a:t>контролируемых </a:t>
            </a:r>
            <a:r>
              <a:rPr lang="ru-RU" sz="1800" b="1" dirty="0" smtClean="0">
                <a:solidFill>
                  <a:srgbClr val="002060"/>
                </a:solidFill>
              </a:rPr>
              <a:t>объектов:параллельное включение </a:t>
            </a:r>
            <a:r>
              <a:rPr lang="ru-RU" sz="1800" b="1" u="sng" dirty="0" smtClean="0">
                <a:solidFill>
                  <a:srgbClr val="002060"/>
                </a:solidFill>
              </a:rPr>
              <a:t>15 </a:t>
            </a:r>
            <a:r>
              <a:rPr lang="ru-RU" sz="1800" b="1" u="sng" dirty="0">
                <a:solidFill>
                  <a:srgbClr val="002060"/>
                </a:solidFill>
              </a:rPr>
              <a:t>станций, 32 </a:t>
            </a:r>
            <a:r>
              <a:rPr lang="ru-RU" sz="1800" b="1" u="sng" dirty="0" smtClean="0">
                <a:solidFill>
                  <a:srgbClr val="002060"/>
                </a:solidFill>
              </a:rPr>
              <a:t>объектов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  <a:endParaRPr lang="ru-RU" sz="18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1800" dirty="0" smtClean="0"/>
              <a:t>Передача </a:t>
            </a:r>
            <a:r>
              <a:rPr lang="ru-RU" sz="1800" dirty="0"/>
              <a:t>информации об отказах АБ и </a:t>
            </a:r>
            <a:r>
              <a:rPr lang="ru-RU" sz="1800" dirty="0" smtClean="0"/>
              <a:t>АПС - с </a:t>
            </a:r>
            <a:r>
              <a:rPr lang="ru-RU" sz="1800" dirty="0"/>
              <a:t>15 станций двух </a:t>
            </a:r>
            <a:r>
              <a:rPr lang="ru-RU" sz="1800" dirty="0" smtClean="0"/>
              <a:t>групп по 10 объектов в группе.</a:t>
            </a:r>
            <a:endParaRPr lang="ru-RU" sz="1800" dirty="0"/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1902758" y="-79562"/>
            <a:ext cx="5338483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Система частотного диспетчерского 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72" y="293326"/>
            <a:ext cx="8559054" cy="244987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874590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98" y="5107145"/>
            <a:ext cx="9144000" cy="15195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системе ЧДК используется частотное разделение передаваемых сообщений. </a:t>
            </a:r>
            <a:r>
              <a:rPr lang="ru-RU" sz="2000" dirty="0"/>
              <a:t>Для этого на каждой сигнальной установке перегона </a:t>
            </a:r>
            <a:r>
              <a:rPr lang="ru-RU" sz="2000" dirty="0" smtClean="0"/>
              <a:t>устанавливается генератор контроля </a:t>
            </a:r>
            <a:r>
              <a:rPr lang="ru-RU" sz="2000" b="1" dirty="0" smtClean="0">
                <a:solidFill>
                  <a:srgbClr val="C00000"/>
                </a:solidFill>
              </a:rPr>
              <a:t>(ГК)</a:t>
            </a:r>
            <a:r>
              <a:rPr lang="ru-RU" sz="2000" dirty="0" smtClean="0"/>
              <a:t>, </a:t>
            </a:r>
            <a:r>
              <a:rPr lang="ru-RU" sz="2000" dirty="0"/>
              <a:t>вырабатывающий одну из 16 фиксированных частот в диапазоне 300...1500 Гц, что обеспечивает включение на одном перегоне в одну цепь ДСН до 16 контролируемых объектов.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72" y="457200"/>
            <a:ext cx="8840652" cy="47384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01505" y="1364776"/>
            <a:ext cx="300251" cy="96899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50926" y="1351128"/>
            <a:ext cx="354842" cy="73697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672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43401"/>
            <a:ext cx="9144000" cy="25146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Генераторы </a:t>
            </a:r>
            <a:r>
              <a:rPr lang="ru-RU" sz="2000" b="1" dirty="0">
                <a:solidFill>
                  <a:srgbClr val="002060"/>
                </a:solidFill>
              </a:rPr>
              <a:t>ГК</a:t>
            </a:r>
            <a:r>
              <a:rPr lang="ru-RU" sz="2000" b="1" dirty="0"/>
              <a:t> перегонных сигнальных установок включаются параллельно в двухпроводную цепь </a:t>
            </a:r>
            <a:r>
              <a:rPr lang="ru-RU" sz="2000" b="1" dirty="0">
                <a:solidFill>
                  <a:srgbClr val="002060"/>
                </a:solidFill>
              </a:rPr>
              <a:t>ДСН</a:t>
            </a:r>
            <a:r>
              <a:rPr lang="ru-RU" sz="2000" b="1" dirty="0"/>
              <a:t> </a:t>
            </a:r>
            <a:r>
              <a:rPr lang="ru-RU" sz="2000" dirty="0"/>
              <a:t>(</a:t>
            </a:r>
            <a:r>
              <a:rPr lang="ru-RU" sz="2000" i="1" dirty="0"/>
              <a:t>двойного снижения напряжения</a:t>
            </a:r>
            <a:r>
              <a:rPr lang="ru-RU" sz="2000" dirty="0"/>
              <a:t>). Действие генераторов связано с состоянием контролируемых объектов. В зависимости от состояния блок-участка генераторы ГК по цепи ДСН посылают на прилегающие к перегону станции соответствующие каждой сигнальной установке сигналы (частоты). На станции от каждого принятого сигнала через усилитель </a:t>
            </a:r>
            <a:r>
              <a:rPr lang="ru-RU" sz="2000" b="1" dirty="0">
                <a:solidFill>
                  <a:srgbClr val="002060"/>
                </a:solidFill>
              </a:rPr>
              <a:t>У </a:t>
            </a:r>
            <a:r>
              <a:rPr lang="ru-RU" sz="2000" dirty="0"/>
              <a:t>и фильтр </a:t>
            </a:r>
            <a:r>
              <a:rPr lang="ru-RU" sz="2000" b="1" dirty="0">
                <a:solidFill>
                  <a:srgbClr val="002060"/>
                </a:solidFill>
              </a:rPr>
              <a:t>Ф</a:t>
            </a:r>
            <a:r>
              <a:rPr lang="ru-RU" sz="2000" dirty="0"/>
              <a:t> включается контрольная лампочка </a:t>
            </a:r>
            <a:r>
              <a:rPr lang="ru-RU" sz="2000" b="1" dirty="0">
                <a:solidFill>
                  <a:srgbClr val="002060"/>
                </a:solidFill>
              </a:rPr>
              <a:t>на табло ДСП</a:t>
            </a:r>
            <a:r>
              <a:rPr lang="ru-RU" sz="2000" dirty="0"/>
              <a:t>. Контрольные лампочки устанавливаются в верхней части аппарата управления по числу контролируемых сигнальных установок перегона, примыкающего к данной станции.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35" y="396836"/>
            <a:ext cx="7364889" cy="3946565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1531077" y="1638300"/>
            <a:ext cx="426831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448050" y="1647825"/>
            <a:ext cx="42862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4657725" y="1638300"/>
            <a:ext cx="419100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991350" y="1647825"/>
            <a:ext cx="40957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375953" y="2068287"/>
            <a:ext cx="0" cy="86214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095749" y="2068287"/>
            <a:ext cx="0" cy="86214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448050" y="2068287"/>
            <a:ext cx="8708" cy="74458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005421" y="2068287"/>
            <a:ext cx="4354" cy="74458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399314" y="2142310"/>
            <a:ext cx="0" cy="67056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869577" y="2142310"/>
            <a:ext cx="4355" cy="78812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5169310" y="2798122"/>
            <a:ext cx="23000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V="1">
            <a:off x="5169310" y="2654710"/>
            <a:ext cx="0" cy="14341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4889090" y="2930435"/>
            <a:ext cx="980487" cy="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V="1">
            <a:off x="4889090" y="2654710"/>
            <a:ext cx="0" cy="27572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 flipV="1">
            <a:off x="2966515" y="2930433"/>
            <a:ext cx="1124879" cy="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V="1">
            <a:off x="2986179" y="2654710"/>
            <a:ext cx="0" cy="27572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V="1">
            <a:off x="2482645" y="2654710"/>
            <a:ext cx="0" cy="27572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1361253" y="2930433"/>
            <a:ext cx="114105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V="1">
            <a:off x="3256936" y="2654710"/>
            <a:ext cx="0" cy="14341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2217174" y="2654710"/>
            <a:ext cx="0" cy="14341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3240168" y="2792572"/>
            <a:ext cx="23000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2001918" y="2812870"/>
            <a:ext cx="23000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096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67835"/>
            <a:ext cx="9144000" cy="19901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С </a:t>
            </a:r>
            <a:r>
              <a:rPr lang="ru-RU" sz="2000" dirty="0"/>
              <a:t>помощью генератора </a:t>
            </a:r>
            <a:r>
              <a:rPr lang="ru-RU" sz="2000" b="1" dirty="0">
                <a:solidFill>
                  <a:srgbClr val="002060"/>
                </a:solidFill>
              </a:rPr>
              <a:t>ГК</a:t>
            </a:r>
            <a:r>
              <a:rPr lang="ru-RU" sz="2000" dirty="0"/>
              <a:t> с каждой сигнальной установки передается следующая информация: перегорание лампы красного огня, свободность или занятость блок-участка, отсутствие основного или резервного питания переменным током, неисправность дешифратора (в кодовой АБ).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64" y="354842"/>
            <a:ext cx="8136919" cy="436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3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31502"/>
            <a:ext cx="9144000" cy="23264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свободном блок-участке и отсутствии неисправностей </a:t>
            </a:r>
            <a:r>
              <a:rPr lang="ru-RU" sz="2000" dirty="0"/>
              <a:t>на сигнальной установке создается цепь непрерывного питания генератора ГК. В линию ДСН подается непрерывный сигнал на частоте данного генератора. </a:t>
            </a:r>
            <a:r>
              <a:rPr lang="ru-RU" sz="2000" b="1" dirty="0">
                <a:solidFill>
                  <a:srgbClr val="002060"/>
                </a:solidFill>
              </a:rPr>
              <a:t>Прием этого сигнала на станции контролируется выключенным состоянием контрольной лампочки на табло ДСП;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При </a:t>
            </a:r>
            <a:r>
              <a:rPr lang="ru-RU" sz="2000" b="1" dirty="0">
                <a:solidFill>
                  <a:srgbClr val="C00000"/>
                </a:solidFill>
              </a:rPr>
              <a:t>занятом блок-участке и отсутствии неисправностей</a:t>
            </a:r>
            <a:r>
              <a:rPr lang="ru-RU" sz="2000" dirty="0"/>
              <a:t> питание генератора отключается. Частотный сигнал в линию ДСН не посылается, и </a:t>
            </a:r>
            <a:r>
              <a:rPr lang="ru-RU" sz="2000" b="1" dirty="0">
                <a:solidFill>
                  <a:srgbClr val="002060"/>
                </a:solidFill>
              </a:rPr>
              <a:t>на табло ДСП контрольная лампочка светится непрерывным светом.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977" r="794" b="2512"/>
          <a:stretch/>
        </p:blipFill>
        <p:spPr>
          <a:xfrm>
            <a:off x="353703" y="457200"/>
            <a:ext cx="8667467" cy="405100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7421" y="2265528"/>
            <a:ext cx="409433" cy="3138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00752" y="3725839"/>
            <a:ext cx="3480179" cy="6687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32061" y="3862316"/>
            <a:ext cx="3166280" cy="5322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582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98141"/>
            <a:ext cx="9144000" cy="15598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При перегорании лампы красного </a:t>
            </a:r>
            <a:r>
              <a:rPr lang="ru-RU" sz="2000" b="1" dirty="0" smtClean="0">
                <a:solidFill>
                  <a:srgbClr val="C00000"/>
                </a:solidFill>
              </a:rPr>
              <a:t>огня светофора </a:t>
            </a:r>
            <a:r>
              <a:rPr lang="ru-RU" sz="2000" dirty="0"/>
              <a:t>обесточивается огневое </a:t>
            </a:r>
            <a:r>
              <a:rPr lang="ru-RU" sz="2000" dirty="0" smtClean="0"/>
              <a:t>реле О, </a:t>
            </a:r>
            <a:r>
              <a:rPr lang="ru-RU" sz="2000" dirty="0"/>
              <a:t>которое тыловыми контактами замыкает цепь питания генератора ГК </a:t>
            </a:r>
            <a:r>
              <a:rPr lang="ru-RU" sz="2000" b="1" i="1" dirty="0"/>
              <a:t>частотным кодом</a:t>
            </a:r>
            <a:r>
              <a:rPr lang="ru-RU" sz="2000" dirty="0"/>
              <a:t>, состоящим из </a:t>
            </a:r>
            <a:r>
              <a:rPr lang="ru-RU" sz="2000" b="1" dirty="0">
                <a:solidFill>
                  <a:srgbClr val="002060"/>
                </a:solidFill>
              </a:rPr>
              <a:t>импульсов длительностью 0,3 с и интервалов длительностью 1 с. </a:t>
            </a:r>
            <a:r>
              <a:rPr lang="ru-RU" sz="2000" dirty="0"/>
              <a:t>При приеме этого кода на станции контрольная лампочка данной сигнальной установки на табло ДСП будет </a:t>
            </a:r>
            <a:r>
              <a:rPr lang="ru-RU" sz="2000" b="1" dirty="0"/>
              <a:t>мигать.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049" y="457200"/>
            <a:ext cx="6409899" cy="480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883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37529"/>
            <a:ext cx="9144000" cy="242047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</a:rPr>
              <a:t>Прекращение </a:t>
            </a:r>
            <a:r>
              <a:rPr lang="ru-RU" sz="2000" b="1" dirty="0">
                <a:solidFill>
                  <a:srgbClr val="C00000"/>
                </a:solidFill>
              </a:rPr>
              <a:t>подачи основного питания </a:t>
            </a:r>
            <a:r>
              <a:rPr lang="ru-RU" sz="2000" dirty="0"/>
              <a:t>на сигнальную установку контролируется выключением реле А, которое, замыкая тыловой контакт, образует цепь питания генератора ГК </a:t>
            </a:r>
            <a:r>
              <a:rPr lang="ru-RU" sz="2000" b="1" i="1" dirty="0"/>
              <a:t>частотным кодом</a:t>
            </a:r>
            <a:r>
              <a:rPr lang="ru-RU" sz="2000" dirty="0"/>
              <a:t>, состоящим из </a:t>
            </a:r>
            <a:r>
              <a:rPr lang="ru-RU" sz="2000" b="1" dirty="0">
                <a:solidFill>
                  <a:srgbClr val="002060"/>
                </a:solidFill>
              </a:rPr>
              <a:t>импульсов и интервалов длительностью 1 с. </a:t>
            </a:r>
            <a:r>
              <a:rPr lang="ru-RU" sz="2000" b="1" dirty="0">
                <a:solidFill>
                  <a:srgbClr val="C00000"/>
                </a:solidFill>
              </a:rPr>
              <a:t>Отсутствие подачи резервного</a:t>
            </a:r>
            <a:r>
              <a:rPr lang="ru-RU" sz="2000" b="1" dirty="0">
                <a:solidFill>
                  <a:srgbClr val="002060"/>
                </a:solidFill>
              </a:rPr>
              <a:t> питания </a:t>
            </a:r>
            <a:r>
              <a:rPr lang="ru-RU" sz="2000" dirty="0"/>
              <a:t>контролируется выключением реле А1, через тыловые контакты которого образуется цепь питания генератора </a:t>
            </a:r>
            <a:r>
              <a:rPr lang="ru-RU" sz="2000" b="1" i="1" dirty="0"/>
              <a:t>частотным кодом</a:t>
            </a:r>
            <a:r>
              <a:rPr lang="ru-RU" sz="2000" dirty="0"/>
              <a:t>, состоящим из </a:t>
            </a:r>
            <a:r>
              <a:rPr lang="ru-RU" sz="2000" b="1" dirty="0">
                <a:solidFill>
                  <a:srgbClr val="002060"/>
                </a:solidFill>
              </a:rPr>
              <a:t>импульсов длительностью 1 с и интервалов длительностью 0,3 с. </a:t>
            </a:r>
            <a:r>
              <a:rPr lang="ru-RU" sz="2000" dirty="0"/>
              <a:t>По режиму мигания контрольной лампочки на табло ДСП определяется характер повреждения на сигнальной установке перегона.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387" y="457200"/>
            <a:ext cx="7354915" cy="394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89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846295"/>
            <a:ext cx="9144000" cy="10117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С </a:t>
            </a:r>
            <a:r>
              <a:rPr lang="ru-RU" sz="2000" b="1" dirty="0">
                <a:solidFill>
                  <a:srgbClr val="C00000"/>
                </a:solidFill>
              </a:rPr>
              <a:t>переездной установки </a:t>
            </a:r>
            <a:r>
              <a:rPr lang="ru-RU" sz="2000" dirty="0"/>
              <a:t>передается информация о перегорании ламп переездного светофора, неисправности цепи ДСН, работе комплекта мигающих устройств, занятости участка приближения.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344" y="375314"/>
            <a:ext cx="7626563" cy="551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04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4777319"/>
            <a:ext cx="9144000" cy="17326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Информация </a:t>
            </a:r>
            <a:r>
              <a:rPr lang="ru-RU" sz="2000" b="1" dirty="0">
                <a:solidFill>
                  <a:srgbClr val="002060"/>
                </a:solidFill>
              </a:rPr>
              <a:t>о положении поездов на перегонах</a:t>
            </a:r>
            <a:r>
              <a:rPr lang="ru-RU" sz="2000" dirty="0"/>
              <a:t>, полученная на промежуточных станциях, сведения о занятости приемо-отправочных путей и о состоянии входных и выходных светофоров передается на диспетчерский пост по линии </a:t>
            </a:r>
            <a:r>
              <a:rPr lang="ru-RU" sz="2000" b="1" dirty="0">
                <a:solidFill>
                  <a:srgbClr val="002060"/>
                </a:solidFill>
              </a:rPr>
              <a:t>ДК </a:t>
            </a:r>
            <a:r>
              <a:rPr lang="ru-RU" sz="2000" dirty="0"/>
              <a:t>с помощью генератора </a:t>
            </a:r>
            <a:r>
              <a:rPr lang="ru-RU" sz="2000" b="1" dirty="0" smtClean="0">
                <a:solidFill>
                  <a:srgbClr val="002060"/>
                </a:solidFill>
              </a:rPr>
              <a:t>ГЛ</a:t>
            </a:r>
            <a:r>
              <a:rPr lang="ru-RU" sz="2000" dirty="0" smtClean="0"/>
              <a:t>. Эта </a:t>
            </a:r>
            <a:r>
              <a:rPr lang="ru-RU" sz="2000" dirty="0"/>
              <a:t>двухпроводная линия может быть воздушной или кабельной. </a:t>
            </a: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68" y="457200"/>
            <a:ext cx="8050123" cy="4086279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1296537" y="4244454"/>
            <a:ext cx="6114197" cy="1364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020726" y="3827721"/>
            <a:ext cx="404037" cy="2445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735572" y="3827721"/>
            <a:ext cx="404037" cy="2445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66391" y="3824093"/>
            <a:ext cx="404037" cy="2445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23287" y="2388358"/>
            <a:ext cx="1795079" cy="19652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844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91974"/>
            <a:ext cx="9144000" cy="29718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Генераторами </a:t>
            </a:r>
            <a:r>
              <a:rPr lang="ru-RU" sz="2000" b="1" dirty="0">
                <a:solidFill>
                  <a:srgbClr val="002060"/>
                </a:solidFill>
              </a:rPr>
              <a:t>ГЛ</a:t>
            </a:r>
            <a:r>
              <a:rPr lang="ru-RU" sz="2000" dirty="0"/>
              <a:t> управляют распределители </a:t>
            </a:r>
            <a:r>
              <a:rPr lang="ru-RU" sz="2000" b="1" dirty="0">
                <a:solidFill>
                  <a:srgbClr val="002060"/>
                </a:solidFill>
              </a:rPr>
              <a:t>Р</a:t>
            </a:r>
            <a:r>
              <a:rPr lang="ru-RU" sz="2000" dirty="0"/>
              <a:t>, установленные на каждой промежуточной станции и диспетчерском посту. Распределители </a:t>
            </a:r>
            <a:r>
              <a:rPr lang="ru-RU" sz="2000" b="1" dirty="0">
                <a:solidFill>
                  <a:srgbClr val="002060"/>
                </a:solidFill>
              </a:rPr>
              <a:t>Р</a:t>
            </a:r>
            <a:r>
              <a:rPr lang="ru-RU" sz="2000" dirty="0"/>
              <a:t> на станциях связаны с контролируемыми объектами. Передача информации с промежуточных станций на пост ДНЦ производится циклично. Поэтому все распределители </a:t>
            </a:r>
            <a:r>
              <a:rPr lang="ru-RU" sz="2000" b="1" dirty="0">
                <a:solidFill>
                  <a:srgbClr val="002060"/>
                </a:solidFill>
              </a:rPr>
              <a:t>Р</a:t>
            </a:r>
            <a:r>
              <a:rPr lang="ru-RU" sz="2000" dirty="0"/>
              <a:t> работают синхронно от импульсов </a:t>
            </a:r>
            <a:r>
              <a:rPr lang="ru-RU" sz="2000" b="1" dirty="0">
                <a:solidFill>
                  <a:srgbClr val="002060"/>
                </a:solidFill>
              </a:rPr>
              <a:t>тактового генератора </a:t>
            </a:r>
            <a:r>
              <a:rPr lang="ru-RU" sz="2000" b="1" dirty="0">
                <a:solidFill>
                  <a:srgbClr val="C00000"/>
                </a:solidFill>
              </a:rPr>
              <a:t>ГТ</a:t>
            </a:r>
            <a:r>
              <a:rPr lang="ru-RU" sz="2000" dirty="0"/>
              <a:t>, установленного на конечной станции участка. Тактовые импульсы на всех промежуточных станциях и посту ДНЦ через приемники </a:t>
            </a:r>
            <a:r>
              <a:rPr lang="ru-RU" sz="2000" b="1" dirty="0"/>
              <a:t>(У и Ф), </a:t>
            </a:r>
            <a:r>
              <a:rPr lang="ru-RU" sz="2000" dirty="0"/>
              <a:t>помещенные в блоках ГЛ, поступают на распределители и приводят их в движение. От каждого тактового импульса распределители делают один шаг.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Цикл </a:t>
            </a:r>
            <a:r>
              <a:rPr lang="ru-RU" sz="2000" b="1" dirty="0">
                <a:solidFill>
                  <a:srgbClr val="002060"/>
                </a:solidFill>
              </a:rPr>
              <a:t>работы распределителя состоит из 32 шагов, что позволяет контролировать на каждой станции 32 объекта.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469" y="318663"/>
            <a:ext cx="7356810" cy="3731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01003" y="3357348"/>
            <a:ext cx="354842" cy="3002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04975" y="2809875"/>
            <a:ext cx="314325" cy="46672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81475" y="2819899"/>
            <a:ext cx="314325" cy="46672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007552" y="2809875"/>
            <a:ext cx="314325" cy="46672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427346" y="2819899"/>
            <a:ext cx="314325" cy="53744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1371600" y="3743325"/>
            <a:ext cx="6219825" cy="2857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9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03309" y="0"/>
            <a:ext cx="5659809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Диспетчерский контроль за движением поездов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47" y="4034117"/>
            <a:ext cx="9144000" cy="2528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                               Курс лекций </a:t>
            </a:r>
            <a:r>
              <a:rPr lang="ru-RU" sz="2000" b="1" dirty="0">
                <a:solidFill>
                  <a:srgbClr val="002060"/>
                </a:solidFill>
              </a:rPr>
              <a:t>Глава </a:t>
            </a:r>
            <a:r>
              <a:rPr lang="ru-RU" sz="2000" b="1" dirty="0" smtClean="0">
                <a:solidFill>
                  <a:srgbClr val="002060"/>
                </a:solidFill>
              </a:rPr>
              <a:t>11 </a:t>
            </a:r>
            <a:r>
              <a:rPr lang="ru-RU" sz="2000" b="1" dirty="0">
                <a:solidFill>
                  <a:srgbClr val="002060"/>
                </a:solidFill>
              </a:rPr>
              <a:t>стр. </a:t>
            </a:r>
            <a:r>
              <a:rPr lang="ru-RU" sz="2000" b="1" dirty="0" smtClean="0">
                <a:solidFill>
                  <a:srgbClr val="002060"/>
                </a:solidFill>
              </a:rPr>
              <a:t>68-71</a:t>
            </a:r>
          </a:p>
          <a:p>
            <a:pPr marL="0" indent="0">
              <a:buNone/>
            </a:pPr>
            <a:r>
              <a:rPr lang="ru-RU" sz="2000" b="1" dirty="0" smtClean="0"/>
              <a:t>1. Назначение </a:t>
            </a:r>
            <a:r>
              <a:rPr lang="ru-RU" sz="2000" b="1" dirty="0"/>
              <a:t>устройств ДК. Общая характеристика системы частотного диспетчерского контроля (ДК);</a:t>
            </a:r>
          </a:p>
          <a:p>
            <a:pPr marL="0" indent="0" algn="just">
              <a:buNone/>
            </a:pPr>
            <a:r>
              <a:rPr lang="ru-RU" sz="2000" b="1" dirty="0" smtClean="0"/>
              <a:t>2. Структурная </a:t>
            </a:r>
            <a:r>
              <a:rPr lang="ru-RU" sz="2000" b="1" dirty="0"/>
              <a:t>схема, принцип передачи информации с перегона на станцию и на пост ДНЦ. </a:t>
            </a:r>
          </a:p>
          <a:p>
            <a:pPr marL="0" indent="0">
              <a:buNone/>
            </a:pPr>
            <a:r>
              <a:rPr lang="ru-RU" sz="2000" b="1" dirty="0" smtClean="0"/>
              <a:t>3. Общие </a:t>
            </a:r>
            <a:r>
              <a:rPr lang="ru-RU" sz="2000" b="1" dirty="0"/>
              <a:t>сведения об автоматизированной системе диспетчерского контроля АСДК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0549"/>
          <a:stretch/>
        </p:blipFill>
        <p:spPr>
          <a:xfrm>
            <a:off x="122426" y="457200"/>
            <a:ext cx="8887104" cy="357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86737"/>
            <a:ext cx="9144000" cy="10117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На </a:t>
            </a:r>
            <a:r>
              <a:rPr lang="ru-RU" sz="2000" dirty="0"/>
              <a:t>диспетчерском посту частотные сигналы поступают на общий усилитель </a:t>
            </a:r>
            <a:r>
              <a:rPr lang="ru-RU" sz="2000" b="1" dirty="0">
                <a:solidFill>
                  <a:srgbClr val="002060"/>
                </a:solidFill>
              </a:rPr>
              <a:t>У</a:t>
            </a:r>
            <a:r>
              <a:rPr lang="ru-RU" sz="2000" dirty="0"/>
              <a:t> и затем на приемные устройства </a:t>
            </a:r>
            <a:r>
              <a:rPr lang="ru-RU" sz="2000" b="1" dirty="0">
                <a:solidFill>
                  <a:srgbClr val="002060"/>
                </a:solidFill>
              </a:rPr>
              <a:t>Ф</a:t>
            </a:r>
            <a:r>
              <a:rPr lang="ru-RU" sz="2000" dirty="0"/>
              <a:t>, с помощью которых дешифрируется кодовый сигнал с каждой промежуточной станции.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82" y="457200"/>
            <a:ext cx="8868960" cy="449693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017488" y="2583712"/>
            <a:ext cx="1881963" cy="214777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687340" y="4274288"/>
            <a:ext cx="425302" cy="20201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8080743" y="4454725"/>
            <a:ext cx="361507" cy="26581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11477" y="4274288"/>
            <a:ext cx="425302" cy="20201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623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4791736"/>
            <a:ext cx="9144000" cy="20170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Приемные </a:t>
            </a:r>
            <a:r>
              <a:rPr lang="ru-RU" sz="2000" b="1" dirty="0">
                <a:solidFill>
                  <a:srgbClr val="002060"/>
                </a:solidFill>
              </a:rPr>
              <a:t>устройства </a:t>
            </a:r>
            <a:r>
              <a:rPr lang="ru-RU" sz="2000" dirty="0"/>
              <a:t>через распределитель </a:t>
            </a:r>
            <a:r>
              <a:rPr lang="ru-RU" sz="2000" b="1" dirty="0">
                <a:solidFill>
                  <a:srgbClr val="002060"/>
                </a:solidFill>
              </a:rPr>
              <a:t>Р</a:t>
            </a:r>
            <a:r>
              <a:rPr lang="ru-RU" sz="2000" dirty="0"/>
              <a:t> связываются с выходными цепями </a:t>
            </a:r>
            <a:r>
              <a:rPr lang="ru-RU" sz="2000" b="1" dirty="0"/>
              <a:t>табло ДНЦ</a:t>
            </a:r>
            <a:r>
              <a:rPr lang="ru-RU" sz="2000" dirty="0"/>
              <a:t>. Если какой-либо блок-участок занят, то на соответствующем шаге распределителя с одной из станций не поступит сигнал контрольной частоты и на табло ДНЦ включится соответствующая лампочка, сигнализирующая ДНЦ о занятости блок-участка. Лампочка будет светится до тех пор, пока в один из циклов не поступит сигнал о свободности блок-участка.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64" y="345042"/>
            <a:ext cx="8769870" cy="44466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719237" y="3349256"/>
            <a:ext cx="372140" cy="60605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7718564" y="3173817"/>
            <a:ext cx="361507" cy="26581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432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72451"/>
            <a:ext cx="9144000" cy="1385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Состояния </a:t>
            </a:r>
            <a:r>
              <a:rPr lang="ru-RU" sz="2000" dirty="0"/>
              <a:t>контролируемых объектов отражаются на </a:t>
            </a:r>
            <a:r>
              <a:rPr lang="ru-RU" sz="2000" dirty="0" smtClean="0"/>
              <a:t>табло, </a:t>
            </a:r>
            <a:r>
              <a:rPr lang="ru-RU" sz="2000" dirty="0"/>
              <a:t>которое устанавливается в помещении ДНЦ и представляет собой схему участка с контрольными лампочками, включающимися при занятии блок-участков и открытии входных и выходных светофоров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022" y="1143001"/>
            <a:ext cx="8652681" cy="2997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0" t="10541" r="9403" b="45802"/>
          <a:stretch/>
        </p:blipFill>
        <p:spPr>
          <a:xfrm>
            <a:off x="0" y="581753"/>
            <a:ext cx="4460786" cy="169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50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87654"/>
            <a:ext cx="9144000" cy="14703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Табло ЧДК собирают из секций. </a:t>
            </a:r>
            <a:r>
              <a:rPr lang="ru-RU" sz="2000" dirty="0"/>
              <a:t>У контрольных лампочек перегонных объектов поставлены цифры, указывающие номер сигнальной установки; цифры, поставленные внутри лампочек, показывают порядковый номер объекта по контролю. Входные светофоры контролируются отдельными лампочками нечетного и четного направления (Н и Ч), а выходные — групповыми (НО или ЧО).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2758" y="0"/>
            <a:ext cx="5338483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Система частотного диспетчерского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контроля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567" r="15971"/>
          <a:stretch/>
        </p:blipFill>
        <p:spPr>
          <a:xfrm>
            <a:off x="498142" y="404227"/>
            <a:ext cx="8147713" cy="22789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848065" y="409434"/>
            <a:ext cx="2797790" cy="2931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50398"/>
          <a:stretch/>
        </p:blipFill>
        <p:spPr>
          <a:xfrm>
            <a:off x="498142" y="2311242"/>
            <a:ext cx="8147713" cy="307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66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87153"/>
            <a:ext cx="9144000" cy="20708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Автоматизированная система диспетчерского контроля АСДК предназначена для ведения в реальном масштабе времени динамической модели поездного положения. </a:t>
            </a:r>
            <a:r>
              <a:rPr lang="ru-RU" sz="2000" b="1" dirty="0"/>
              <a:t>Отображение выполняемых функций АСДК осуществляется с помощью двух мониторов ПЭВМ: </a:t>
            </a:r>
            <a:r>
              <a:rPr lang="ru-RU" sz="2000" dirty="0"/>
              <a:t>на одном отображаются мнемосхемы станций с фактической информации о состоянии устройств СЦБ, на другом — график исполненного движения (ГИД).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00954" y="0"/>
            <a:ext cx="7288306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Автоматизированная система диспетчерского контроля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АСДК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" t="19503" r="7761" b="20398"/>
          <a:stretch/>
        </p:blipFill>
        <p:spPr>
          <a:xfrm>
            <a:off x="413206" y="431711"/>
            <a:ext cx="8263802" cy="43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7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87153"/>
            <a:ext cx="9144000" cy="9816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Система </a:t>
            </a:r>
            <a:r>
              <a:rPr lang="ru-RU" sz="2000" b="1" dirty="0" smtClean="0">
                <a:solidFill>
                  <a:srgbClr val="002060"/>
                </a:solidFill>
              </a:rPr>
              <a:t>АСДК </a:t>
            </a:r>
            <a:r>
              <a:rPr lang="ru-RU" sz="2000" dirty="0"/>
              <a:t>представляет собой программно-аппаратный комплекс, позволяющий автоматизировать труд ДНЦ, диспетчеров связи ШЧ, вагонных операторов и других работников, связанных с безопасностью движения поездов.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00954" y="0"/>
            <a:ext cx="7288306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Автоматизированная система диспетчерского контроля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АСДК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88" t="25949" r="2835" b="11855"/>
          <a:stretch/>
        </p:blipFill>
        <p:spPr>
          <a:xfrm>
            <a:off x="238835" y="800200"/>
            <a:ext cx="8666329" cy="36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29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3070" y="1412544"/>
            <a:ext cx="4380930" cy="37872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Структура </a:t>
            </a:r>
            <a:r>
              <a:rPr lang="ru-RU" sz="2000" b="1" dirty="0">
                <a:solidFill>
                  <a:srgbClr val="C00000"/>
                </a:solidFill>
              </a:rPr>
              <a:t>АСДК представляет собой </a:t>
            </a:r>
            <a:r>
              <a:rPr lang="ru-RU" sz="2000" b="1" dirty="0" smtClean="0">
                <a:solidFill>
                  <a:srgbClr val="C00000"/>
                </a:solidFill>
              </a:rPr>
              <a:t>трехуровневую </a:t>
            </a:r>
            <a:r>
              <a:rPr lang="ru-RU" sz="2000" b="1" dirty="0">
                <a:solidFill>
                  <a:srgbClr val="C00000"/>
                </a:solidFill>
              </a:rPr>
              <a:t>систему. </a:t>
            </a:r>
            <a:r>
              <a:rPr lang="ru-RU" sz="2000" b="1" dirty="0">
                <a:solidFill>
                  <a:srgbClr val="7030A0"/>
                </a:solidFill>
              </a:rPr>
              <a:t>Нижним уровнем АСДК является система передачи данных (СПД)</a:t>
            </a:r>
            <a:r>
              <a:rPr lang="ru-RU" sz="2000" dirty="0">
                <a:solidFill>
                  <a:srgbClr val="7030A0"/>
                </a:solidFill>
              </a:rPr>
              <a:t>, </a:t>
            </a:r>
            <a:r>
              <a:rPr lang="ru-RU" sz="2000" dirty="0"/>
              <a:t>предназначенная для сбора информации о состоянии объектов участка управления.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Вся </a:t>
            </a:r>
            <a:r>
              <a:rPr lang="ru-RU" sz="2000" dirty="0"/>
              <a:t>информация о состоянии </a:t>
            </a:r>
            <a:r>
              <a:rPr lang="ru-RU" sz="2000" dirty="0" smtClean="0"/>
              <a:t>контролируемых объектов </a:t>
            </a:r>
            <a:r>
              <a:rPr lang="ru-RU" sz="2000" dirty="0"/>
              <a:t>по станциям и перегонам передается по каналам связи в сервер СПД, который еще является и рабочей станцией локальной вычислительной сети (ЛВС).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00954" y="0"/>
            <a:ext cx="7288306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Автоматизированная система диспетчерского контроля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АСДК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1" y="457200"/>
            <a:ext cx="4734039" cy="63291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9031" y="4271211"/>
            <a:ext cx="4734039" cy="1275347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999" y="5546558"/>
            <a:ext cx="4734039" cy="1239785"/>
          </a:xfrm>
          <a:prstGeom prst="rect">
            <a:avLst/>
          </a:prstGeom>
          <a:noFill/>
          <a:ln w="38100">
            <a:solidFill>
              <a:srgbClr val="7030A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009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3070" y="1412543"/>
            <a:ext cx="4380930" cy="47016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Структура АСДК представляет собой </a:t>
            </a:r>
            <a:r>
              <a:rPr lang="ru-RU" sz="2000" b="1" dirty="0" smtClean="0">
                <a:solidFill>
                  <a:srgbClr val="C00000"/>
                </a:solidFill>
              </a:rPr>
              <a:t>трехуровневую </a:t>
            </a:r>
            <a:r>
              <a:rPr lang="ru-RU" sz="2000" b="1" dirty="0">
                <a:solidFill>
                  <a:srgbClr val="C00000"/>
                </a:solidFill>
              </a:rPr>
              <a:t>систему.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Верхний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уровень АСДК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создается на базе типовых аппаратных и программных средств ЛВС, включая средства удаленного доступа и объединения локальных сетей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Средний </a:t>
            </a:r>
            <a:r>
              <a:rPr lang="ru-RU" sz="2000" b="1" dirty="0" smtClean="0">
                <a:solidFill>
                  <a:srgbClr val="002060"/>
                </a:solidFill>
              </a:rPr>
              <a:t>уровень АСДК </a:t>
            </a:r>
            <a:r>
              <a:rPr lang="ru-RU" sz="2000" dirty="0"/>
              <a:t>содержит концентраторы ЛП первичной обработки информации на линейных пунктах (железнодорожных станциях) и каналообразующую аппаратуру для формирования каналов обмена информацией с устройствами верхнего уровня, а также между концентраторами ЛП.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00954" y="0"/>
            <a:ext cx="7288306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Автоматизированная система диспетчерского контроля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АСДК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1" y="457200"/>
            <a:ext cx="4734039" cy="63291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9031" y="2551814"/>
            <a:ext cx="4734039" cy="1711842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633" y="457200"/>
            <a:ext cx="4752438" cy="2094614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511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626490"/>
            <a:ext cx="9144000" cy="12315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Автоматизированные рабочие места персонала </a:t>
            </a:r>
            <a:r>
              <a:rPr lang="ru-RU" sz="2000" dirty="0"/>
              <a:t>(АРМ) представляют собой рабочие станции локальной вычислительной сети </a:t>
            </a:r>
            <a:r>
              <a:rPr lang="ru-RU" sz="2000" dirty="0" smtClean="0"/>
              <a:t>(ЛВС) </a:t>
            </a:r>
            <a:r>
              <a:rPr lang="ru-RU" sz="2000" dirty="0"/>
              <a:t>и содержат необходимый набор специализированных (прикладных) программ и общепользовательских приложений (текстовые и графические редакторы, электронные таблицы и др.).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00954" y="0"/>
            <a:ext cx="7288306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Автоматизированная система диспетчерского контроля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АСДК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107" y="48299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67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58960"/>
            <a:ext cx="9144000" cy="18153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Информация </a:t>
            </a:r>
            <a:r>
              <a:rPr lang="ru-RU" sz="2000" b="1" dirty="0">
                <a:solidFill>
                  <a:srgbClr val="002060"/>
                </a:solidFill>
              </a:rPr>
              <a:t>о состоянии объектов контроля на станциях и перегонах </a:t>
            </a:r>
            <a:r>
              <a:rPr lang="ru-RU" sz="2000" dirty="0"/>
              <a:t>(занятость рельсовых цепей, положение стрелок, показания сигналов и др.) поступает в </a:t>
            </a:r>
            <a:r>
              <a:rPr lang="ru-RU" sz="2000" dirty="0" smtClean="0"/>
              <a:t>АСДК </a:t>
            </a:r>
            <a:r>
              <a:rPr lang="ru-RU" sz="2000" dirty="0"/>
              <a:t>из СПД и помещается в базу данных о состоянии объектов. Данные, содержащиеся в базе состояний объектов, отображаются на АРМе в виде действующих схем участков, станций и перегонов, а также архивируются для возможности последующего просмотра и разбора.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00954" y="0"/>
            <a:ext cx="7288306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Автоматизированная система диспетчерского контроля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АСДК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6717" b="7927"/>
          <a:stretch/>
        </p:blipFill>
        <p:spPr>
          <a:xfrm>
            <a:off x="709885" y="366075"/>
            <a:ext cx="7983738" cy="451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55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20908"/>
            <a:ext cx="9144000" cy="24370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На участках железных дорог, </a:t>
            </a:r>
            <a:r>
              <a:rPr lang="ru-RU" sz="2000" b="1" dirty="0"/>
              <a:t>оборудованных АБ, </a:t>
            </a:r>
            <a:r>
              <a:rPr lang="ru-RU" sz="2000" b="1" dirty="0">
                <a:solidFill>
                  <a:srgbClr val="002060"/>
                </a:solidFill>
              </a:rPr>
              <a:t>информацию ДНЦ о движении поездов по перегонам и станциям передает автоматическая система телесигнализации — </a:t>
            </a:r>
            <a:r>
              <a:rPr lang="ru-RU" sz="2000" b="1" dirty="0">
                <a:solidFill>
                  <a:srgbClr val="C00000"/>
                </a:solidFill>
              </a:rPr>
              <a:t>диспетчерский контроль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который позволяет ДНЦ в пределах диспетчерского участка видеть на световом табло местонахождение всех поездов, состояние входных и выходных светофоров на станциях и помогает тем самым контролировать действия ДСП, а также следить за изменением поездного положения на участке и при необходимости корректировать график движения поездов.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41789" b="998"/>
          <a:stretch/>
        </p:blipFill>
        <p:spPr>
          <a:xfrm>
            <a:off x="154226" y="551330"/>
            <a:ext cx="8819444" cy="3361765"/>
          </a:xfrm>
          <a:prstGeom prst="rect">
            <a:avLst/>
          </a:prstGeom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803309" y="0"/>
            <a:ext cx="5659809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Диспетчерский контроль за движением поездов</a:t>
            </a:r>
          </a:p>
        </p:txBody>
      </p:sp>
    </p:spTree>
    <p:extLst>
      <p:ext uri="{BB962C8B-B14F-4D97-AF65-F5344CB8AC3E}">
        <p14:creationId xmlns:p14="http://schemas.microsoft.com/office/powerpoint/2010/main" val="38985498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69290"/>
            <a:ext cx="9144000" cy="144987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В </a:t>
            </a:r>
            <a:r>
              <a:rPr lang="ru-RU" sz="2000" dirty="0"/>
              <a:t>программах приложений есть специальная программа, которая на основании данных базы состояний объектов выполняет «слежение» за перемещением по участку контроля и создает базу исполненного графика движения, который отображается </a:t>
            </a:r>
            <a:r>
              <a:rPr lang="ru-RU" sz="2000" b="1" dirty="0">
                <a:solidFill>
                  <a:srgbClr val="002060"/>
                </a:solidFill>
              </a:rPr>
              <a:t>программой ГИД. </a:t>
            </a:r>
            <a:r>
              <a:rPr lang="ru-RU" sz="2000" dirty="0"/>
              <a:t>Он также архивируется для последующего просмотра.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00954" y="0"/>
            <a:ext cx="7288306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Автоматизированная система диспетчерского контроля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АСДК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908" r="1344" b="5937"/>
          <a:stretch/>
        </p:blipFill>
        <p:spPr>
          <a:xfrm>
            <a:off x="61415" y="457200"/>
            <a:ext cx="9021170" cy="458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86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45704"/>
            <a:ext cx="9144000" cy="10918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АСДК </a:t>
            </a:r>
            <a:r>
              <a:rPr lang="ru-RU" sz="2000" b="1" dirty="0">
                <a:solidFill>
                  <a:srgbClr val="002060"/>
                </a:solidFill>
              </a:rPr>
              <a:t>является системой</a:t>
            </a:r>
            <a:r>
              <a:rPr lang="ru-RU" sz="2000" dirty="0"/>
              <a:t>, которая учитывает информационные потребности всех служб, оперативно обеспечивающих перевозочный процесс (сигнализации и связи, движения, вагонной, локомотивной и др.).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00954" y="0"/>
            <a:ext cx="7288306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Автоматизированная система диспетчерского контроля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АСДК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88" t="18110" r="3731" b="4477"/>
          <a:stretch/>
        </p:blipFill>
        <p:spPr>
          <a:xfrm>
            <a:off x="279779" y="375311"/>
            <a:ext cx="8584442" cy="530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9371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97942"/>
            <a:ext cx="9144000" cy="31600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Закрепление материала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Какое назначение имеют устройства диспетчерского контроля 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Какие системы ДК используются на железных дорогах России?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В чём состоит принцип работы устройств частотного диспетчерского контроля? </a:t>
            </a:r>
            <a:r>
              <a:rPr lang="ru-RU" sz="2000" b="1" dirty="0"/>
              <a:t>Контроль </a:t>
            </a:r>
            <a:r>
              <a:rPr lang="ru-RU" sz="2000" b="1" dirty="0" smtClean="0"/>
              <a:t>на табло ДСП свободного и </a:t>
            </a:r>
            <a:r>
              <a:rPr lang="ru-RU" sz="2000" b="1" smtClean="0"/>
              <a:t>занятого блок-участка.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Какие виды неисправностей передаются с перегона на ж.д. станцию с помощью ЧДК?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Какие уровни передачи информации входят в структурную схему АСДК?</a:t>
            </a:r>
          </a:p>
          <a:p>
            <a:pPr marL="457200" indent="-457200" algn="just">
              <a:buAutoNum type="arabicPeriod"/>
            </a:pPr>
            <a:endParaRPr lang="ru-RU" sz="2000" b="1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102659" y="0"/>
            <a:ext cx="7301752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Диспетчерский контроль за движением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поездов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550" r="5177" b="8493"/>
          <a:stretch/>
        </p:blipFill>
        <p:spPr>
          <a:xfrm>
            <a:off x="1102659" y="349625"/>
            <a:ext cx="6549614" cy="377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743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38423" y="1582237"/>
            <a:ext cx="8841403" cy="47109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/>
              <a:t>Курс лекций </a:t>
            </a:r>
            <a:r>
              <a:rPr lang="ru-RU" sz="2000" b="1" dirty="0" smtClean="0"/>
              <a:t>Глава 11 стр</a:t>
            </a:r>
            <a:r>
              <a:rPr lang="ru-RU" sz="2000" b="1" dirty="0"/>
              <a:t>. </a:t>
            </a:r>
            <a:r>
              <a:rPr lang="ru-RU" sz="2000" b="1" dirty="0" smtClean="0"/>
              <a:t>71-73</a:t>
            </a:r>
            <a:endParaRPr lang="ru-RU" sz="2000" b="1" dirty="0"/>
          </a:p>
          <a:p>
            <a:pPr marL="457200" indent="-457200" algn="just">
              <a:buAutoNum type="arabicPeriod"/>
            </a:pPr>
            <a:r>
              <a:rPr lang="ru-RU" sz="2000" dirty="0"/>
              <a:t>Назначение систем технической диагностики. Структурная схема телеконтроля</a:t>
            </a:r>
            <a:r>
              <a:rPr lang="ru-RU" sz="2000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/>
              <a:t>Система контроля состояния подвижного состава на ходу поезда; назначение, разновидности, структурная схема, напольное оборудование</a:t>
            </a:r>
            <a:r>
              <a:rPr lang="ru-RU" sz="2000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/>
              <a:t>Особенности микропроцессорной системы контроля технического состояния подвижного состава (КТСМ, УКСПС).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характеристикам каждой системы.  Курс лекций</a:t>
            </a:r>
            <a:r>
              <a:rPr lang="ru-RU" sz="2000" i="1" dirty="0" smtClean="0"/>
              <a:t>, Глава 11, </a:t>
            </a:r>
            <a:r>
              <a:rPr lang="ru-RU" sz="2000" i="1" dirty="0"/>
              <a:t>стр. </a:t>
            </a:r>
            <a:r>
              <a:rPr lang="ru-RU" sz="2000" i="1" dirty="0" smtClean="0"/>
              <a:t>68-71. </a:t>
            </a:r>
            <a:r>
              <a:rPr lang="ru-RU" sz="2000" i="1" dirty="0"/>
              <a:t>Подготовка к практическому </a:t>
            </a:r>
            <a:r>
              <a:rPr lang="ru-RU" sz="2000" i="1" dirty="0" smtClean="0"/>
              <a:t>занятию №22, </a:t>
            </a:r>
            <a:r>
              <a:rPr lang="ru-RU" sz="2000" i="1" dirty="0"/>
              <a:t>оформление отчетов и подготовка к их защите.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31259" y="514768"/>
            <a:ext cx="58360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Диспетчерский контроль за движением поездов </a:t>
            </a:r>
            <a:r>
              <a:rPr lang="ru-RU" sz="2000" b="1" dirty="0" smtClean="0">
                <a:solidFill>
                  <a:srgbClr val="C00000"/>
                </a:solidFill>
              </a:rPr>
              <a:t>и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   </a:t>
            </a:r>
            <a:r>
              <a:rPr lang="ru-RU" sz="2000" b="1" dirty="0">
                <a:solidFill>
                  <a:srgbClr val="C00000"/>
                </a:solidFill>
              </a:rPr>
              <a:t>системы технической диагностики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8527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0943" y="3781709"/>
            <a:ext cx="9184943" cy="28749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Устройства </a:t>
            </a:r>
            <a:r>
              <a:rPr lang="ru-RU" sz="2000" b="1" dirty="0">
                <a:solidFill>
                  <a:srgbClr val="C00000"/>
                </a:solidFill>
              </a:rPr>
              <a:t>диспетчерского контроля </a:t>
            </a:r>
            <a:r>
              <a:rPr lang="ru-RU" sz="2000" dirty="0"/>
              <a:t>за движением поездов на участках, оборудованных </a:t>
            </a:r>
            <a:r>
              <a:rPr lang="ru-RU" sz="2000" dirty="0" smtClean="0"/>
              <a:t>АБ, </a:t>
            </a:r>
            <a:r>
              <a:rPr lang="ru-RU" sz="2000" b="1" dirty="0">
                <a:solidFill>
                  <a:srgbClr val="C00000"/>
                </a:solidFill>
              </a:rPr>
              <a:t>должны обеспечивать контроль:</a:t>
            </a:r>
          </a:p>
          <a:p>
            <a:pPr marL="0" indent="0" algn="just">
              <a:buNone/>
            </a:pPr>
            <a:r>
              <a:rPr lang="ru-RU" sz="2000" dirty="0" smtClean="0"/>
              <a:t>установленного </a:t>
            </a:r>
            <a:r>
              <a:rPr lang="ru-RU" sz="2000" dirty="0"/>
              <a:t>направления движения</a:t>
            </a:r>
            <a:r>
              <a:rPr lang="ru-RU" sz="2000" dirty="0" smtClean="0"/>
              <a:t>; занятости </a:t>
            </a:r>
            <a:r>
              <a:rPr lang="ru-RU" sz="2000" dirty="0"/>
              <a:t>блок-участков, главных и приемо-отправочных </a:t>
            </a:r>
            <a:r>
              <a:rPr lang="ru-RU" sz="2000" dirty="0" smtClean="0"/>
              <a:t>путей </a:t>
            </a:r>
            <a:r>
              <a:rPr lang="ru-RU" sz="2000" dirty="0"/>
              <a:t>на </a:t>
            </a:r>
            <a:r>
              <a:rPr lang="ru-RU" sz="2000" dirty="0" smtClean="0"/>
              <a:t>промежуточных </a:t>
            </a:r>
            <a:r>
              <a:rPr lang="ru-RU" sz="2000" dirty="0"/>
              <a:t>станциях</a:t>
            </a:r>
            <a:r>
              <a:rPr lang="ru-RU" sz="2000" dirty="0" smtClean="0"/>
              <a:t>; показаний </a:t>
            </a:r>
            <a:r>
              <a:rPr lang="ru-RU" sz="2000" dirty="0"/>
              <a:t>входных и выходных </a:t>
            </a:r>
            <a:r>
              <a:rPr lang="ru-RU" sz="2000" dirty="0" smtClean="0"/>
              <a:t>светофоров; положения </a:t>
            </a:r>
            <a:r>
              <a:rPr lang="ru-RU" sz="2000" dirty="0"/>
              <a:t>стрелок, станционных </a:t>
            </a:r>
            <a:r>
              <a:rPr lang="ru-RU" sz="2000" dirty="0" smtClean="0"/>
              <a:t>путей </a:t>
            </a:r>
            <a:r>
              <a:rPr lang="ru-RU" sz="2000" dirty="0"/>
              <a:t>и изолированных участков</a:t>
            </a:r>
            <a:r>
              <a:rPr lang="ru-RU" sz="2000" dirty="0" smtClean="0"/>
              <a:t>; занятости </a:t>
            </a:r>
            <a:r>
              <a:rPr lang="ru-RU" sz="2000" dirty="0"/>
              <a:t>перегонов</a:t>
            </a:r>
            <a:r>
              <a:rPr lang="ru-RU" sz="2000" dirty="0" smtClean="0"/>
              <a:t>; автоматического </a:t>
            </a:r>
            <a:r>
              <a:rPr lang="ru-RU" sz="2000" dirty="0"/>
              <a:t>действия светофоров на </a:t>
            </a:r>
            <a:r>
              <a:rPr lang="ru-RU" sz="2000" dirty="0" smtClean="0"/>
              <a:t>станциях; состояния </a:t>
            </a:r>
            <a:r>
              <a:rPr lang="ru-RU" sz="2000" dirty="0"/>
              <a:t>переездной сигнализации</a:t>
            </a:r>
            <a:r>
              <a:rPr lang="ru-RU" sz="2000" dirty="0" smtClean="0"/>
              <a:t>; состояния </a:t>
            </a:r>
            <a:r>
              <a:rPr lang="ru-RU" sz="2000" dirty="0"/>
              <a:t>станционных и перегонных устройств </a:t>
            </a:r>
            <a:r>
              <a:rPr lang="ru-RU" sz="2000" dirty="0" smtClean="0"/>
              <a:t>СЦБ.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91" b="7138"/>
          <a:stretch/>
        </p:blipFill>
        <p:spPr>
          <a:xfrm>
            <a:off x="1340891" y="457200"/>
            <a:ext cx="6811839" cy="31185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74007" y="6472029"/>
            <a:ext cx="2169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(ПТЭ Прил.№3 п.26)</a:t>
            </a:r>
            <a:endParaRPr lang="ru-RU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803309" y="0"/>
            <a:ext cx="5659809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Диспетчерский контроль за движением поездов</a:t>
            </a:r>
          </a:p>
        </p:txBody>
      </p:sp>
    </p:spTree>
    <p:extLst>
      <p:ext uri="{BB962C8B-B14F-4D97-AF65-F5344CB8AC3E}">
        <p14:creationId xmlns:p14="http://schemas.microsoft.com/office/powerpoint/2010/main" val="2130084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93977"/>
            <a:ext cx="9144000" cy="1264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Типовой системой диспетчерского контроля является система частотного диспетчерского контроля (ЧДК). </a:t>
            </a:r>
            <a:r>
              <a:rPr lang="ru-RU" sz="2000" dirty="0"/>
              <a:t>Она дает возможность передавать на станции, ограничивающие перегон, а затем со станций на центральный диспетчерский пост информацию о движении поездов по перегонам.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8040" r="2490" b="1177"/>
          <a:stretch/>
        </p:blipFill>
        <p:spPr>
          <a:xfrm>
            <a:off x="1136275" y="322730"/>
            <a:ext cx="7221071" cy="5106517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385047" y="3200400"/>
            <a:ext cx="267596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398495" y="5362012"/>
            <a:ext cx="263562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803309" y="0"/>
            <a:ext cx="5659809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Диспетчерский контроль за движением поездов</a:t>
            </a:r>
          </a:p>
        </p:txBody>
      </p:sp>
    </p:spTree>
    <p:extLst>
      <p:ext uri="{BB962C8B-B14F-4D97-AF65-F5344CB8AC3E}">
        <p14:creationId xmlns:p14="http://schemas.microsoft.com/office/powerpoint/2010/main" val="517310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71247"/>
            <a:ext cx="9144000" cy="15867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Такой </a:t>
            </a:r>
            <a:r>
              <a:rPr lang="ru-RU" sz="2000" dirty="0"/>
              <a:t>принцип передачи информации позволяет ДНЦ следить за положением поездов на участке и за показаниями станционных светофоров, а ДСП за движением поездов на перегонах, примыкающих к станции. Кроме того, система ЧДК обеспечивает передачу ДСП информации о неисправностях в устройствах перегонных сигнальных и переездных установок.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603"/>
          <a:stretch/>
        </p:blipFill>
        <p:spPr>
          <a:xfrm>
            <a:off x="1330348" y="407408"/>
            <a:ext cx="6832926" cy="4863839"/>
          </a:xfrm>
          <a:prstGeom prst="rect">
            <a:avLst/>
          </a:prstGeom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803309" y="0"/>
            <a:ext cx="5659809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Диспетчерский контроль за движением поездов</a:t>
            </a:r>
          </a:p>
        </p:txBody>
      </p:sp>
    </p:spTree>
    <p:extLst>
      <p:ext uri="{BB962C8B-B14F-4D97-AF65-F5344CB8AC3E}">
        <p14:creationId xmlns:p14="http://schemas.microsoft.com/office/powerpoint/2010/main" val="4072535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36777"/>
            <a:ext cx="9144000" cy="17212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Вся </a:t>
            </a:r>
            <a:r>
              <a:rPr lang="ru-RU" sz="2000" dirty="0"/>
              <a:t>информация с объектов перегона поступает на прилегающие станции по проводам двойного снижения </a:t>
            </a:r>
            <a:r>
              <a:rPr lang="ru-RU" sz="2000" dirty="0" smtClean="0"/>
              <a:t>напряжения (ДСН) </a:t>
            </a:r>
            <a:r>
              <a:rPr lang="ru-RU" sz="2000" dirty="0"/>
              <a:t>с помощью аппаратуры частотного разделения в диапазоне звуковых частот. Передача сигналов диспетчерского контроля с промежуточных станций на центральный пост осуществляется по физическим цепям или каналам высокочастотной связи при помощи частотно-распределительной системы телесигнализации.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392" r="5922"/>
          <a:stretch/>
        </p:blipFill>
        <p:spPr>
          <a:xfrm>
            <a:off x="3766783" y="457200"/>
            <a:ext cx="5271246" cy="4507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8954" r="15491" b="6862"/>
          <a:stretch/>
        </p:blipFill>
        <p:spPr>
          <a:xfrm>
            <a:off x="720722" y="319117"/>
            <a:ext cx="2931166" cy="4817660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803309" y="0"/>
            <a:ext cx="5659809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Диспетчерский контроль за движением поездов</a:t>
            </a:r>
          </a:p>
        </p:txBody>
      </p:sp>
    </p:spTree>
    <p:extLst>
      <p:ext uri="{BB962C8B-B14F-4D97-AF65-F5344CB8AC3E}">
        <p14:creationId xmlns:p14="http://schemas.microsoft.com/office/powerpoint/2010/main" val="3699583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01704"/>
            <a:ext cx="9144000" cy="18562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Аппаратура ЧДК выполнена </a:t>
            </a:r>
            <a:r>
              <a:rPr lang="ru-RU" sz="2000" dirty="0"/>
              <a:t>на бесконтактных элементах, что повышает надежность ее работы и быстродействие. Систему ЧДК, обладающую высоким быстродействием, используют не только для диспетчерского контроля, но и для передачи контрольной и диагностической информации на центральный диспетчерский пост, промежуточные станции и посты дежурных диспетчеров дистанций сигнализации и связи.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367" y="402608"/>
            <a:ext cx="5946375" cy="4645606"/>
          </a:xfrm>
          <a:prstGeom prst="rect">
            <a:avLst/>
          </a:prstGeom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803309" y="0"/>
            <a:ext cx="5659809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Диспетчерский контроль за движением поездов</a:t>
            </a:r>
          </a:p>
        </p:txBody>
      </p:sp>
    </p:spTree>
    <p:extLst>
      <p:ext uri="{BB962C8B-B14F-4D97-AF65-F5344CB8AC3E}">
        <p14:creationId xmlns:p14="http://schemas.microsoft.com/office/powerpoint/2010/main" val="1738067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77119"/>
            <a:ext cx="9144000" cy="168088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 В современных условиях работы железных дорог большое внимание уделяется комплексным системам автоматизации управления движением поездов с созданием диспетчерских центров управления (ДЦУП). Одной из систем, обеспечивающих работу ДЦУП, является </a:t>
            </a:r>
            <a:r>
              <a:rPr lang="ru-RU" sz="2000" b="1" dirty="0">
                <a:solidFill>
                  <a:srgbClr val="002060"/>
                </a:solidFill>
              </a:rPr>
              <a:t>автоматизированная система диспетчерского контроля </a:t>
            </a:r>
            <a:r>
              <a:rPr lang="ru-RU" sz="2000" dirty="0"/>
              <a:t>(АСДК), которая выполнена на базе микропроцессорной техники.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18009"/>
          <a:stretch/>
        </p:blipFill>
        <p:spPr>
          <a:xfrm>
            <a:off x="936811" y="491320"/>
            <a:ext cx="7620000" cy="4685800"/>
          </a:xfrm>
          <a:prstGeom prst="rect">
            <a:avLst/>
          </a:prstGeom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803309" y="0"/>
            <a:ext cx="5659809" cy="4572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Диспетчерский контроль за движением поездов</a:t>
            </a:r>
          </a:p>
        </p:txBody>
      </p:sp>
    </p:spTree>
    <p:extLst>
      <p:ext uri="{BB962C8B-B14F-4D97-AF65-F5344CB8AC3E}">
        <p14:creationId xmlns:p14="http://schemas.microsoft.com/office/powerpoint/2010/main" val="19221421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1634</TotalTime>
  <Words>1996</Words>
  <Application>Microsoft Office PowerPoint</Application>
  <PresentationFormat>Экран (4:3)</PresentationFormat>
  <Paragraphs>96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Тема Office</vt:lpstr>
      <vt:lpstr>ОАО "РЖД"</vt:lpstr>
      <vt:lpstr>Диспетчерский контроль за движением поездов</vt:lpstr>
      <vt:lpstr>Диспетчерский контроль за движением поездов</vt:lpstr>
      <vt:lpstr>Диспетчерский контроль за движением поездов</vt:lpstr>
      <vt:lpstr>Диспетчерский контроль за движением поездов</vt:lpstr>
      <vt:lpstr>Диспетчерский контроль за движением поездов</vt:lpstr>
      <vt:lpstr>Диспетчерский контроль за движением поездов</vt:lpstr>
      <vt:lpstr>Диспетчерский контроль за движением поездов</vt:lpstr>
      <vt:lpstr>Диспетчерский контроль за движением поездов</vt:lpstr>
      <vt:lpstr>Презентация PowerPoint</vt:lpstr>
      <vt:lpstr>Система частотного диспетчерского контроля </vt:lpstr>
      <vt:lpstr>Система частотного диспетчерского контроля </vt:lpstr>
      <vt:lpstr>Система частотного диспетчерского контроля </vt:lpstr>
      <vt:lpstr>Система частотного диспетчерского контроля </vt:lpstr>
      <vt:lpstr>Система частотного диспетчерского контроля </vt:lpstr>
      <vt:lpstr>Система частотного диспетчерского контроля </vt:lpstr>
      <vt:lpstr>Система частотного диспетчерского контроля </vt:lpstr>
      <vt:lpstr>Система частотного диспетчерского контроля </vt:lpstr>
      <vt:lpstr>Система частотного диспетчерского контроля </vt:lpstr>
      <vt:lpstr>Система частотного диспетчерского контроля </vt:lpstr>
      <vt:lpstr>Система частотного диспетчерского контроля </vt:lpstr>
      <vt:lpstr>Система частотного диспетчерского контроля </vt:lpstr>
      <vt:lpstr>Система частотного диспетчерского контроля </vt:lpstr>
      <vt:lpstr>Автоматизированная система диспетчерского контроля АСДК </vt:lpstr>
      <vt:lpstr>Автоматизированная система диспетчерского контроля АСДК </vt:lpstr>
      <vt:lpstr>Автоматизированная система диспетчерского контроля АСДК </vt:lpstr>
      <vt:lpstr>Автоматизированная система диспетчерского контроля АСДК </vt:lpstr>
      <vt:lpstr>Автоматизированная система диспетчерского контроля АСДК </vt:lpstr>
      <vt:lpstr>Автоматизированная система диспетчерского контроля АСДК </vt:lpstr>
      <vt:lpstr>Автоматизированная система диспетчерского контроля АСДК </vt:lpstr>
      <vt:lpstr>Автоматизированная система диспетчерского контроля АСДК </vt:lpstr>
      <vt:lpstr>Диспетчерский контроль за движением поездов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165</cp:revision>
  <dcterms:created xsi:type="dcterms:W3CDTF">2020-04-22T10:21:16Z</dcterms:created>
  <dcterms:modified xsi:type="dcterms:W3CDTF">2024-01-17T14:25:02Z</dcterms:modified>
</cp:coreProperties>
</file>