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7" r:id="rId2"/>
    <p:sldId id="258" r:id="rId3"/>
    <p:sldId id="287" r:id="rId4"/>
    <p:sldId id="286" r:id="rId5"/>
    <p:sldId id="285" r:id="rId6"/>
    <p:sldId id="284" r:id="rId7"/>
    <p:sldId id="283" r:id="rId8"/>
    <p:sldId id="294" r:id="rId9"/>
    <p:sldId id="306" r:id="rId10"/>
    <p:sldId id="362" r:id="rId11"/>
    <p:sldId id="308" r:id="rId12"/>
    <p:sldId id="309" r:id="rId13"/>
    <p:sldId id="310" r:id="rId14"/>
    <p:sldId id="311" r:id="rId15"/>
    <p:sldId id="312" r:id="rId16"/>
    <p:sldId id="355"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 id="341" r:id="rId45"/>
    <p:sldId id="342" r:id="rId46"/>
    <p:sldId id="343" r:id="rId47"/>
    <p:sldId id="344" r:id="rId48"/>
    <p:sldId id="345" r:id="rId49"/>
    <p:sldId id="346" r:id="rId50"/>
    <p:sldId id="347" r:id="rId51"/>
    <p:sldId id="348" r:id="rId52"/>
    <p:sldId id="349" r:id="rId53"/>
    <p:sldId id="350" r:id="rId54"/>
    <p:sldId id="351" r:id="rId55"/>
    <p:sldId id="352" r:id="rId56"/>
    <p:sldId id="353" r:id="rId57"/>
    <p:sldId id="354" r:id="rId58"/>
    <p:sldId id="356" r:id="rId59"/>
    <p:sldId id="357" r:id="rId60"/>
    <p:sldId id="358" r:id="rId61"/>
    <p:sldId id="359" r:id="rId62"/>
    <p:sldId id="360" r:id="rId63"/>
    <p:sldId id="361" r:id="rId64"/>
    <p:sldId id="297" r:id="rId65"/>
    <p:sldId id="304" r:id="rId6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434" autoAdjust="0"/>
  </p:normalViewPr>
  <p:slideViewPr>
    <p:cSldViewPr snapToGrid="0">
      <p:cViewPr varScale="1">
        <p:scale>
          <a:sx n="71" d="100"/>
          <a:sy n="71"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27.08.2022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27.08.2022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27.08.2022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27.08.2022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27.08.2022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27.08.2022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27.08.2022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27.08.2022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27.08.2022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27.08.2022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27.08.2022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27.08.2022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27.08.2022</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80682" y="5962373"/>
            <a:ext cx="8892480" cy="747464"/>
          </a:xfrm>
        </p:spPr>
        <p:txBody>
          <a:bodyPr>
            <a:noAutofit/>
          </a:bodyPr>
          <a:lstStyle/>
          <a:p>
            <a:pPr marL="0" indent="0">
              <a:buNone/>
            </a:pPr>
            <a:r>
              <a:rPr lang="ru-RU" sz="2400" b="1" dirty="0" smtClean="0">
                <a:solidFill>
                  <a:srgbClr val="C00000"/>
                </a:solidFill>
              </a:rPr>
              <a:t>                          Системы </a:t>
            </a:r>
            <a:r>
              <a:rPr lang="ru-RU" sz="2400" b="1" dirty="0">
                <a:solidFill>
                  <a:srgbClr val="C00000"/>
                </a:solidFill>
              </a:rPr>
              <a:t>технической диагностики</a:t>
            </a:r>
            <a:endParaRPr lang="ru-RU" sz="2400" dirty="0">
              <a:solidFill>
                <a:srgbClr val="C00000"/>
              </a:solidFill>
            </a:endParaRPr>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52732"/>
            <a:ext cx="9117106" cy="1885764"/>
          </a:xfrm>
        </p:spPr>
        <p:txBody>
          <a:bodyPr>
            <a:normAutofit/>
          </a:bodyPr>
          <a:lstStyle/>
          <a:p>
            <a:pPr marL="0" indent="0" algn="just">
              <a:buNone/>
            </a:pPr>
            <a:r>
              <a:rPr lang="ru-RU" sz="2000" b="1" dirty="0" smtClean="0">
                <a:solidFill>
                  <a:srgbClr val="002060"/>
                </a:solidFill>
              </a:rPr>
              <a:t>       В </a:t>
            </a:r>
            <a:r>
              <a:rPr lang="ru-RU" sz="2000" b="1" dirty="0">
                <a:solidFill>
                  <a:srgbClr val="002060"/>
                </a:solidFill>
              </a:rPr>
              <a:t>качестве станционного оборудования </a:t>
            </a:r>
            <a:r>
              <a:rPr lang="ru-RU" sz="2000" b="1" dirty="0"/>
              <a:t>устанавливается</a:t>
            </a:r>
            <a:r>
              <a:rPr lang="ru-RU" sz="2000" dirty="0"/>
              <a:t> </a:t>
            </a:r>
            <a:r>
              <a:rPr lang="ru-RU" sz="2000" b="1" dirty="0">
                <a:solidFill>
                  <a:srgbClr val="002060"/>
                </a:solidFill>
              </a:rPr>
              <a:t>аппаратура АРМ ЛПК</a:t>
            </a:r>
            <a:r>
              <a:rPr lang="ru-RU" sz="2000" dirty="0"/>
              <a:t> </a:t>
            </a:r>
            <a:r>
              <a:rPr lang="ru-RU" sz="2000" b="1" dirty="0"/>
              <a:t>автоматизированной системы контроля подвижного состава </a:t>
            </a:r>
            <a:r>
              <a:rPr lang="ru-RU" sz="2000" b="1" dirty="0">
                <a:solidFill>
                  <a:srgbClr val="002060"/>
                </a:solidFill>
              </a:rPr>
              <a:t>(АСК-ПС), </a:t>
            </a:r>
            <a:r>
              <a:rPr lang="ru-RU" sz="2000" dirty="0"/>
              <a:t>которая автоматизирует процесс сбора, передачи и обработки показаний аппаратуры ПОНАБ-3, ДИСК-Б и централизованно контролирует техническое состояние поездов на участках, следит за динамикой нагрева букс и централизацией диагностической информации. </a:t>
            </a:r>
          </a:p>
          <a:p>
            <a:pPr marL="0" indent="0" algn="just">
              <a:buNone/>
            </a:pPr>
            <a:endParaRPr lang="ru-RU" sz="2000" dirty="0"/>
          </a:p>
        </p:txBody>
      </p:sp>
      <p:sp>
        <p:nvSpPr>
          <p:cNvPr id="4" name="Прямоугольник 3"/>
          <p:cNvSpPr/>
          <p:nvPr/>
        </p:nvSpPr>
        <p:spPr>
          <a:xfrm>
            <a:off x="1075765" y="0"/>
            <a:ext cx="6736976" cy="400110"/>
          </a:xfrm>
          <a:prstGeom prst="rect">
            <a:avLst/>
          </a:prstGeom>
        </p:spPr>
        <p:txBody>
          <a:bodyPr wrap="square">
            <a:spAutoFit/>
          </a:bodyPr>
          <a:lstStyle/>
          <a:p>
            <a:r>
              <a:rPr lang="ru-RU" sz="2000" b="1" dirty="0">
                <a:solidFill>
                  <a:srgbClr val="C00000"/>
                </a:solidFill>
                <a:ea typeface="+mj-ea"/>
                <a:cs typeface="+mj-cs"/>
              </a:rPr>
              <a:t>Комплекс технических средств микропроцессорный КТСМ</a:t>
            </a:r>
            <a:endParaRPr lang="ru-RU" dirty="0"/>
          </a:p>
        </p:txBody>
      </p:sp>
      <p:pic>
        <p:nvPicPr>
          <p:cNvPr id="2" name="Рисунок 1"/>
          <p:cNvPicPr>
            <a:picLocks noChangeAspect="1"/>
          </p:cNvPicPr>
          <p:nvPr/>
        </p:nvPicPr>
        <p:blipFill>
          <a:blip r:embed="rId2"/>
          <a:stretch>
            <a:fillRect/>
          </a:stretch>
        </p:blipFill>
        <p:spPr>
          <a:xfrm>
            <a:off x="68236" y="295983"/>
            <a:ext cx="9021573" cy="4656749"/>
          </a:xfrm>
          <a:prstGeom prst="rect">
            <a:avLst/>
          </a:prstGeom>
        </p:spPr>
      </p:pic>
      <p:cxnSp>
        <p:nvCxnSpPr>
          <p:cNvPr id="5" name="Прямая соединительная линия 4"/>
          <p:cNvCxnSpPr/>
          <p:nvPr/>
        </p:nvCxnSpPr>
        <p:spPr>
          <a:xfrm>
            <a:off x="6482687" y="532262"/>
            <a:ext cx="4094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6124074" y="745958"/>
            <a:ext cx="2249905" cy="2129589"/>
          </a:xfrm>
          <a:prstGeom prst="rect">
            <a:avLst/>
          </a:prstGeom>
          <a:no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flipV="1">
            <a:off x="6610350" y="1223682"/>
            <a:ext cx="1309968" cy="504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6892120" y="1362075"/>
            <a:ext cx="718355" cy="952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651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934646"/>
            <a:ext cx="9117106" cy="1630270"/>
          </a:xfrm>
        </p:spPr>
        <p:txBody>
          <a:bodyPr>
            <a:normAutofit/>
          </a:bodyPr>
          <a:lstStyle/>
          <a:p>
            <a:pPr marL="0" indent="0" algn="just">
              <a:buNone/>
            </a:pPr>
            <a:r>
              <a:rPr lang="ru-RU" sz="2000" b="1" dirty="0">
                <a:solidFill>
                  <a:srgbClr val="002060"/>
                </a:solidFill>
              </a:rPr>
              <a:t>Линейные пункты </a:t>
            </a:r>
            <a:r>
              <a:rPr lang="ru-RU" sz="2000" dirty="0"/>
              <a:t>КТСМ и АРМ ЛПК обмениваются информацией через СПД, реализованную на базе концентраторов информации </a:t>
            </a:r>
            <a:r>
              <a:rPr lang="ru-RU" sz="2000" b="1" dirty="0">
                <a:solidFill>
                  <a:srgbClr val="002060"/>
                </a:solidFill>
              </a:rPr>
              <a:t>«КИ». </a:t>
            </a:r>
            <a:r>
              <a:rPr lang="ru-RU" sz="2000" dirty="0"/>
              <a:t>Принятая в постоянную эксплуатацию аппаратура КТСМ-02 имеет напольные камеры нового типа и более совершенные методы обработки и передачи данных. Это позволило обнаруживать буксовые узлы на ранней стадии развития </a:t>
            </a:r>
            <a:r>
              <a:rPr lang="ru-RU" sz="2000" dirty="0" smtClean="0"/>
              <a:t>дефекта.</a:t>
            </a:r>
            <a:endParaRPr lang="ru-RU" sz="2000" dirty="0"/>
          </a:p>
          <a:p>
            <a:pPr marL="0" indent="0" algn="just">
              <a:buNone/>
            </a:pPr>
            <a:endParaRPr lang="ru-RU" sz="2000" dirty="0"/>
          </a:p>
        </p:txBody>
      </p:sp>
      <p:sp>
        <p:nvSpPr>
          <p:cNvPr id="4" name="Прямоугольник 3"/>
          <p:cNvSpPr/>
          <p:nvPr/>
        </p:nvSpPr>
        <p:spPr>
          <a:xfrm>
            <a:off x="1075765" y="0"/>
            <a:ext cx="6736976" cy="400110"/>
          </a:xfrm>
          <a:prstGeom prst="rect">
            <a:avLst/>
          </a:prstGeom>
        </p:spPr>
        <p:txBody>
          <a:bodyPr wrap="square">
            <a:spAutoFit/>
          </a:bodyPr>
          <a:lstStyle/>
          <a:p>
            <a:r>
              <a:rPr lang="ru-RU" sz="2000" b="1" dirty="0">
                <a:solidFill>
                  <a:srgbClr val="C00000"/>
                </a:solidFill>
                <a:ea typeface="+mj-ea"/>
                <a:cs typeface="+mj-cs"/>
              </a:rPr>
              <a:t>Комплекс технических средств микропроцессорный КТСМ</a:t>
            </a:r>
            <a:endParaRPr lang="ru-RU" dirty="0"/>
          </a:p>
        </p:txBody>
      </p:sp>
      <p:pic>
        <p:nvPicPr>
          <p:cNvPr id="2" name="Рисунок 1"/>
          <p:cNvPicPr>
            <a:picLocks noChangeAspect="1"/>
          </p:cNvPicPr>
          <p:nvPr/>
        </p:nvPicPr>
        <p:blipFill>
          <a:blip r:embed="rId2"/>
          <a:stretch>
            <a:fillRect/>
          </a:stretch>
        </p:blipFill>
        <p:spPr>
          <a:xfrm>
            <a:off x="26895" y="400110"/>
            <a:ext cx="8996082" cy="4509505"/>
          </a:xfrm>
          <a:prstGeom prst="rect">
            <a:avLst/>
          </a:prstGeom>
        </p:spPr>
      </p:pic>
      <p:cxnSp>
        <p:nvCxnSpPr>
          <p:cNvPr id="10" name="Прямая соединительная линия 9"/>
          <p:cNvCxnSpPr/>
          <p:nvPr/>
        </p:nvCxnSpPr>
        <p:spPr>
          <a:xfrm flipV="1">
            <a:off x="8559613" y="2276475"/>
            <a:ext cx="317687" cy="392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7387389" y="1696451"/>
            <a:ext cx="878306" cy="4211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696453" y="3080084"/>
            <a:ext cx="2827421" cy="1191127"/>
          </a:xfrm>
          <a:prstGeom prst="rect">
            <a:avLst/>
          </a:prstGeom>
          <a:no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6861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76341"/>
            <a:ext cx="9144000" cy="1706847"/>
          </a:xfrm>
        </p:spPr>
        <p:txBody>
          <a:bodyPr>
            <a:normAutofit/>
          </a:bodyPr>
          <a:lstStyle/>
          <a:p>
            <a:pPr marL="0" indent="0" algn="just">
              <a:buNone/>
            </a:pPr>
            <a:r>
              <a:rPr lang="ru-RU" sz="2000" dirty="0" smtClean="0"/>
              <a:t>    Система </a:t>
            </a:r>
            <a:r>
              <a:rPr lang="ru-RU" sz="2000" dirty="0"/>
              <a:t>КТСМ-02 имеет режимы непрерывной автоматической диагностики и дистанционного контроля работоспособности узлов перегонных комплектов аппаратуры любого пункта. Это позволяет оперативно ремонтировать и технически обслуживать аппаратуру, что существенно повышает эксплуатационную надежность комплекса.</a:t>
            </a:r>
          </a:p>
          <a:p>
            <a:pPr marL="0" indent="0" algn="just">
              <a:buNone/>
            </a:pPr>
            <a:endParaRPr lang="ru-RU" sz="2000" dirty="0"/>
          </a:p>
          <a:p>
            <a:pPr marL="0" indent="0" algn="just">
              <a:buNone/>
            </a:pPr>
            <a:endParaRPr lang="ru-RU" sz="2000" dirty="0"/>
          </a:p>
        </p:txBody>
      </p:sp>
      <p:sp>
        <p:nvSpPr>
          <p:cNvPr id="4" name="Прямоугольник 3"/>
          <p:cNvSpPr/>
          <p:nvPr/>
        </p:nvSpPr>
        <p:spPr>
          <a:xfrm>
            <a:off x="1075765" y="0"/>
            <a:ext cx="6736976" cy="400110"/>
          </a:xfrm>
          <a:prstGeom prst="rect">
            <a:avLst/>
          </a:prstGeom>
        </p:spPr>
        <p:txBody>
          <a:bodyPr wrap="square">
            <a:spAutoFit/>
          </a:bodyPr>
          <a:lstStyle/>
          <a:p>
            <a:r>
              <a:rPr lang="ru-RU" sz="2000" b="1" dirty="0">
                <a:solidFill>
                  <a:srgbClr val="C00000"/>
                </a:solidFill>
                <a:ea typeface="+mj-ea"/>
                <a:cs typeface="+mj-cs"/>
              </a:rPr>
              <a:t>Комплекс технических средств микропроцессорный КТСМ</a:t>
            </a:r>
            <a:endParaRPr lang="ru-RU" dirty="0"/>
          </a:p>
        </p:txBody>
      </p:sp>
      <p:pic>
        <p:nvPicPr>
          <p:cNvPr id="5" name="Рисунок 4"/>
          <p:cNvPicPr>
            <a:picLocks noChangeAspect="1"/>
          </p:cNvPicPr>
          <p:nvPr/>
        </p:nvPicPr>
        <p:blipFill>
          <a:blip r:embed="rId2"/>
          <a:stretch>
            <a:fillRect/>
          </a:stretch>
        </p:blipFill>
        <p:spPr>
          <a:xfrm>
            <a:off x="1442477" y="326522"/>
            <a:ext cx="6259046" cy="4649819"/>
          </a:xfrm>
          <a:prstGeom prst="rect">
            <a:avLst/>
          </a:prstGeom>
        </p:spPr>
      </p:pic>
    </p:spTree>
    <p:extLst>
      <p:ext uri="{BB962C8B-B14F-4D97-AF65-F5344CB8AC3E}">
        <p14:creationId xmlns:p14="http://schemas.microsoft.com/office/powerpoint/2010/main" val="1526256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27554"/>
            <a:ext cx="9144000" cy="1250576"/>
          </a:xfrm>
        </p:spPr>
        <p:txBody>
          <a:bodyPr>
            <a:normAutofit/>
          </a:bodyPr>
          <a:lstStyle/>
          <a:p>
            <a:pPr marL="0" indent="0" algn="just">
              <a:buNone/>
            </a:pPr>
            <a:r>
              <a:rPr lang="ru-RU" sz="2000" b="1" dirty="0">
                <a:solidFill>
                  <a:srgbClr val="C00000"/>
                </a:solidFill>
              </a:rPr>
              <a:t>В состав напольного оборудования КТСМ-02 </a:t>
            </a:r>
            <a:r>
              <a:rPr lang="ru-RU" sz="2000" b="1" dirty="0" smtClean="0">
                <a:solidFill>
                  <a:srgbClr val="C00000"/>
                </a:solidFill>
              </a:rPr>
              <a:t>входят</a:t>
            </a:r>
            <a:r>
              <a:rPr lang="ru-RU" sz="2000" b="1" dirty="0">
                <a:solidFill>
                  <a:srgbClr val="C00000"/>
                </a:solidFill>
              </a:rPr>
              <a:t>: </a:t>
            </a:r>
            <a:r>
              <a:rPr lang="ru-RU" sz="2000" dirty="0"/>
              <a:t>две основные камеры </a:t>
            </a:r>
            <a:r>
              <a:rPr lang="ru-RU" sz="2000" b="1" dirty="0" smtClean="0">
                <a:solidFill>
                  <a:srgbClr val="002060"/>
                </a:solidFill>
              </a:rPr>
              <a:t>НКЛ,НКП,</a:t>
            </a:r>
            <a:r>
              <a:rPr lang="ru-RU" sz="2000" dirty="0" smtClean="0"/>
              <a:t> </a:t>
            </a:r>
            <a:r>
              <a:rPr lang="ru-RU" sz="2000" dirty="0"/>
              <a:t>датчики прохода осей </a:t>
            </a:r>
            <a:r>
              <a:rPr lang="ru-RU" sz="2000" b="1" dirty="0">
                <a:solidFill>
                  <a:srgbClr val="002060"/>
                </a:solidFill>
              </a:rPr>
              <a:t>Д1...Д3 </a:t>
            </a:r>
            <a:r>
              <a:rPr lang="ru-RU" sz="2000" dirty="0"/>
              <a:t>и электронная педаль </a:t>
            </a:r>
            <a:r>
              <a:rPr lang="ru-RU" sz="2000" b="1" dirty="0">
                <a:solidFill>
                  <a:srgbClr val="002060"/>
                </a:solidFill>
              </a:rPr>
              <a:t>ЭП-1</a:t>
            </a:r>
            <a:r>
              <a:rPr lang="ru-RU" sz="2000" dirty="0"/>
              <a:t>. При необходимости имеется возможность подключения дополнительных напольных камер </a:t>
            </a:r>
            <a:r>
              <a:rPr lang="ru-RU" sz="2000" dirty="0" smtClean="0"/>
              <a:t>НКД </a:t>
            </a:r>
            <a:r>
              <a:rPr lang="ru-RU" sz="2000" dirty="0"/>
              <a:t>и датчика счета осей Д4. </a:t>
            </a:r>
          </a:p>
        </p:txBody>
      </p:sp>
      <p:sp>
        <p:nvSpPr>
          <p:cNvPr id="7" name="Заголовок 4"/>
          <p:cNvSpPr>
            <a:spLocks noGrp="1"/>
          </p:cNvSpPr>
          <p:nvPr>
            <p:ph type="title"/>
          </p:nvPr>
        </p:nvSpPr>
        <p:spPr>
          <a:xfrm>
            <a:off x="1129553" y="-40944"/>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4" name="Рисунок 3"/>
          <p:cNvPicPr>
            <a:picLocks noChangeAspect="1"/>
          </p:cNvPicPr>
          <p:nvPr/>
        </p:nvPicPr>
        <p:blipFill rotWithShape="1">
          <a:blip r:embed="rId2"/>
          <a:srcRect l="4265" t="21728" r="2942" b="6053"/>
          <a:stretch/>
        </p:blipFill>
        <p:spPr>
          <a:xfrm>
            <a:off x="524434" y="349511"/>
            <a:ext cx="8485095" cy="4946283"/>
          </a:xfrm>
          <a:prstGeom prst="rect">
            <a:avLst/>
          </a:prstGeom>
        </p:spPr>
      </p:pic>
      <p:sp>
        <p:nvSpPr>
          <p:cNvPr id="6" name="Прямоугольник 5"/>
          <p:cNvSpPr/>
          <p:nvPr/>
        </p:nvSpPr>
        <p:spPr>
          <a:xfrm>
            <a:off x="995083" y="1896035"/>
            <a:ext cx="632011" cy="201706"/>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50000"/>
                  </a:schemeClr>
                </a:solidFill>
                <a:ea typeface="Verdana" panose="020B0604030504040204" pitchFamily="34" charset="0"/>
                <a:cs typeface="Verdana" panose="020B0604030504040204" pitchFamily="34" charset="0"/>
              </a:rPr>
              <a:t>ЭП1</a:t>
            </a:r>
            <a:endParaRPr lang="ru-RU" sz="1400" b="1" dirty="0">
              <a:solidFill>
                <a:schemeClr val="bg2">
                  <a:lumMod val="50000"/>
                </a:schemeClr>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84233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5096436"/>
            <a:ext cx="9144000" cy="1304364"/>
          </a:xfrm>
        </p:spPr>
        <p:txBody>
          <a:bodyPr>
            <a:normAutofit/>
          </a:bodyPr>
          <a:lstStyle/>
          <a:p>
            <a:pPr marL="0" indent="0" algn="just">
              <a:buNone/>
            </a:pPr>
            <a:r>
              <a:rPr lang="ru-RU" sz="2000" b="1" dirty="0" smtClean="0"/>
              <a:t>В </a:t>
            </a:r>
            <a:r>
              <a:rPr lang="ru-RU" sz="2000" b="1" dirty="0"/>
              <a:t>аппаратуре КТСМ-02 применяются напольные камеры </a:t>
            </a:r>
            <a:r>
              <a:rPr lang="ru-RU" sz="2000" b="1" dirty="0" smtClean="0">
                <a:solidFill>
                  <a:srgbClr val="002060"/>
                </a:solidFill>
              </a:rPr>
              <a:t>НКЛ,НКП</a:t>
            </a:r>
            <a:r>
              <a:rPr lang="ru-RU" sz="2000" dirty="0" smtClean="0"/>
              <a:t>  </a:t>
            </a:r>
            <a:r>
              <a:rPr lang="ru-RU" sz="2000" dirty="0"/>
              <a:t>новой конструкции с креплением на рельс. Это повышает чувствительность и помехоустойчивость аппаратуры за счет сокращения расстояния от приемника теплового излучения до корпуса буксы. </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4" name="Рисунок 3"/>
          <p:cNvPicPr>
            <a:picLocks noChangeAspect="1"/>
          </p:cNvPicPr>
          <p:nvPr/>
        </p:nvPicPr>
        <p:blipFill>
          <a:blip r:embed="rId2"/>
          <a:stretch>
            <a:fillRect/>
          </a:stretch>
        </p:blipFill>
        <p:spPr>
          <a:xfrm>
            <a:off x="480414" y="374371"/>
            <a:ext cx="8236960" cy="4804893"/>
          </a:xfrm>
          <a:prstGeom prst="rect">
            <a:avLst/>
          </a:prstGeom>
        </p:spPr>
      </p:pic>
      <p:sp>
        <p:nvSpPr>
          <p:cNvPr id="6" name="Прямоугольник 5"/>
          <p:cNvSpPr/>
          <p:nvPr/>
        </p:nvSpPr>
        <p:spPr>
          <a:xfrm>
            <a:off x="1035424" y="1936376"/>
            <a:ext cx="632011" cy="201706"/>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50000"/>
                  </a:schemeClr>
                </a:solidFill>
                <a:ea typeface="Verdana" panose="020B0604030504040204" pitchFamily="34" charset="0"/>
                <a:cs typeface="Verdana" panose="020B0604030504040204" pitchFamily="34" charset="0"/>
              </a:rPr>
              <a:t>ЭП1</a:t>
            </a:r>
            <a:endParaRPr lang="ru-RU" sz="1400" b="1" dirty="0">
              <a:solidFill>
                <a:schemeClr val="bg2">
                  <a:lumMod val="50000"/>
                </a:schemeClr>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89826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90363" y="457200"/>
            <a:ext cx="4358104" cy="4961965"/>
          </a:xfrm>
        </p:spPr>
        <p:txBody>
          <a:bodyPr>
            <a:normAutofit/>
          </a:bodyPr>
          <a:lstStyle/>
          <a:p>
            <a:pPr marL="0" indent="0">
              <a:buNone/>
            </a:pPr>
            <a:r>
              <a:rPr lang="ru-RU" sz="2000" b="1" u="sng" dirty="0">
                <a:solidFill>
                  <a:srgbClr val="C00000"/>
                </a:solidFill>
              </a:rPr>
              <a:t>В состав постового оборудования входят</a:t>
            </a:r>
            <a:r>
              <a:rPr lang="ru-RU" sz="2000" b="1" u="sng" dirty="0" smtClean="0">
                <a:solidFill>
                  <a:srgbClr val="C00000"/>
                </a:solidFill>
              </a:rPr>
              <a:t>: </a:t>
            </a:r>
          </a:p>
          <a:p>
            <a:pPr marL="0" indent="0" algn="just">
              <a:buNone/>
            </a:pPr>
            <a:r>
              <a:rPr lang="ru-RU" sz="2000" dirty="0" smtClean="0"/>
              <a:t>блок преобразования и контроля </a:t>
            </a:r>
            <a:r>
              <a:rPr lang="ru-RU" sz="2000" b="1" dirty="0" smtClean="0">
                <a:solidFill>
                  <a:srgbClr val="002060"/>
                </a:solidFill>
              </a:rPr>
              <a:t>(БПК),</a:t>
            </a:r>
            <a:r>
              <a:rPr lang="ru-RU" sz="2000" dirty="0" smtClean="0"/>
              <a:t> блок силовой коммутационный </a:t>
            </a:r>
            <a:r>
              <a:rPr lang="ru-RU" sz="2000" b="1" dirty="0" smtClean="0">
                <a:solidFill>
                  <a:srgbClr val="002060"/>
                </a:solidFill>
              </a:rPr>
              <a:t>(БСК)</a:t>
            </a:r>
            <a:r>
              <a:rPr lang="ru-RU" sz="2000" dirty="0" smtClean="0"/>
              <a:t>, технологический пульт </a:t>
            </a:r>
            <a:r>
              <a:rPr lang="ru-RU" sz="2000" b="1" dirty="0" smtClean="0">
                <a:solidFill>
                  <a:srgbClr val="002060"/>
                </a:solidFill>
              </a:rPr>
              <a:t>(ПТ)</a:t>
            </a:r>
            <a:r>
              <a:rPr lang="ru-RU" sz="2000" dirty="0" smtClean="0"/>
              <a:t>, а также датчик температуры наружного воздуха </a:t>
            </a:r>
            <a:r>
              <a:rPr lang="ru-RU" sz="2000" b="1" dirty="0" smtClean="0">
                <a:solidFill>
                  <a:srgbClr val="002060"/>
                </a:solidFill>
              </a:rPr>
              <a:t>ДТНВ</a:t>
            </a:r>
            <a:r>
              <a:rPr lang="ru-RU" sz="2000" dirty="0" smtClean="0"/>
              <a:t>. </a:t>
            </a:r>
          </a:p>
          <a:p>
            <a:pPr marL="0" indent="0" algn="just">
              <a:buNone/>
            </a:pPr>
            <a:r>
              <a:rPr lang="ru-RU" sz="2000" b="1" dirty="0" smtClean="0"/>
              <a:t>Блок </a:t>
            </a:r>
            <a:r>
              <a:rPr lang="ru-RU" sz="2000" b="1" dirty="0"/>
              <a:t>БПК выполняет следующие функции: </a:t>
            </a:r>
            <a:r>
              <a:rPr lang="ru-RU" sz="2000" dirty="0"/>
              <a:t>преобразует и обрабатывает сигналы от путевых датчиков, формирует и передает подсистемам контроля управляющие сигналы, получает от этих подсистем данные об аварийных подвижных единицах и передает собранную информацию в линию связи. </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4" name="Рисунок 3"/>
          <p:cNvPicPr>
            <a:picLocks noChangeAspect="1"/>
          </p:cNvPicPr>
          <p:nvPr/>
        </p:nvPicPr>
        <p:blipFill rotWithShape="1">
          <a:blip r:embed="rId2"/>
          <a:srcRect l="2834" t="3333" r="1771" b="3529"/>
          <a:stretch/>
        </p:blipFill>
        <p:spPr>
          <a:xfrm>
            <a:off x="0" y="457201"/>
            <a:ext cx="4690362" cy="4961964"/>
          </a:xfrm>
          <a:prstGeom prst="rect">
            <a:avLst/>
          </a:prstGeom>
        </p:spPr>
      </p:pic>
      <p:sp>
        <p:nvSpPr>
          <p:cNvPr id="5" name="Прямоугольник 4"/>
          <p:cNvSpPr/>
          <p:nvPr/>
        </p:nvSpPr>
        <p:spPr>
          <a:xfrm>
            <a:off x="67235" y="3442448"/>
            <a:ext cx="3415553" cy="197671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2671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01352"/>
            <a:ext cx="9144000" cy="2057400"/>
          </a:xfrm>
        </p:spPr>
        <p:txBody>
          <a:bodyPr>
            <a:normAutofit/>
          </a:bodyPr>
          <a:lstStyle/>
          <a:p>
            <a:pPr marL="0" indent="0" algn="just">
              <a:buNone/>
            </a:pPr>
            <a:r>
              <a:rPr lang="ru-RU" sz="2000" dirty="0" smtClean="0"/>
              <a:t>Кроме </a:t>
            </a:r>
            <a:r>
              <a:rPr lang="ru-RU" sz="2000" dirty="0"/>
              <a:t>этого, </a:t>
            </a:r>
            <a:r>
              <a:rPr lang="ru-RU" sz="2000" b="1" dirty="0">
                <a:solidFill>
                  <a:srgbClr val="002060"/>
                </a:solidFill>
              </a:rPr>
              <a:t>БПК вырабатывает сигналы </a:t>
            </a:r>
            <a:r>
              <a:rPr lang="ru-RU" sz="2000" dirty="0"/>
              <a:t>управления и диагностики состояния оборудования, работающего в составе комплекса. В блоке имеются средства тестирования и настройки комплекса персоналом в процессе технического обслуживания (технический пульт ПТ). Микропроцессорная система блока обеспечивает работоспособность напольных камер независимо от температуры окружающей среды и автоматически контролирует приемно-усилительные тракты.</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4" name="Рисунок 3"/>
          <p:cNvPicPr>
            <a:picLocks noChangeAspect="1"/>
          </p:cNvPicPr>
          <p:nvPr/>
        </p:nvPicPr>
        <p:blipFill rotWithShape="1">
          <a:blip r:embed="rId2"/>
          <a:srcRect t="49804" r="50882"/>
          <a:stretch/>
        </p:blipFill>
        <p:spPr>
          <a:xfrm>
            <a:off x="0" y="395565"/>
            <a:ext cx="4491317" cy="3442447"/>
          </a:xfrm>
          <a:prstGeom prst="rect">
            <a:avLst/>
          </a:prstGeom>
        </p:spPr>
      </p:pic>
      <p:pic>
        <p:nvPicPr>
          <p:cNvPr id="6" name="Рисунок 5"/>
          <p:cNvPicPr>
            <a:picLocks noChangeAspect="1"/>
          </p:cNvPicPr>
          <p:nvPr/>
        </p:nvPicPr>
        <p:blipFill rotWithShape="1">
          <a:blip r:embed="rId3"/>
          <a:srcRect l="1200" r="36421" b="39059"/>
          <a:stretch/>
        </p:blipFill>
        <p:spPr>
          <a:xfrm>
            <a:off x="4686846" y="720540"/>
            <a:ext cx="4215105" cy="2808388"/>
          </a:xfrm>
          <a:prstGeom prst="rect">
            <a:avLst/>
          </a:prstGeom>
        </p:spPr>
      </p:pic>
    </p:spTree>
    <p:extLst>
      <p:ext uri="{BB962C8B-B14F-4D97-AF65-F5344CB8AC3E}">
        <p14:creationId xmlns:p14="http://schemas.microsoft.com/office/powerpoint/2010/main" val="4090399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29953"/>
            <a:ext cx="9144000" cy="2528048"/>
          </a:xfrm>
        </p:spPr>
        <p:txBody>
          <a:bodyPr>
            <a:normAutofit/>
          </a:bodyPr>
          <a:lstStyle/>
          <a:p>
            <a:pPr marL="0" indent="0" algn="just">
              <a:buNone/>
            </a:pPr>
            <a:r>
              <a:rPr lang="ru-RU" sz="2000" b="1" u="sng" dirty="0">
                <a:solidFill>
                  <a:srgbClr val="C00000"/>
                </a:solidFill>
              </a:rPr>
              <a:t>В состав станционного оборудования входят: </a:t>
            </a:r>
            <a:r>
              <a:rPr lang="ru-RU" sz="2000" dirty="0"/>
              <a:t>концентратор информации </a:t>
            </a:r>
            <a:r>
              <a:rPr lang="ru-RU" sz="2000" b="1" dirty="0">
                <a:solidFill>
                  <a:srgbClr val="002060"/>
                </a:solidFill>
              </a:rPr>
              <a:t>КИ</a:t>
            </a:r>
            <a:r>
              <a:rPr lang="ru-RU" sz="2000" dirty="0"/>
              <a:t> и автоматизированное рабочее место оператора линейного поста контроля </a:t>
            </a:r>
            <a:r>
              <a:rPr lang="ru-RU" sz="2000" b="1" dirty="0" smtClean="0">
                <a:solidFill>
                  <a:srgbClr val="002060"/>
                </a:solidFill>
              </a:rPr>
              <a:t>(АРМ </a:t>
            </a:r>
            <a:r>
              <a:rPr lang="ru-RU" sz="2000" b="1" dirty="0">
                <a:solidFill>
                  <a:srgbClr val="002060"/>
                </a:solidFill>
              </a:rPr>
              <a:t>ЛПК)</a:t>
            </a:r>
            <a:r>
              <a:rPr lang="ru-RU" sz="2000" dirty="0"/>
              <a:t>. Станционное оборудование дополнено подсистемой речевого оповещения и сигнализации </a:t>
            </a:r>
            <a:r>
              <a:rPr lang="ru-RU" sz="2000" b="1" dirty="0"/>
              <a:t>(ПРОС-1). </a:t>
            </a:r>
            <a:r>
              <a:rPr lang="ru-RU" sz="2000" dirty="0"/>
              <a:t>Она передает машинисту поезда через радиостанцию речевые сообщения об аварийном состоянии подвижного состава и включает дополнительные средства сигнализации. Обмен информацией между перегонным оборудованием, АРМом ЛПК и АРМом центрального поста происходит по системе передачи данных СПД ЛП на базе концентраторов КИ. </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2" name="Рисунок 1"/>
          <p:cNvPicPr>
            <a:picLocks noChangeAspect="1"/>
          </p:cNvPicPr>
          <p:nvPr/>
        </p:nvPicPr>
        <p:blipFill rotWithShape="1">
          <a:blip r:embed="rId2"/>
          <a:srcRect l="5314" r="8326"/>
          <a:stretch/>
        </p:blipFill>
        <p:spPr>
          <a:xfrm>
            <a:off x="336176" y="457200"/>
            <a:ext cx="4370295" cy="3795432"/>
          </a:xfrm>
          <a:prstGeom prst="rect">
            <a:avLst/>
          </a:prstGeom>
        </p:spPr>
      </p:pic>
      <p:pic>
        <p:nvPicPr>
          <p:cNvPr id="8" name="Рисунок 7"/>
          <p:cNvPicPr>
            <a:picLocks noChangeAspect="1"/>
          </p:cNvPicPr>
          <p:nvPr/>
        </p:nvPicPr>
        <p:blipFill>
          <a:blip r:embed="rId3"/>
          <a:stretch>
            <a:fillRect/>
          </a:stretch>
        </p:blipFill>
        <p:spPr>
          <a:xfrm>
            <a:off x="4968687" y="457200"/>
            <a:ext cx="4152900" cy="3795432"/>
          </a:xfrm>
          <a:prstGeom prst="rect">
            <a:avLst/>
          </a:prstGeom>
        </p:spPr>
      </p:pic>
      <p:sp>
        <p:nvSpPr>
          <p:cNvPr id="9" name="Прямоугольник 8"/>
          <p:cNvSpPr/>
          <p:nvPr/>
        </p:nvSpPr>
        <p:spPr>
          <a:xfrm>
            <a:off x="5209953" y="457200"/>
            <a:ext cx="733647" cy="80807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209953" y="1998922"/>
            <a:ext cx="3338624" cy="88250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5791200" y="3781425"/>
            <a:ext cx="1104900" cy="400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20075" y="3781425"/>
            <a:ext cx="901512" cy="400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62138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660232" y="6396089"/>
            <a:ext cx="2340260" cy="397292"/>
          </a:xfrm>
        </p:spPr>
        <p:txBody>
          <a:bodyPr>
            <a:normAutofit/>
          </a:bodyPr>
          <a:lstStyle/>
          <a:p>
            <a:pPr marL="0" indent="0">
              <a:buNone/>
            </a:pPr>
            <a:r>
              <a:rPr lang="ru-RU" sz="1400" dirty="0"/>
              <a:t>(ПТЭ Приложение №3 </a:t>
            </a:r>
            <a:r>
              <a:rPr lang="ru-RU" sz="1400" dirty="0" smtClean="0"/>
              <a:t>п.38)</a:t>
            </a:r>
            <a:endParaRPr lang="ru-RU" sz="1400" dirty="0"/>
          </a:p>
        </p:txBody>
      </p:sp>
      <p:pic>
        <p:nvPicPr>
          <p:cNvPr id="7170" name="Picture 2" descr="https://cf.ppt-online.org/files2/slide/c/CnHy4DcVj6xuqbQ9XlzUNkwatEGZgedJmOA1pv0Sh3/slide-2.jpg"/>
          <p:cNvPicPr>
            <a:picLocks noChangeAspect="1" noChangeArrowheads="1"/>
          </p:cNvPicPr>
          <p:nvPr/>
        </p:nvPicPr>
        <p:blipFill rotWithShape="1">
          <a:blip r:embed="rId2">
            <a:extLst>
              <a:ext uri="{28A0092B-C50C-407E-A947-70E740481C1C}">
                <a14:useLocalDpi xmlns:a14="http://schemas.microsoft.com/office/drawing/2010/main" val="0"/>
              </a:ext>
            </a:extLst>
          </a:blip>
          <a:srcRect l="1108" t="13287" r="1441" b="5172"/>
          <a:stretch/>
        </p:blipFill>
        <p:spPr bwMode="auto">
          <a:xfrm>
            <a:off x="0" y="787320"/>
            <a:ext cx="9144000" cy="489654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3963243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5617" y="5086417"/>
            <a:ext cx="9036496" cy="1249477"/>
          </a:xfrm>
        </p:spPr>
        <p:txBody>
          <a:bodyPr>
            <a:normAutofit/>
          </a:bodyPr>
          <a:lstStyle/>
          <a:p>
            <a:pPr marL="0" indent="0" algn="just">
              <a:buNone/>
            </a:pPr>
            <a:r>
              <a:rPr lang="ru-RU" sz="2000" dirty="0"/>
              <a:t>Вводимые в эксплуатацию средства автоматического контроля технического состояния должны обеспечивать возможность контроля технического состояния железнодорожного подвижного состава при движении поездов по железнодорожному пути в обоих направлениях. </a:t>
            </a:r>
            <a:r>
              <a:rPr lang="ru-RU" sz="2000" dirty="0" smtClean="0"/>
              <a:t>                               </a:t>
            </a:r>
            <a:endParaRPr lang="ru-RU" sz="1500" dirty="0"/>
          </a:p>
        </p:txBody>
      </p:sp>
      <p:pic>
        <p:nvPicPr>
          <p:cNvPr id="4098" name="Picture 2" descr="https://photos.wikimapia.org/p/00/01/51/59/74_big.jpg"/>
          <p:cNvPicPr>
            <a:picLocks noChangeAspect="1" noChangeArrowheads="1"/>
          </p:cNvPicPr>
          <p:nvPr/>
        </p:nvPicPr>
        <p:blipFill rotWithShape="1">
          <a:blip r:embed="rId2">
            <a:extLst>
              <a:ext uri="{28A0092B-C50C-407E-A947-70E740481C1C}">
                <a14:useLocalDpi xmlns:a14="http://schemas.microsoft.com/office/drawing/2010/main" val="0"/>
              </a:ext>
            </a:extLst>
          </a:blip>
          <a:srcRect b="6409"/>
          <a:stretch/>
        </p:blipFill>
        <p:spPr bwMode="auto">
          <a:xfrm>
            <a:off x="1293037" y="457200"/>
            <a:ext cx="6667500" cy="417201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
        <p:nvSpPr>
          <p:cNvPr id="3" name="Прямоугольник 2"/>
          <p:cNvSpPr/>
          <p:nvPr/>
        </p:nvSpPr>
        <p:spPr>
          <a:xfrm>
            <a:off x="6851962" y="6485317"/>
            <a:ext cx="2292038" cy="307777"/>
          </a:xfrm>
          <a:prstGeom prst="rect">
            <a:avLst/>
          </a:prstGeom>
        </p:spPr>
        <p:txBody>
          <a:bodyPr wrap="none">
            <a:spAutoFit/>
          </a:bodyPr>
          <a:lstStyle/>
          <a:p>
            <a:pPr algn="just"/>
            <a:r>
              <a:rPr lang="ru-RU" sz="1400" dirty="0"/>
              <a:t>(ПТЭ Приложение №3 п.38)</a:t>
            </a:r>
          </a:p>
        </p:txBody>
      </p:sp>
    </p:spTree>
    <p:extLst>
      <p:ext uri="{BB962C8B-B14F-4D97-AF65-F5344CB8AC3E}">
        <p14:creationId xmlns:p14="http://schemas.microsoft.com/office/powerpoint/2010/main" val="4141463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05853" y="-53788"/>
            <a:ext cx="4421841" cy="457200"/>
          </a:xfrm>
        </p:spPr>
        <p:txBody>
          <a:bodyPr>
            <a:noAutofit/>
          </a:bodyPr>
          <a:lstStyle/>
          <a:p>
            <a:r>
              <a:rPr lang="ru-RU" sz="2000" b="1" dirty="0" smtClean="0">
                <a:solidFill>
                  <a:srgbClr val="C00000"/>
                </a:solidFill>
                <a:latin typeface="+mn-lt"/>
              </a:rPr>
              <a:t> Системы </a:t>
            </a:r>
            <a:r>
              <a:rPr lang="ru-RU" sz="2000" b="1" dirty="0">
                <a:solidFill>
                  <a:srgbClr val="C00000"/>
                </a:solidFill>
                <a:latin typeface="+mn-lt"/>
              </a:rPr>
              <a:t>технической диагностики</a:t>
            </a:r>
          </a:p>
        </p:txBody>
      </p:sp>
      <p:sp>
        <p:nvSpPr>
          <p:cNvPr id="6" name="Объект 5"/>
          <p:cNvSpPr>
            <a:spLocks noGrp="1"/>
          </p:cNvSpPr>
          <p:nvPr>
            <p:ph idx="1"/>
          </p:nvPr>
        </p:nvSpPr>
        <p:spPr>
          <a:xfrm>
            <a:off x="0" y="4020670"/>
            <a:ext cx="9144000" cy="2837330"/>
          </a:xfrm>
        </p:spPr>
        <p:txBody>
          <a:bodyPr>
            <a:normAutofit/>
          </a:bodyPr>
          <a:lstStyle/>
          <a:p>
            <a:pPr marL="0" indent="0" algn="just">
              <a:buNone/>
            </a:pPr>
            <a:r>
              <a:rPr lang="ru-RU" sz="2000" b="1" dirty="0" smtClean="0">
                <a:solidFill>
                  <a:srgbClr val="002060"/>
                </a:solidFill>
              </a:rPr>
              <a:t>                                        Курс лекций </a:t>
            </a:r>
            <a:r>
              <a:rPr lang="ru-RU" sz="2000" b="1" dirty="0">
                <a:solidFill>
                  <a:srgbClr val="002060"/>
                </a:solidFill>
              </a:rPr>
              <a:t>Глава </a:t>
            </a:r>
            <a:r>
              <a:rPr lang="ru-RU" sz="2000" b="1" dirty="0" smtClean="0">
                <a:solidFill>
                  <a:srgbClr val="002060"/>
                </a:solidFill>
              </a:rPr>
              <a:t>11 </a:t>
            </a:r>
            <a:r>
              <a:rPr lang="ru-RU" sz="2000" b="1" dirty="0">
                <a:solidFill>
                  <a:srgbClr val="002060"/>
                </a:solidFill>
              </a:rPr>
              <a:t>стр. </a:t>
            </a:r>
            <a:r>
              <a:rPr lang="ru-RU" sz="2000" b="1" dirty="0" smtClean="0">
                <a:solidFill>
                  <a:srgbClr val="002060"/>
                </a:solidFill>
              </a:rPr>
              <a:t>71-73</a:t>
            </a:r>
            <a:endParaRPr lang="ru-RU" sz="2000" b="1" dirty="0" smtClean="0">
              <a:solidFill>
                <a:srgbClr val="002060"/>
              </a:solidFill>
            </a:endParaRPr>
          </a:p>
          <a:p>
            <a:pPr marL="0" indent="0">
              <a:buNone/>
            </a:pPr>
            <a:r>
              <a:rPr lang="ru-RU" sz="2000" b="1" dirty="0" smtClean="0"/>
              <a:t>1. Назначение </a:t>
            </a:r>
            <a:r>
              <a:rPr lang="ru-RU" sz="2000" b="1" dirty="0"/>
              <a:t>систем технической диагностики. </a:t>
            </a:r>
            <a:r>
              <a:rPr lang="ru-RU" sz="2000" b="1" dirty="0" smtClean="0"/>
              <a:t>Структурная </a:t>
            </a:r>
            <a:r>
              <a:rPr lang="ru-RU" sz="2000" b="1" dirty="0"/>
              <a:t>схема телеконтроля. </a:t>
            </a:r>
          </a:p>
          <a:p>
            <a:pPr marL="0" indent="0" algn="just">
              <a:buNone/>
            </a:pPr>
            <a:r>
              <a:rPr lang="ru-RU" sz="2000" b="1" dirty="0" smtClean="0"/>
              <a:t>2. </a:t>
            </a:r>
            <a:r>
              <a:rPr lang="ru-RU" sz="2000" b="1" dirty="0"/>
              <a:t>Система контроля состояния подвижного состава на ходу поезда; назначение, разновидности, структурная схема, напольное оборудование. </a:t>
            </a:r>
          </a:p>
          <a:p>
            <a:pPr marL="0" indent="0" algn="just">
              <a:buNone/>
            </a:pPr>
            <a:r>
              <a:rPr lang="ru-RU" sz="2000" b="1" dirty="0" smtClean="0"/>
              <a:t>3. </a:t>
            </a:r>
            <a:r>
              <a:rPr lang="ru-RU" sz="2000" b="1" dirty="0"/>
              <a:t>Особенности микропроцессорной системы контроля технического состояния подвижного состава (</a:t>
            </a:r>
            <a:r>
              <a:rPr lang="ru-RU" sz="2000" b="1" dirty="0" smtClean="0"/>
              <a:t>КТСМ, УКСПС). </a:t>
            </a:r>
            <a:endParaRPr lang="ru-RU" sz="2000" b="1" dirty="0">
              <a:solidFill>
                <a:srgbClr val="002060"/>
              </a:solidFill>
            </a:endParaRPr>
          </a:p>
        </p:txBody>
      </p:sp>
      <p:pic>
        <p:nvPicPr>
          <p:cNvPr id="4" name="Рисунок 3"/>
          <p:cNvPicPr>
            <a:picLocks noChangeAspect="1"/>
          </p:cNvPicPr>
          <p:nvPr/>
        </p:nvPicPr>
        <p:blipFill rotWithShape="1">
          <a:blip r:embed="rId2"/>
          <a:srcRect t="30549"/>
          <a:stretch/>
        </p:blipFill>
        <p:spPr>
          <a:xfrm>
            <a:off x="201706" y="403412"/>
            <a:ext cx="8880676" cy="3469341"/>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944" y="4618820"/>
            <a:ext cx="9007522" cy="1556792"/>
          </a:xfrm>
        </p:spPr>
        <p:txBody>
          <a:bodyPr>
            <a:normAutofit/>
          </a:bodyPr>
          <a:lstStyle/>
          <a:p>
            <a:pPr marL="0" indent="0" algn="just">
              <a:buNone/>
            </a:pPr>
            <a:r>
              <a:rPr lang="ru-RU" sz="2000" b="1" dirty="0">
                <a:solidFill>
                  <a:srgbClr val="002060"/>
                </a:solidFill>
              </a:rPr>
              <a:t>Машинист поезда</a:t>
            </a:r>
            <a:r>
              <a:rPr lang="ru-RU" sz="2000" dirty="0"/>
              <a:t>, руководствуясь сообщением речевого информатора </a:t>
            </a:r>
            <a:r>
              <a:rPr lang="ru-RU" sz="2000" b="1" dirty="0"/>
              <a:t>«Внимание! Машинист нечетного (четного) поезда к станции (название станции) КТСМ. </a:t>
            </a:r>
            <a:r>
              <a:rPr lang="ru-RU" sz="2000" b="1" dirty="0">
                <a:solidFill>
                  <a:srgbClr val="C00000"/>
                </a:solidFill>
              </a:rPr>
              <a:t>Тревога-1, </a:t>
            </a:r>
            <a:r>
              <a:rPr lang="ru-RU" sz="2000" b="1" dirty="0" smtClean="0">
                <a:solidFill>
                  <a:srgbClr val="C00000"/>
                </a:solidFill>
              </a:rPr>
              <a:t>Тревога-2, </a:t>
            </a:r>
            <a:r>
              <a:rPr lang="ru-RU" sz="2000" b="1" dirty="0">
                <a:solidFill>
                  <a:srgbClr val="C00000"/>
                </a:solidFill>
              </a:rPr>
              <a:t>Предупреждение</a:t>
            </a:r>
            <a:r>
              <a:rPr lang="ru-RU" sz="2000" dirty="0">
                <a:solidFill>
                  <a:srgbClr val="C00000"/>
                </a:solidFill>
              </a:rPr>
              <a:t>»</a:t>
            </a:r>
            <a:r>
              <a:rPr lang="ru-RU" sz="2000" dirty="0"/>
              <a:t>, указанием ДСП или ДНЦ и (или) показаниями сигнального светового указателя или входного (выходного) светофора станции </a:t>
            </a:r>
            <a:r>
              <a:rPr lang="ru-RU" sz="2000" b="1" dirty="0" smtClean="0">
                <a:solidFill>
                  <a:srgbClr val="002060"/>
                </a:solidFill>
              </a:rPr>
              <a:t>обязан:</a:t>
            </a:r>
            <a:endParaRPr lang="ru-RU" sz="1500" b="1" dirty="0">
              <a:solidFill>
                <a:srgbClr val="002060"/>
              </a:solidFill>
            </a:endParaRPr>
          </a:p>
        </p:txBody>
      </p:sp>
      <p:pic>
        <p:nvPicPr>
          <p:cNvPr id="8194" name="Picture 2" descr="https://academcity.org/sites/default/files/docs/images/kti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3401" y="465829"/>
            <a:ext cx="5050904" cy="3854524"/>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
        <p:nvSpPr>
          <p:cNvPr id="3" name="Прямоугольник 2"/>
          <p:cNvSpPr/>
          <p:nvPr/>
        </p:nvSpPr>
        <p:spPr>
          <a:xfrm>
            <a:off x="5629074" y="6550223"/>
            <a:ext cx="3617913" cy="307777"/>
          </a:xfrm>
          <a:prstGeom prst="rect">
            <a:avLst/>
          </a:prstGeom>
        </p:spPr>
        <p:txBody>
          <a:bodyPr wrap="none">
            <a:spAutoFit/>
          </a:bodyPr>
          <a:lstStyle/>
          <a:p>
            <a:pPr algn="just"/>
            <a:r>
              <a:rPr lang="ru-RU" sz="1400" dirty="0"/>
              <a:t>(Распоряжение №2580р от 12.12.2017г. п.11)</a:t>
            </a:r>
          </a:p>
        </p:txBody>
      </p:sp>
      <p:pic>
        <p:nvPicPr>
          <p:cNvPr id="4" name="Рисунок 3"/>
          <p:cNvPicPr>
            <a:picLocks noChangeAspect="1"/>
          </p:cNvPicPr>
          <p:nvPr/>
        </p:nvPicPr>
        <p:blipFill>
          <a:blip r:embed="rId3"/>
          <a:stretch>
            <a:fillRect/>
          </a:stretch>
        </p:blipFill>
        <p:spPr>
          <a:xfrm>
            <a:off x="152869" y="1165041"/>
            <a:ext cx="3405714" cy="2456100"/>
          </a:xfrm>
          <a:prstGeom prst="rect">
            <a:avLst/>
          </a:prstGeom>
        </p:spPr>
      </p:pic>
    </p:spTree>
    <p:extLst>
      <p:ext uri="{BB962C8B-B14F-4D97-AF65-F5344CB8AC3E}">
        <p14:creationId xmlns:p14="http://schemas.microsoft.com/office/powerpoint/2010/main" val="3718280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944" y="5152513"/>
            <a:ext cx="9036496" cy="1556792"/>
          </a:xfrm>
        </p:spPr>
        <p:txBody>
          <a:bodyPr>
            <a:normAutofit/>
          </a:bodyPr>
          <a:lstStyle/>
          <a:p>
            <a:pPr marL="0" indent="0" algn="just">
              <a:buNone/>
            </a:pPr>
            <a:r>
              <a:rPr lang="ru-RU" sz="2000" b="1" dirty="0" smtClean="0">
                <a:solidFill>
                  <a:srgbClr val="C00000"/>
                </a:solidFill>
              </a:rPr>
              <a:t>***</a:t>
            </a:r>
            <a:r>
              <a:rPr lang="ru-RU" sz="2000" dirty="0" smtClean="0"/>
              <a:t>при </a:t>
            </a:r>
            <a:r>
              <a:rPr lang="ru-RU" sz="2000" dirty="0"/>
              <a:t>получении информации об обнаружении в поезде </a:t>
            </a:r>
            <a:r>
              <a:rPr lang="ru-RU" sz="2000" dirty="0" smtClean="0"/>
              <a:t>подвижной единицы </a:t>
            </a:r>
            <a:r>
              <a:rPr lang="ru-RU" sz="2000" dirty="0"/>
              <a:t>с показаниями уровня </a:t>
            </a:r>
            <a:r>
              <a:rPr lang="ru-RU" sz="2000" b="1" dirty="0">
                <a:solidFill>
                  <a:srgbClr val="C00000"/>
                </a:solidFill>
              </a:rPr>
              <a:t>«Тревога-1» </a:t>
            </a:r>
            <a:r>
              <a:rPr lang="ru-RU" sz="2000" dirty="0"/>
              <a:t>принять меры к плавному снижению скорости, чтобы </a:t>
            </a:r>
            <a:r>
              <a:rPr lang="ru-RU" sz="2000" b="1" dirty="0"/>
              <a:t>проследовать входные стрелки </a:t>
            </a:r>
            <a:r>
              <a:rPr lang="ru-RU" sz="2000" dirty="0"/>
              <a:t>станции со скоростью </a:t>
            </a:r>
            <a:r>
              <a:rPr lang="ru-RU" sz="2000" b="1" dirty="0" smtClean="0">
                <a:solidFill>
                  <a:srgbClr val="C00000"/>
                </a:solidFill>
              </a:rPr>
              <a:t>не</a:t>
            </a:r>
            <a:r>
              <a:rPr lang="ru-RU" sz="2000" dirty="0" smtClean="0">
                <a:solidFill>
                  <a:srgbClr val="C00000"/>
                </a:solidFill>
              </a:rPr>
              <a:t> </a:t>
            </a:r>
            <a:r>
              <a:rPr lang="ru-RU" sz="2000" b="1" dirty="0">
                <a:solidFill>
                  <a:srgbClr val="C00000"/>
                </a:solidFill>
              </a:rPr>
              <a:t>более 20 км/час </a:t>
            </a:r>
            <a:r>
              <a:rPr lang="ru-RU" sz="2000" dirty="0"/>
              <a:t>и следовать с особой бдительностью, наблюдая за составом, на путь приема станции с остановкой поезда;</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3" name="Рисунок 2"/>
          <p:cNvPicPr>
            <a:picLocks noChangeAspect="1"/>
          </p:cNvPicPr>
          <p:nvPr/>
        </p:nvPicPr>
        <p:blipFill rotWithShape="1">
          <a:blip r:embed="rId2"/>
          <a:srcRect l="5927" b="12082"/>
          <a:stretch/>
        </p:blipFill>
        <p:spPr>
          <a:xfrm>
            <a:off x="987204" y="339181"/>
            <a:ext cx="7169592" cy="4676855"/>
          </a:xfrm>
          <a:prstGeom prst="rect">
            <a:avLst/>
          </a:prstGeom>
        </p:spPr>
      </p:pic>
    </p:spTree>
    <p:extLst>
      <p:ext uri="{BB962C8B-B14F-4D97-AF65-F5344CB8AC3E}">
        <p14:creationId xmlns:p14="http://schemas.microsoft.com/office/powerpoint/2010/main" val="2732136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507603"/>
            <a:ext cx="9144000" cy="2350397"/>
          </a:xfrm>
        </p:spPr>
        <p:txBody>
          <a:bodyPr>
            <a:normAutofit lnSpcReduction="10000"/>
          </a:bodyPr>
          <a:lstStyle/>
          <a:p>
            <a:pPr marL="0" indent="0" algn="just">
              <a:buNone/>
            </a:pPr>
            <a:r>
              <a:rPr lang="ru-RU" sz="2000" b="1" dirty="0" smtClean="0">
                <a:solidFill>
                  <a:srgbClr val="C00000"/>
                </a:solidFill>
              </a:rPr>
              <a:t>***</a:t>
            </a:r>
            <a:r>
              <a:rPr lang="ru-RU" sz="2000" dirty="0" smtClean="0"/>
              <a:t>при </a:t>
            </a:r>
            <a:r>
              <a:rPr lang="ru-RU" sz="2000" dirty="0"/>
              <a:t>получении информации об обнаружении в поезде </a:t>
            </a:r>
            <a:r>
              <a:rPr lang="ru-RU" sz="2000" dirty="0" smtClean="0"/>
              <a:t>подвижной единицы </a:t>
            </a:r>
            <a:r>
              <a:rPr lang="ru-RU" sz="2000" dirty="0"/>
              <a:t>с показаниями уровня </a:t>
            </a:r>
            <a:r>
              <a:rPr lang="ru-RU" sz="2000" b="1" dirty="0">
                <a:solidFill>
                  <a:srgbClr val="C00000"/>
                </a:solidFill>
              </a:rPr>
              <a:t>«Тревога-2»</a:t>
            </a:r>
            <a:r>
              <a:rPr lang="ru-RU" sz="2000" dirty="0"/>
              <a:t>, незамедлительно принять меры к остановке поезда </a:t>
            </a:r>
            <a:r>
              <a:rPr lang="ru-RU" sz="2000" b="1" dirty="0"/>
              <a:t>служебным торможением</a:t>
            </a:r>
            <a:r>
              <a:rPr lang="ru-RU" sz="2000" dirty="0"/>
              <a:t>, сообщить об этом машинистам поездов, находящихся на перегоне, ДСП (ДНЦ). </a:t>
            </a:r>
            <a:r>
              <a:rPr lang="ru-RU" sz="2000" b="1" dirty="0"/>
              <a:t>Осмотреть </a:t>
            </a:r>
            <a:r>
              <a:rPr lang="ru-RU" sz="2000" b="1" dirty="0" smtClean="0"/>
              <a:t>подвижные единицы</a:t>
            </a:r>
            <a:r>
              <a:rPr lang="ru-RU" sz="2000" dirty="0" smtClean="0"/>
              <a:t>, </a:t>
            </a:r>
            <a:r>
              <a:rPr lang="ru-RU" sz="2000" dirty="0"/>
              <a:t>в которых КТСМ зафиксировали признаки неисправности и доложить ДСП (ДНЦ) </a:t>
            </a:r>
            <a:r>
              <a:rPr lang="ru-RU" sz="2000" b="1" dirty="0"/>
              <a:t>о </a:t>
            </a:r>
            <a:r>
              <a:rPr lang="ru-RU" sz="2000" b="1" dirty="0" smtClean="0"/>
              <a:t>возможности </a:t>
            </a:r>
            <a:r>
              <a:rPr lang="ru-RU" sz="2000" b="1" dirty="0"/>
              <a:t>следования с поездом </a:t>
            </a:r>
            <a:r>
              <a:rPr lang="ru-RU" sz="2000" dirty="0"/>
              <a:t>на станцию </a:t>
            </a:r>
            <a:r>
              <a:rPr lang="ru-RU" sz="2000" b="1" dirty="0"/>
              <a:t>или затребовать к поезду работников вагонного хозяйства </a:t>
            </a:r>
            <a:r>
              <a:rPr lang="ru-RU" sz="2000" dirty="0"/>
              <a:t>(при наличии их на станции) или необходимости получения консультации от работников вагонного хозяйства о возможности дальнейшего следования в поезде неисправной </a:t>
            </a:r>
            <a:r>
              <a:rPr lang="ru-RU" sz="2000" dirty="0" smtClean="0"/>
              <a:t>подвижной единицы.</a:t>
            </a:r>
            <a:endParaRPr lang="ru-RU" sz="2000" dirty="0"/>
          </a:p>
        </p:txBody>
      </p:sp>
      <p:pic>
        <p:nvPicPr>
          <p:cNvPr id="10242" name="Picture 2" descr="https://www.trainpix.org/photo/00/54/18/54188.jpg"/>
          <p:cNvPicPr>
            <a:picLocks noChangeAspect="1" noChangeArrowheads="1"/>
          </p:cNvPicPr>
          <p:nvPr/>
        </p:nvPicPr>
        <p:blipFill rotWithShape="1">
          <a:blip r:embed="rId2">
            <a:extLst>
              <a:ext uri="{28A0092B-C50C-407E-A947-70E740481C1C}">
                <a14:useLocalDpi xmlns:a14="http://schemas.microsoft.com/office/drawing/2010/main" val="0"/>
              </a:ext>
            </a:extLst>
          </a:blip>
          <a:srcRect t="12909"/>
          <a:stretch/>
        </p:blipFill>
        <p:spPr bwMode="auto">
          <a:xfrm>
            <a:off x="912069" y="470647"/>
            <a:ext cx="7604133" cy="384866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4082278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4973662"/>
            <a:ext cx="9116704" cy="1440160"/>
          </a:xfrm>
        </p:spPr>
        <p:txBody>
          <a:bodyPr>
            <a:normAutofit/>
          </a:bodyPr>
          <a:lstStyle/>
          <a:p>
            <a:pPr marL="0" indent="0" algn="just">
              <a:buNone/>
            </a:pPr>
            <a:r>
              <a:rPr lang="ru-RU" sz="2000" b="1" dirty="0">
                <a:solidFill>
                  <a:srgbClr val="002060"/>
                </a:solidFill>
              </a:rPr>
              <a:t>Работники вагонного хозяйства </a:t>
            </a:r>
            <a:r>
              <a:rPr lang="ru-RU" sz="2000" dirty="0"/>
              <a:t>(при их отсутствии локомотивная бригада) после остановки поезда по показаниям КТСМ на станции или перегоне </a:t>
            </a:r>
            <a:r>
              <a:rPr lang="ru-RU" sz="2000" b="1" dirty="0">
                <a:solidFill>
                  <a:srgbClr val="002060"/>
                </a:solidFill>
              </a:rPr>
              <a:t>обязаны </a:t>
            </a:r>
            <a:r>
              <a:rPr lang="ru-RU" sz="2000" b="1" dirty="0" smtClean="0">
                <a:solidFill>
                  <a:srgbClr val="002060"/>
                </a:solidFill>
              </a:rPr>
              <a:t>произвести осмотр</a:t>
            </a:r>
            <a:r>
              <a:rPr lang="ru-RU" sz="2000" dirty="0" smtClean="0">
                <a:solidFill>
                  <a:srgbClr val="002060"/>
                </a:solidFill>
              </a:rPr>
              <a:t> </a:t>
            </a:r>
            <a:r>
              <a:rPr lang="ru-RU" sz="2000" dirty="0"/>
              <a:t>показанных </a:t>
            </a:r>
            <a:r>
              <a:rPr lang="ru-RU" sz="2000" dirty="0" smtClean="0"/>
              <a:t>подвижных единиц </a:t>
            </a:r>
            <a:r>
              <a:rPr lang="ru-RU" sz="2000" dirty="0"/>
              <a:t>(при обнаружении нагретых букс) </a:t>
            </a:r>
            <a:r>
              <a:rPr lang="ru-RU" sz="2000" b="1" dirty="0">
                <a:solidFill>
                  <a:srgbClr val="C00000"/>
                </a:solidFill>
              </a:rPr>
              <a:t>не </a:t>
            </a:r>
            <a:r>
              <a:rPr lang="ru-RU" sz="2000" b="1" dirty="0" smtClean="0">
                <a:solidFill>
                  <a:srgbClr val="C00000"/>
                </a:solidFill>
              </a:rPr>
              <a:t>позднее </a:t>
            </a:r>
            <a:r>
              <a:rPr lang="ru-RU" sz="2000" b="1" dirty="0">
                <a:solidFill>
                  <a:srgbClr val="C00000"/>
                </a:solidFill>
              </a:rPr>
              <a:t>15 минут после остановки поезда.</a:t>
            </a:r>
          </a:p>
        </p:txBody>
      </p:sp>
      <p:pic>
        <p:nvPicPr>
          <p:cNvPr id="5124" name="Picture 4" descr="https://sdelanounas.ru/i/d/h/j/dHJhaW5waXgub3JnL3Bob3RvLzAxLzcyLzEyLzE3MjEyMy5qcGc_X19pZD04OTI3OQ==.jpg"/>
          <p:cNvPicPr>
            <a:picLocks noChangeAspect="1" noChangeArrowheads="1"/>
          </p:cNvPicPr>
          <p:nvPr/>
        </p:nvPicPr>
        <p:blipFill rotWithShape="1">
          <a:blip r:embed="rId2">
            <a:extLst>
              <a:ext uri="{28A0092B-C50C-407E-A947-70E740481C1C}">
                <a14:useLocalDpi xmlns:a14="http://schemas.microsoft.com/office/drawing/2010/main" val="0"/>
              </a:ext>
            </a:extLst>
          </a:blip>
          <a:srcRect t="24715"/>
          <a:stretch/>
        </p:blipFill>
        <p:spPr bwMode="auto">
          <a:xfrm>
            <a:off x="473186" y="457200"/>
            <a:ext cx="8419293" cy="4387755"/>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684589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cf.ppt-online.org/files1/slide/3/3ecT9WtXRYEU6LjhgFnsvZNwJzQrfbkmq2dy0PKIV/slide-14.jpg"/>
          <p:cNvPicPr>
            <a:picLocks noChangeAspect="1" noChangeArrowheads="1"/>
          </p:cNvPicPr>
          <p:nvPr/>
        </p:nvPicPr>
        <p:blipFill rotWithShape="1">
          <a:blip r:embed="rId2">
            <a:extLst>
              <a:ext uri="{28A0092B-C50C-407E-A947-70E740481C1C}">
                <a14:useLocalDpi xmlns:a14="http://schemas.microsoft.com/office/drawing/2010/main" val="0"/>
              </a:ext>
            </a:extLst>
          </a:blip>
          <a:srcRect l="1913" t="31541" r="2112" b="50852"/>
          <a:stretch/>
        </p:blipFill>
        <p:spPr bwMode="auto">
          <a:xfrm>
            <a:off x="36512" y="3977768"/>
            <a:ext cx="9107488" cy="1286364"/>
          </a:xfrm>
          <a:prstGeom prst="rect">
            <a:avLst/>
          </a:prstGeom>
          <a:noFill/>
          <a:extLst>
            <a:ext uri="{909E8E84-426E-40DD-AFC4-6F175D3DCCD1}">
              <a14:hiddenFill xmlns:a14="http://schemas.microsoft.com/office/drawing/2010/main">
                <a:solidFill>
                  <a:srgbClr val="FFFFFF"/>
                </a:solidFill>
              </a14:hiddenFill>
            </a:ext>
          </a:extLst>
        </p:spPr>
      </p:pic>
      <p:sp>
        <p:nvSpPr>
          <p:cNvPr id="6" name="Объект 5"/>
          <p:cNvSpPr>
            <a:spLocks noGrp="1"/>
          </p:cNvSpPr>
          <p:nvPr>
            <p:ph idx="1"/>
          </p:nvPr>
        </p:nvSpPr>
        <p:spPr>
          <a:xfrm>
            <a:off x="0" y="5201816"/>
            <a:ext cx="9144000" cy="1656184"/>
          </a:xfrm>
        </p:spPr>
        <p:txBody>
          <a:bodyPr>
            <a:normAutofit lnSpcReduction="10000"/>
          </a:bodyPr>
          <a:lstStyle/>
          <a:p>
            <a:pPr marL="0" indent="0" algn="just">
              <a:buNone/>
            </a:pPr>
            <a:r>
              <a:rPr lang="ru-RU" sz="2000" dirty="0"/>
              <a:t>Если в результате осмотра будет </a:t>
            </a:r>
            <a:r>
              <a:rPr lang="ru-RU" sz="2000" b="1" dirty="0"/>
              <a:t>установлено</a:t>
            </a:r>
            <a:r>
              <a:rPr lang="ru-RU" sz="2000" dirty="0"/>
              <a:t>, что в показанных КТСМ вагонах </a:t>
            </a:r>
            <a:r>
              <a:rPr lang="ru-RU" sz="2000" b="1" dirty="0"/>
              <a:t>отсутствуют неисправные узлы </a:t>
            </a:r>
            <a:r>
              <a:rPr lang="ru-RU" sz="2000" dirty="0"/>
              <a:t>(при «Тревоге-1» или «Тревоге-2»), </a:t>
            </a:r>
            <a:r>
              <a:rPr lang="ru-RU" sz="2000" b="1" dirty="0"/>
              <a:t>должны быть </a:t>
            </a:r>
            <a:r>
              <a:rPr lang="ru-RU" sz="2000" b="1" dirty="0">
                <a:solidFill>
                  <a:srgbClr val="C00000"/>
                </a:solidFill>
              </a:rPr>
              <a:t>осмотрены по две смежные </a:t>
            </a:r>
            <a:r>
              <a:rPr lang="ru-RU" sz="2000" b="1" dirty="0" smtClean="0">
                <a:solidFill>
                  <a:srgbClr val="C00000"/>
                </a:solidFill>
              </a:rPr>
              <a:t>подвижные единицы </a:t>
            </a:r>
            <a:r>
              <a:rPr lang="ru-RU" sz="2000" b="1" dirty="0">
                <a:solidFill>
                  <a:srgbClr val="C00000"/>
                </a:solidFill>
              </a:rPr>
              <a:t>в обе стороны от зафиксированной</a:t>
            </a:r>
            <a:r>
              <a:rPr lang="ru-RU" sz="2000" dirty="0"/>
              <a:t>. При наличии информации о сбоях КТСМ в счете </a:t>
            </a:r>
            <a:r>
              <a:rPr lang="ru-RU" sz="2000" dirty="0" smtClean="0"/>
              <a:t>подвижных единиц </a:t>
            </a:r>
            <a:r>
              <a:rPr lang="ru-RU" sz="2000" dirty="0"/>
              <a:t>на этот поезд производится осмотр всех </a:t>
            </a:r>
            <a:r>
              <a:rPr lang="ru-RU" sz="2000" dirty="0" smtClean="0"/>
              <a:t>подвижных единиц </a:t>
            </a:r>
            <a:r>
              <a:rPr lang="ru-RU" sz="2000" b="1" dirty="0" smtClean="0">
                <a:solidFill>
                  <a:srgbClr val="002060"/>
                </a:solidFill>
              </a:rPr>
              <a:t>с </a:t>
            </a:r>
            <a:r>
              <a:rPr lang="ru-RU" sz="2000" b="1" dirty="0">
                <a:solidFill>
                  <a:srgbClr val="002060"/>
                </a:solidFill>
              </a:rPr>
              <a:t>указанной КТСМ стороны поезда.</a:t>
            </a:r>
          </a:p>
        </p:txBody>
      </p:sp>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pic>
        <p:nvPicPr>
          <p:cNvPr id="3" name="Рисунок 2"/>
          <p:cNvPicPr>
            <a:picLocks noChangeAspect="1"/>
          </p:cNvPicPr>
          <p:nvPr/>
        </p:nvPicPr>
        <p:blipFill rotWithShape="1">
          <a:blip r:embed="rId3"/>
          <a:srcRect t="8063" r="4838"/>
          <a:stretch/>
        </p:blipFill>
        <p:spPr>
          <a:xfrm>
            <a:off x="1329140" y="416256"/>
            <a:ext cx="6485719" cy="3524572"/>
          </a:xfrm>
          <a:prstGeom prst="rect">
            <a:avLst/>
          </a:prstGeom>
        </p:spPr>
      </p:pic>
    </p:spTree>
    <p:extLst>
      <p:ext uri="{BB962C8B-B14F-4D97-AF65-F5344CB8AC3E}">
        <p14:creationId xmlns:p14="http://schemas.microsoft.com/office/powerpoint/2010/main" val="2826306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8240" y="5000957"/>
            <a:ext cx="9075760" cy="1017706"/>
          </a:xfrm>
        </p:spPr>
        <p:txBody>
          <a:bodyPr>
            <a:normAutofit/>
          </a:bodyPr>
          <a:lstStyle/>
          <a:p>
            <a:pPr marL="0" indent="0" algn="just">
              <a:buNone/>
            </a:pPr>
            <a:r>
              <a:rPr lang="ru-RU" sz="2000" b="1" dirty="0"/>
              <a:t>Осмотр вагонов на станции осуществляют </a:t>
            </a:r>
            <a:r>
              <a:rPr lang="ru-RU" sz="2000" b="1" dirty="0">
                <a:solidFill>
                  <a:srgbClr val="002060"/>
                </a:solidFill>
              </a:rPr>
              <a:t>работники вагонного хозяйства </a:t>
            </a:r>
            <a:r>
              <a:rPr lang="ru-RU" sz="2000" dirty="0"/>
              <a:t>(при их отсутствии - локомотивная бригада). При необходимости дается уведомление ДСП (ДНЦ) об отцепке неисправных </a:t>
            </a:r>
            <a:r>
              <a:rPr lang="ru-RU" sz="2000" dirty="0" smtClean="0"/>
              <a:t>вагонов.</a:t>
            </a:r>
            <a:endParaRPr lang="ru-RU" sz="2000" dirty="0"/>
          </a:p>
        </p:txBody>
      </p:sp>
      <p:pic>
        <p:nvPicPr>
          <p:cNvPr id="12290" name="Picture 2" descr="http://proftraektoria.ru/wp-content/uploads/2014/01/%D0%A1%D0%BB%D0%B5%D1%81%D0%B0%D1%80%D1%8C-%D0%BF%D0%BE-%D1%80%D0%B5%D0%BC%D0%BE%D0%BD%D1%82%D1%83-%D0%BF%D0%BE%D0%B4%D0%B2%D0%B8%D0%B6%D0%BD%D0%BE%D0%B3%D0%BE-%D1%81%D0%BE%D1%81%D1%82%D0%B0%D0%B2%D0%B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553" y="457200"/>
            <a:ext cx="7085260" cy="437410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2933577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80208" y="4987309"/>
            <a:ext cx="9063792" cy="1556792"/>
          </a:xfrm>
        </p:spPr>
        <p:txBody>
          <a:bodyPr>
            <a:normAutofit/>
          </a:bodyPr>
          <a:lstStyle/>
          <a:p>
            <a:pPr marL="0" indent="0" algn="just">
              <a:buNone/>
            </a:pPr>
            <a:r>
              <a:rPr lang="ru-RU" sz="2000" b="1" dirty="0">
                <a:solidFill>
                  <a:srgbClr val="C00000"/>
                </a:solidFill>
              </a:rPr>
              <a:t>Запрещается</a:t>
            </a:r>
            <a:r>
              <a:rPr lang="ru-RU" sz="2000" dirty="0"/>
              <a:t> </a:t>
            </a:r>
            <a:r>
              <a:rPr lang="ru-RU" sz="2000" b="1" dirty="0">
                <a:solidFill>
                  <a:srgbClr val="C00000"/>
                </a:solidFill>
              </a:rPr>
              <a:t>отправление поездов </a:t>
            </a:r>
            <a:r>
              <a:rPr lang="ru-RU" sz="2000" dirty="0"/>
              <a:t>при выявлении нагревшегося буксового узла вагонов </a:t>
            </a:r>
            <a:r>
              <a:rPr lang="ru-RU" sz="2000" b="1" dirty="0">
                <a:solidFill>
                  <a:srgbClr val="002060"/>
                </a:solidFill>
              </a:rPr>
              <a:t>без принятия решения специалистом-вагонником</a:t>
            </a:r>
            <a:r>
              <a:rPr lang="ru-RU" sz="2000" dirty="0"/>
              <a:t>. Отправление таких поездов без заключения специалиста-вагонника производить </a:t>
            </a:r>
            <a:r>
              <a:rPr lang="ru-RU" sz="2000" b="1" dirty="0"/>
              <a:t>только после отцепки неисправного вагона. </a:t>
            </a:r>
          </a:p>
        </p:txBody>
      </p:sp>
      <p:pic>
        <p:nvPicPr>
          <p:cNvPr id="14338" name="Picture 2" descr="http://dprof38.ru/files/2017/05/IMG_3108-1024x5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57200"/>
            <a:ext cx="8640960" cy="4252671"/>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2215109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128972"/>
            <a:ext cx="9116704" cy="1224136"/>
          </a:xfrm>
        </p:spPr>
        <p:txBody>
          <a:bodyPr>
            <a:normAutofit/>
          </a:bodyPr>
          <a:lstStyle/>
          <a:p>
            <a:pPr marL="0" indent="0" algn="just">
              <a:buNone/>
            </a:pPr>
            <a:r>
              <a:rPr lang="ru-RU" sz="2000" b="1" dirty="0">
                <a:solidFill>
                  <a:srgbClr val="002060"/>
                </a:solidFill>
              </a:rPr>
              <a:t>При обнаружении явных внешних признаков разрушения </a:t>
            </a:r>
            <a:r>
              <a:rPr lang="ru-RU" sz="2000" b="1" dirty="0" smtClean="0">
                <a:solidFill>
                  <a:srgbClr val="002060"/>
                </a:solidFill>
              </a:rPr>
              <a:t>буксового </a:t>
            </a:r>
            <a:r>
              <a:rPr lang="ru-RU" sz="2000" b="1" dirty="0">
                <a:solidFill>
                  <a:srgbClr val="002060"/>
                </a:solidFill>
              </a:rPr>
              <a:t>узла </a:t>
            </a:r>
            <a:r>
              <a:rPr lang="ru-RU" sz="2000" b="1" dirty="0"/>
              <a:t>машинист должен </a:t>
            </a:r>
            <a:r>
              <a:rPr lang="ru-RU" sz="2000" dirty="0"/>
              <a:t>через ДСП (ДНЦ) вызвать работника вагонного хозяйства для определения возможности дальнейшего следования зарегистрированного вагона. </a:t>
            </a:r>
          </a:p>
        </p:txBody>
      </p:sp>
      <p:pic>
        <p:nvPicPr>
          <p:cNvPr id="17410" name="Picture 2" descr="https://swrailway.gov.ua/img/rabslovo/1258/SDC107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873" y="361665"/>
            <a:ext cx="7067124" cy="476730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038670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8240" y="4919071"/>
            <a:ext cx="9075760" cy="1556792"/>
          </a:xfrm>
        </p:spPr>
        <p:txBody>
          <a:bodyPr>
            <a:normAutofit/>
          </a:bodyPr>
          <a:lstStyle/>
          <a:p>
            <a:pPr marL="0" indent="0" algn="just">
              <a:buNone/>
            </a:pPr>
            <a:r>
              <a:rPr lang="ru-RU" sz="2000" b="1" dirty="0"/>
              <a:t>Отправление таких поездов без заключения работника вагонного хозяйства </a:t>
            </a:r>
            <a:r>
              <a:rPr lang="ru-RU" sz="2000" b="1" dirty="0">
                <a:solidFill>
                  <a:srgbClr val="002060"/>
                </a:solidFill>
              </a:rPr>
              <a:t>производить только после отцепки неисправного вагона от поезда</a:t>
            </a:r>
            <a:r>
              <a:rPr lang="ru-RU" sz="2000" dirty="0"/>
              <a:t>. Для организации отцепки неисправного вагона на станциях с диспетчерской централизацией ДНЦ вызывает ДСП станции, который обязан организовать маневровые передвижения по отцепке неисправного вагона.</a:t>
            </a:r>
          </a:p>
        </p:txBody>
      </p:sp>
      <p:pic>
        <p:nvPicPr>
          <p:cNvPr id="18434" name="Picture 2" descr="https://i.ytimg.com/vi/JVgLIq80cag/hq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b="11335"/>
          <a:stretch/>
        </p:blipFill>
        <p:spPr bwMode="auto">
          <a:xfrm>
            <a:off x="1319066" y="457200"/>
            <a:ext cx="6505867" cy="4326340"/>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132410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055548"/>
            <a:ext cx="9036496" cy="1440160"/>
          </a:xfrm>
        </p:spPr>
        <p:txBody>
          <a:bodyPr>
            <a:normAutofit/>
          </a:bodyPr>
          <a:lstStyle/>
          <a:p>
            <a:pPr marL="0" indent="0" algn="just">
              <a:buNone/>
            </a:pPr>
            <a:r>
              <a:rPr lang="ru-RU" sz="2000" b="1" dirty="0"/>
              <a:t>При отцепке неисправного вагона</a:t>
            </a:r>
            <a:r>
              <a:rPr lang="ru-RU" sz="2000" dirty="0"/>
              <a:t> </a:t>
            </a:r>
            <a:r>
              <a:rPr lang="ru-RU" sz="2000" b="1" dirty="0">
                <a:solidFill>
                  <a:srgbClr val="002060"/>
                </a:solidFill>
              </a:rPr>
              <a:t>скорость движения </a:t>
            </a:r>
            <a:r>
              <a:rPr lang="ru-RU" sz="2000" b="1" dirty="0">
                <a:solidFill>
                  <a:srgbClr val="C00000"/>
                </a:solidFill>
              </a:rPr>
              <a:t>не более 5 км/час</a:t>
            </a:r>
            <a:r>
              <a:rPr lang="ru-RU" sz="2000" dirty="0"/>
              <a:t>, при этом рядом с неисправной колесной парой должен следовать работник станции, с готовностью подать машинисту локомотива сигнал остановки в случае угрозы схода вагона или разрушения механической части вагона.</a:t>
            </a:r>
          </a:p>
        </p:txBody>
      </p:sp>
      <p:pic>
        <p:nvPicPr>
          <p:cNvPr id="19458" name="Picture 2" descr="https://www.vsolikamske.ru/upload/2011/konkurs-zheleznodorozh/konkurs-zheleznodorozh4.jpg"/>
          <p:cNvPicPr>
            <a:picLocks noChangeAspect="1" noChangeArrowheads="1"/>
          </p:cNvPicPr>
          <p:nvPr/>
        </p:nvPicPr>
        <p:blipFill rotWithShape="1">
          <a:blip r:embed="rId2">
            <a:extLst>
              <a:ext uri="{28A0092B-C50C-407E-A947-70E740481C1C}">
                <a14:useLocalDpi xmlns:a14="http://schemas.microsoft.com/office/drawing/2010/main" val="0"/>
              </a:ext>
            </a:extLst>
          </a:blip>
          <a:srcRect b="3761"/>
          <a:stretch/>
        </p:blipFill>
        <p:spPr bwMode="auto">
          <a:xfrm>
            <a:off x="790409" y="457199"/>
            <a:ext cx="7357303" cy="444234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914732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05518"/>
            <a:ext cx="9144000" cy="1573306"/>
          </a:xfrm>
        </p:spPr>
        <p:txBody>
          <a:bodyPr>
            <a:normAutofit/>
          </a:bodyPr>
          <a:lstStyle/>
          <a:p>
            <a:pPr marL="0" indent="0" algn="just">
              <a:buNone/>
            </a:pPr>
            <a:r>
              <a:rPr lang="ru-RU" sz="2000" b="1" dirty="0">
                <a:solidFill>
                  <a:srgbClr val="002060"/>
                </a:solidFill>
              </a:rPr>
              <a:t>Правильное и бесперебойное действие устройств автоматики </a:t>
            </a:r>
            <a:r>
              <a:rPr lang="ru-RU" sz="2000" b="1" dirty="0" smtClean="0">
                <a:solidFill>
                  <a:srgbClr val="002060"/>
                </a:solidFill>
              </a:rPr>
              <a:t>и телемеханики </a:t>
            </a:r>
            <a:r>
              <a:rPr lang="ru-RU" sz="2000" b="1" dirty="0">
                <a:solidFill>
                  <a:srgbClr val="002060"/>
                </a:solidFill>
              </a:rPr>
              <a:t>обеспечивается техническим обслуживанием этих устройств. </a:t>
            </a:r>
            <a:r>
              <a:rPr lang="ru-RU" sz="2000" dirty="0"/>
              <a:t>Необходимо так обслуживать устройства, чтобы не допускать их отказов, которые приводят к задержкам поездов, нарушению графика движения и снижению пропускной способности на перегонах и станциях. </a:t>
            </a:r>
          </a:p>
        </p:txBody>
      </p:sp>
      <p:sp>
        <p:nvSpPr>
          <p:cNvPr id="5"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4" name="Рисунок 3"/>
          <p:cNvPicPr>
            <a:picLocks noChangeAspect="1"/>
          </p:cNvPicPr>
          <p:nvPr/>
        </p:nvPicPr>
        <p:blipFill rotWithShape="1">
          <a:blip r:embed="rId2"/>
          <a:srcRect t="25448"/>
          <a:stretch/>
        </p:blipFill>
        <p:spPr>
          <a:xfrm>
            <a:off x="543636" y="369750"/>
            <a:ext cx="8056728" cy="4504853"/>
          </a:xfrm>
          <a:prstGeom prst="rect">
            <a:avLst/>
          </a:prstGeom>
        </p:spPr>
      </p:pic>
    </p:spTree>
    <p:extLst>
      <p:ext uri="{BB962C8B-B14F-4D97-AF65-F5344CB8AC3E}">
        <p14:creationId xmlns:p14="http://schemas.microsoft.com/office/powerpoint/2010/main" val="3112217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49541"/>
            <a:ext cx="9144000" cy="1314531"/>
          </a:xfrm>
        </p:spPr>
        <p:txBody>
          <a:bodyPr>
            <a:normAutofit/>
          </a:bodyPr>
          <a:lstStyle/>
          <a:p>
            <a:pPr marL="0" indent="0" algn="just">
              <a:buNone/>
            </a:pPr>
            <a:r>
              <a:rPr lang="ru-RU" sz="2000" dirty="0"/>
              <a:t>В случае, когда </a:t>
            </a:r>
            <a:r>
              <a:rPr lang="ru-RU" sz="2000" b="1" dirty="0">
                <a:solidFill>
                  <a:srgbClr val="002060"/>
                </a:solidFill>
              </a:rPr>
              <a:t>поезд был остановлен по информации о волочении</a:t>
            </a:r>
            <a:r>
              <a:rPr lang="ru-RU" sz="2000" dirty="0"/>
              <a:t>, а </a:t>
            </a:r>
            <a:r>
              <a:rPr lang="ru-RU" sz="2000" b="1" dirty="0"/>
              <a:t>машинист </a:t>
            </a:r>
            <a:r>
              <a:rPr lang="ru-RU" sz="2000" dirty="0"/>
              <a:t>при осмотре зарегистрированного вагона </a:t>
            </a:r>
            <a:r>
              <a:rPr lang="ru-RU" sz="2000" b="1" dirty="0"/>
              <a:t>не выявил причину</a:t>
            </a:r>
            <a:r>
              <a:rPr lang="ru-RU" sz="2000" dirty="0"/>
              <a:t>, а также при наличии информации о сбоях средств контроля в счете вагонов, </a:t>
            </a:r>
            <a:r>
              <a:rPr lang="ru-RU" sz="2000" b="1" dirty="0">
                <a:solidFill>
                  <a:srgbClr val="C00000"/>
                </a:solidFill>
              </a:rPr>
              <a:t>он обязан осмотреть состояние всего поезда с двух сторон</a:t>
            </a:r>
            <a:r>
              <a:rPr lang="ru-RU" sz="2000" dirty="0"/>
              <a:t>.</a:t>
            </a:r>
          </a:p>
        </p:txBody>
      </p:sp>
      <p:pic>
        <p:nvPicPr>
          <p:cNvPr id="20482" name="Picture 2" descr="http://pfoto-rzd.com/data/media/202/IMG_65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57200"/>
            <a:ext cx="8640960" cy="408750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498322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671249"/>
            <a:ext cx="9144000" cy="3186751"/>
          </a:xfrm>
        </p:spPr>
        <p:txBody>
          <a:bodyPr>
            <a:normAutofit fontScale="92500" lnSpcReduction="10000"/>
          </a:bodyPr>
          <a:lstStyle/>
          <a:p>
            <a:pPr marL="0" indent="0" algn="just">
              <a:buNone/>
            </a:pPr>
            <a:r>
              <a:rPr lang="ru-RU" sz="2000" b="1" dirty="0"/>
              <a:t>Во всех случаях остановки поезда по показаниям КТСМ (Тревога-1, Тревога-2) </a:t>
            </a:r>
            <a:r>
              <a:rPr lang="ru-RU" sz="2000" dirty="0"/>
              <a:t>после остановки поезда </a:t>
            </a:r>
            <a:r>
              <a:rPr lang="ru-RU" sz="2000" b="1" dirty="0">
                <a:solidFill>
                  <a:srgbClr val="C00000"/>
                </a:solidFill>
              </a:rPr>
              <a:t>машинист обязан </a:t>
            </a:r>
            <a:r>
              <a:rPr lang="ru-RU" sz="2000" dirty="0"/>
              <a:t>уточнить у ДСП (ДНЦ) </a:t>
            </a:r>
            <a:r>
              <a:rPr lang="ru-RU" sz="2000" b="1" u="sng" dirty="0" smtClean="0">
                <a:solidFill>
                  <a:srgbClr val="C00000"/>
                </a:solidFill>
              </a:rPr>
              <a:t>информацию</a:t>
            </a:r>
            <a:r>
              <a:rPr lang="ru-RU" sz="2000" dirty="0">
                <a:solidFill>
                  <a:srgbClr val="C00000"/>
                </a:solidFill>
              </a:rPr>
              <a:t>: </a:t>
            </a:r>
            <a:endParaRPr lang="ru-RU" sz="2000" dirty="0" smtClean="0">
              <a:solidFill>
                <a:srgbClr val="C00000"/>
              </a:solidFill>
            </a:endParaRPr>
          </a:p>
          <a:p>
            <a:pPr marL="0" indent="0" algn="just">
              <a:buNone/>
            </a:pPr>
            <a:r>
              <a:rPr lang="ru-RU" sz="2000" b="1" dirty="0" smtClean="0">
                <a:solidFill>
                  <a:srgbClr val="C00000"/>
                </a:solidFill>
              </a:rPr>
              <a:t>**</a:t>
            </a:r>
            <a:r>
              <a:rPr lang="ru-RU" sz="2000" dirty="0" smtClean="0"/>
              <a:t> </a:t>
            </a:r>
            <a:r>
              <a:rPr lang="ru-RU" sz="2000" dirty="0"/>
              <a:t>наличие в поезде неисправных вагонов и их количество; </a:t>
            </a:r>
            <a:endParaRPr lang="ru-RU" sz="2000" dirty="0" smtClean="0"/>
          </a:p>
          <a:p>
            <a:pPr marL="0" indent="0">
              <a:buNone/>
            </a:pPr>
            <a:r>
              <a:rPr lang="ru-RU" sz="2000" b="1" dirty="0" smtClean="0">
                <a:solidFill>
                  <a:srgbClr val="C00000"/>
                </a:solidFill>
              </a:rPr>
              <a:t>** </a:t>
            </a:r>
            <a:r>
              <a:rPr lang="ru-RU" sz="2000" dirty="0" smtClean="0"/>
              <a:t>вид </a:t>
            </a:r>
            <a:r>
              <a:rPr lang="ru-RU" sz="2000" dirty="0"/>
              <a:t>неисправности (нагрев буксы, заторможенность колесных пар, нарушение нижнего габарита (волочения</a:t>
            </a:r>
            <a:r>
              <a:rPr lang="ru-RU" sz="2000" dirty="0" smtClean="0"/>
              <a:t>));</a:t>
            </a:r>
          </a:p>
          <a:p>
            <a:pPr marL="0" indent="0" algn="just">
              <a:buNone/>
            </a:pPr>
            <a:r>
              <a:rPr lang="ru-RU" sz="2000" b="1" dirty="0" smtClean="0">
                <a:solidFill>
                  <a:srgbClr val="C00000"/>
                </a:solidFill>
              </a:rPr>
              <a:t>**</a:t>
            </a:r>
            <a:r>
              <a:rPr lang="ru-RU" sz="2000" dirty="0" smtClean="0"/>
              <a:t> </a:t>
            </a:r>
            <a:r>
              <a:rPr lang="ru-RU" sz="2000" dirty="0"/>
              <a:t>порядковый номер зарегистрированной </a:t>
            </a:r>
            <a:r>
              <a:rPr lang="ru-RU" sz="2000" dirty="0" smtClean="0"/>
              <a:t>подвижной единицы;</a:t>
            </a:r>
          </a:p>
          <a:p>
            <a:pPr marL="0" indent="0">
              <a:buNone/>
            </a:pPr>
            <a:r>
              <a:rPr lang="ru-RU" sz="2000" b="1" dirty="0" smtClean="0">
                <a:solidFill>
                  <a:srgbClr val="C00000"/>
                </a:solidFill>
              </a:rPr>
              <a:t>**</a:t>
            </a:r>
            <a:r>
              <a:rPr lang="ru-RU" sz="2000" dirty="0" smtClean="0"/>
              <a:t> </a:t>
            </a:r>
            <a:r>
              <a:rPr lang="ru-RU" sz="2000" dirty="0"/>
              <a:t>сторона по ходу движения и порядковый номер оси зарегистрированной </a:t>
            </a:r>
            <a:r>
              <a:rPr lang="ru-RU" sz="2000" dirty="0" smtClean="0"/>
              <a:t>подвижной единицы;</a:t>
            </a:r>
          </a:p>
          <a:p>
            <a:pPr marL="0" indent="0" algn="just">
              <a:buNone/>
            </a:pPr>
            <a:r>
              <a:rPr lang="ru-RU" sz="2000" b="1" dirty="0" smtClean="0">
                <a:solidFill>
                  <a:srgbClr val="C00000"/>
                </a:solidFill>
              </a:rPr>
              <a:t>**</a:t>
            </a:r>
            <a:r>
              <a:rPr lang="ru-RU" sz="2000" dirty="0" smtClean="0"/>
              <a:t> </a:t>
            </a:r>
            <a:r>
              <a:rPr lang="ru-RU" sz="2000" dirty="0"/>
              <a:t>уровень (температура) нагрева; </a:t>
            </a:r>
            <a:endParaRPr lang="ru-RU" sz="2000" dirty="0" smtClean="0"/>
          </a:p>
          <a:p>
            <a:pPr marL="0" indent="0" algn="just">
              <a:buNone/>
            </a:pPr>
            <a:r>
              <a:rPr lang="ru-RU" sz="2000" b="1" dirty="0" smtClean="0">
                <a:solidFill>
                  <a:srgbClr val="C00000"/>
                </a:solidFill>
              </a:rPr>
              <a:t>**</a:t>
            </a:r>
            <a:r>
              <a:rPr lang="ru-RU" sz="2000" dirty="0" smtClean="0"/>
              <a:t> </a:t>
            </a:r>
            <a:r>
              <a:rPr lang="ru-RU" sz="2000" dirty="0"/>
              <a:t>наличие сбоев средств контроля в счете </a:t>
            </a:r>
            <a:r>
              <a:rPr lang="ru-RU" sz="2000" dirty="0" smtClean="0"/>
              <a:t>вагонов.</a:t>
            </a:r>
            <a:endParaRPr lang="ru-RU" sz="2000" dirty="0"/>
          </a:p>
        </p:txBody>
      </p:sp>
      <p:pic>
        <p:nvPicPr>
          <p:cNvPr id="21506" name="Picture 2" descr="https://www.hegenscheidt-mfd.com/wp-content/uploads/2011/07/Argus_02.jpg"/>
          <p:cNvPicPr>
            <a:picLocks noChangeAspect="1" noChangeArrowheads="1"/>
          </p:cNvPicPr>
          <p:nvPr/>
        </p:nvPicPr>
        <p:blipFill rotWithShape="1">
          <a:blip r:embed="rId2">
            <a:extLst>
              <a:ext uri="{28A0092B-C50C-407E-A947-70E740481C1C}">
                <a14:useLocalDpi xmlns:a14="http://schemas.microsoft.com/office/drawing/2010/main" val="0"/>
              </a:ext>
            </a:extLst>
          </a:blip>
          <a:srcRect b="25499"/>
          <a:stretch/>
        </p:blipFill>
        <p:spPr bwMode="auto">
          <a:xfrm>
            <a:off x="1129553" y="361665"/>
            <a:ext cx="6868035" cy="330958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3951328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9844" y="4650799"/>
            <a:ext cx="9144000" cy="1913774"/>
          </a:xfrm>
        </p:spPr>
        <p:txBody>
          <a:bodyPr>
            <a:normAutofit/>
          </a:bodyPr>
          <a:lstStyle/>
          <a:p>
            <a:pPr marL="0" indent="0" algn="just">
              <a:buNone/>
            </a:pPr>
            <a:r>
              <a:rPr lang="ru-RU" sz="2000" dirty="0"/>
              <a:t>При контроле состояния буксового узла </a:t>
            </a:r>
            <a:r>
              <a:rPr lang="ru-RU" sz="2000" b="1" dirty="0">
                <a:solidFill>
                  <a:srgbClr val="C00000"/>
                </a:solidFill>
              </a:rPr>
              <a:t>машинист обязан проверить</a:t>
            </a:r>
            <a:r>
              <a:rPr lang="ru-RU" sz="2000" b="1" dirty="0"/>
              <a:t> визуально</a:t>
            </a:r>
            <a:r>
              <a:rPr lang="ru-RU" sz="2000" dirty="0"/>
              <a:t>, </a:t>
            </a:r>
            <a:r>
              <a:rPr lang="ru-RU" sz="2000" b="1" dirty="0"/>
              <a:t>инфракрасным прибором </a:t>
            </a:r>
            <a:r>
              <a:rPr lang="ru-RU" sz="2000" dirty="0"/>
              <a:t>для измерения температуры типа «</a:t>
            </a:r>
            <a:r>
              <a:rPr lang="ru-RU" sz="2000" u="sng" dirty="0"/>
              <a:t>Кельвин</a:t>
            </a:r>
            <a:r>
              <a:rPr lang="ru-RU" sz="2000" dirty="0"/>
              <a:t>» (при наличии) </a:t>
            </a:r>
            <a:r>
              <a:rPr lang="ru-RU" sz="2000" b="1" dirty="0"/>
              <a:t>и на ощупь степень нагрева</a:t>
            </a:r>
            <a:r>
              <a:rPr lang="ru-RU" sz="2000" dirty="0"/>
              <a:t> буксовых узлов, ободьев колес и </a:t>
            </a:r>
            <a:r>
              <a:rPr lang="ru-RU" sz="2000" b="1" dirty="0"/>
              <a:t>провести осмотр поверхности </a:t>
            </a:r>
            <a:r>
              <a:rPr lang="ru-RU" sz="2000" dirty="0"/>
              <a:t>катания колес с целью выявления ползунов, наваров, цветов побежалости из-за заторможенности колесных пар (при неисправности автотормозного оборудования вагонов</a:t>
            </a:r>
            <a:r>
              <a:rPr lang="ru-RU" sz="2000" dirty="0" smtClean="0"/>
              <a:t>).</a:t>
            </a:r>
            <a:endParaRPr lang="ru-RU" sz="2000" dirty="0"/>
          </a:p>
        </p:txBody>
      </p:sp>
      <p:pic>
        <p:nvPicPr>
          <p:cNvPr id="22530" name="Picture 2" descr="https://xn----8sbnabajhcb6aih6bhjbzegv1p.xn--p1ai/thumbs/default/images/items/257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44" y="555076"/>
            <a:ext cx="230425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s://4.bp.blogspot.com/-4gkBQ1dhvbs/V1ksdUtZs1I/AAAAAAAAEBs/ouXhzC1KZb0rlb9jgpWXAI3zUjOdQqGMACLcB/s1600/%25D0%25A1%25D0%25BD%25D0%25B8%25D0%25BC%25D0%25BE%25D0%25B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1521" y="457200"/>
            <a:ext cx="6362700" cy="388843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986441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57192"/>
            <a:ext cx="9132030" cy="1440160"/>
          </a:xfrm>
        </p:spPr>
        <p:txBody>
          <a:bodyPr>
            <a:normAutofit/>
          </a:bodyPr>
          <a:lstStyle/>
          <a:p>
            <a:pPr marL="0" indent="0" algn="just">
              <a:buNone/>
            </a:pPr>
            <a:r>
              <a:rPr lang="ru-RU" sz="2000" b="1" dirty="0"/>
              <a:t>Если</a:t>
            </a:r>
            <a:r>
              <a:rPr lang="ru-RU" sz="2000" dirty="0"/>
              <a:t> </a:t>
            </a:r>
            <a:r>
              <a:rPr lang="ru-RU" sz="2000" b="1" dirty="0"/>
              <a:t>по результатам осмотра установлено</a:t>
            </a:r>
            <a:r>
              <a:rPr lang="ru-RU" sz="2000" dirty="0"/>
              <a:t>, что </a:t>
            </a:r>
            <a:r>
              <a:rPr lang="ru-RU" sz="2000" b="1" dirty="0">
                <a:solidFill>
                  <a:srgbClr val="002060"/>
                </a:solidFill>
              </a:rPr>
              <a:t>неисправности букс </a:t>
            </a:r>
            <a:r>
              <a:rPr lang="ru-RU" sz="2000" dirty="0"/>
              <a:t>и заторможенные колесные пары </a:t>
            </a:r>
            <a:r>
              <a:rPr lang="ru-RU" sz="2000" b="1" dirty="0">
                <a:solidFill>
                  <a:srgbClr val="002060"/>
                </a:solidFill>
              </a:rPr>
              <a:t>отсутствуют</a:t>
            </a:r>
            <a:r>
              <a:rPr lang="ru-RU" sz="2000" dirty="0"/>
              <a:t>, </a:t>
            </a:r>
            <a:r>
              <a:rPr lang="ru-RU" sz="2000" b="1" dirty="0">
                <a:solidFill>
                  <a:srgbClr val="C00000"/>
                </a:solidFill>
              </a:rPr>
              <a:t>поезд следует далее с установленной скоростью</a:t>
            </a:r>
            <a:r>
              <a:rPr lang="ru-RU" sz="2000" dirty="0"/>
              <a:t>, </a:t>
            </a:r>
            <a:r>
              <a:rPr lang="ru-RU" sz="2000" u="sng" dirty="0"/>
              <a:t>до станции</a:t>
            </a:r>
            <a:r>
              <a:rPr lang="ru-RU" sz="2000" dirty="0"/>
              <a:t>, где имеется работник вагонного хозяйства и совместно с ним составляется </a:t>
            </a:r>
            <a:r>
              <a:rPr lang="ru-RU" sz="2000" dirty="0" smtClean="0"/>
              <a:t>акт.</a:t>
            </a:r>
            <a:endParaRPr lang="ru-RU" sz="2000" dirty="0"/>
          </a:p>
        </p:txBody>
      </p:sp>
      <p:pic>
        <p:nvPicPr>
          <p:cNvPr id="30722" name="Picture 2" descr="https://i.ytimg.com/vi/oDiFglfCbN8/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538" y="457200"/>
            <a:ext cx="8356449" cy="429635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601746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89360" y="9659751"/>
            <a:ext cx="9036496" cy="1556792"/>
          </a:xfrm>
        </p:spPr>
        <p:txBody>
          <a:bodyPr>
            <a:normAutofit/>
          </a:bodyPr>
          <a:lstStyle/>
          <a:p>
            <a:pPr marL="0" indent="0">
              <a:buNone/>
            </a:pPr>
            <a:r>
              <a:rPr lang="ru-RU" sz="2000" b="1" dirty="0" smtClean="0">
                <a:solidFill>
                  <a:srgbClr val="C00000"/>
                </a:solidFill>
              </a:rPr>
              <a:t>.</a:t>
            </a:r>
            <a:endParaRPr lang="ru-RU" sz="2000" b="1" dirty="0">
              <a:solidFill>
                <a:srgbClr val="C00000"/>
              </a:solidFill>
            </a:endParaRPr>
          </a:p>
        </p:txBody>
      </p:sp>
      <p:sp>
        <p:nvSpPr>
          <p:cNvPr id="3" name="AutoShape 3"/>
          <p:cNvSpPr>
            <a:spLocks noChangeArrowheads="1"/>
          </p:cNvSpPr>
          <p:nvPr/>
        </p:nvSpPr>
        <p:spPr bwMode="auto">
          <a:xfrm>
            <a:off x="179512" y="421804"/>
            <a:ext cx="8856984" cy="936104"/>
          </a:xfrm>
          <a:prstGeom prst="roundRect">
            <a:avLst>
              <a:gd name="adj" fmla="val 16667"/>
            </a:avLst>
          </a:prstGeom>
          <a:solidFill>
            <a:srgbClr val="FFFFFF"/>
          </a:solidFill>
          <a:ln w="38100">
            <a:solidFill>
              <a:srgbClr val="008000"/>
            </a:solidFill>
            <a:round/>
            <a:headEnd/>
            <a:tailEnd/>
          </a:ln>
        </p:spPr>
        <p:txBody>
          <a:bodyPr vert="horz" wrap="square" lIns="91440" tIns="45720" rIns="91440" bIns="45720" numCol="1" anchor="t" anchorCtr="0" compatLnSpc="1">
            <a:prstTxWarp prst="textNoShape">
              <a:avLst/>
            </a:prstTxWarp>
          </a:bodyPr>
          <a:lstStyle/>
          <a:p>
            <a:r>
              <a:rPr lang="ru-RU" dirty="0" smtClean="0"/>
              <a:t>                                                                  </a:t>
            </a:r>
            <a:r>
              <a:rPr lang="ru-RU" b="1" u="sng" dirty="0" smtClean="0">
                <a:solidFill>
                  <a:srgbClr val="00B050"/>
                </a:solidFill>
              </a:rPr>
              <a:t>Тревога </a:t>
            </a:r>
            <a:r>
              <a:rPr lang="ru-RU" b="1" u="sng" dirty="0">
                <a:solidFill>
                  <a:srgbClr val="00B050"/>
                </a:solidFill>
              </a:rPr>
              <a:t>-</a:t>
            </a:r>
            <a:r>
              <a:rPr lang="ru-RU" b="1" u="sng" dirty="0" smtClean="0">
                <a:solidFill>
                  <a:srgbClr val="00B050"/>
                </a:solidFill>
              </a:rPr>
              <a:t>0</a:t>
            </a:r>
          </a:p>
          <a:p>
            <a:r>
              <a:rPr lang="ru-RU" sz="1600" b="1" dirty="0" smtClean="0"/>
              <a:t>             Сигнализирует </a:t>
            </a:r>
            <a:r>
              <a:rPr lang="ru-RU" sz="1600" b="1" dirty="0"/>
              <a:t>о наличии нагрева буксы, приближающегося к </a:t>
            </a:r>
            <a:r>
              <a:rPr lang="ru-RU" sz="1600" b="1" dirty="0" smtClean="0"/>
              <a:t>аварийному.</a:t>
            </a:r>
          </a:p>
          <a:p>
            <a:r>
              <a:rPr lang="ru-RU" sz="1600" dirty="0" smtClean="0"/>
              <a:t>                                                           Поезд </a:t>
            </a:r>
            <a:r>
              <a:rPr lang="ru-RU" sz="1600" dirty="0"/>
              <a:t>не </a:t>
            </a:r>
            <a:r>
              <a:rPr lang="ru-RU" sz="1600" dirty="0" smtClean="0"/>
              <a:t>останавливается. </a:t>
            </a:r>
            <a:endParaRPr lang="ru-RU" sz="1600" dirty="0"/>
          </a:p>
          <a:p>
            <a:endParaRPr lang="ru-RU" dirty="0"/>
          </a:p>
          <a:p>
            <a:endParaRPr lang="ru-RU" dirty="0"/>
          </a:p>
        </p:txBody>
      </p:sp>
      <p:sp>
        <p:nvSpPr>
          <p:cNvPr id="4" name="Line 4"/>
          <p:cNvSpPr>
            <a:spLocks noChangeShapeType="1"/>
          </p:cNvSpPr>
          <p:nvPr/>
        </p:nvSpPr>
        <p:spPr bwMode="auto">
          <a:xfrm>
            <a:off x="4158280" y="1357908"/>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5"/>
          <p:cNvSpPr>
            <a:spLocks noChangeArrowheads="1"/>
          </p:cNvSpPr>
          <p:nvPr/>
        </p:nvSpPr>
        <p:spPr bwMode="auto">
          <a:xfrm>
            <a:off x="153852" y="1732543"/>
            <a:ext cx="8856984" cy="112293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На станциях где поезд имеет остановку, предусмотренную графиком, вагоны на которые были показания КТСМ, осматривает работник вагонного хозяйства. Локомотив, ССПС и вагоны моторвагонного поезда осматривает локомотивная бригада. При показаниях КТСМ Тревога-0  на вагон моторвагонного поезда, осмотр производить на конечном пункте следования.</a:t>
            </a:r>
          </a:p>
        </p:txBody>
      </p:sp>
      <p:sp>
        <p:nvSpPr>
          <p:cNvPr id="10" name="Line 4"/>
          <p:cNvSpPr>
            <a:spLocks noChangeShapeType="1"/>
          </p:cNvSpPr>
          <p:nvPr/>
        </p:nvSpPr>
        <p:spPr bwMode="auto">
          <a:xfrm>
            <a:off x="4158280" y="2870076"/>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p:cNvSpPr>
            <a:spLocks noChangeArrowheads="1"/>
          </p:cNvSpPr>
          <p:nvPr/>
        </p:nvSpPr>
        <p:spPr bwMode="auto">
          <a:xfrm>
            <a:off x="153852" y="3235206"/>
            <a:ext cx="8856984" cy="91387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показаниях Тревога 0 на вагоны грузового поезда, локомотив ССПС и вагон моторвагонного или пассажирского поезда, передать данную информацию машинисту с указанием причины срабатывания (заторможенность колесных пар, нагрев букса, нагрев шкива пассажирского вагона)</a:t>
            </a:r>
          </a:p>
        </p:txBody>
      </p:sp>
      <p:sp>
        <p:nvSpPr>
          <p:cNvPr id="12" name="Line 4"/>
          <p:cNvSpPr>
            <a:spLocks noChangeShapeType="1"/>
          </p:cNvSpPr>
          <p:nvPr/>
        </p:nvSpPr>
        <p:spPr bwMode="auto">
          <a:xfrm>
            <a:off x="4158280" y="4149080"/>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Rectangle 11"/>
          <p:cNvSpPr>
            <a:spLocks noChangeArrowheads="1"/>
          </p:cNvSpPr>
          <p:nvPr/>
        </p:nvSpPr>
        <p:spPr bwMode="auto">
          <a:xfrm>
            <a:off x="-190059" y="3872855"/>
            <a:ext cx="133303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6" name="AutoShape 10"/>
          <p:cNvSpPr>
            <a:spLocks noChangeArrowheads="1"/>
          </p:cNvSpPr>
          <p:nvPr/>
        </p:nvSpPr>
        <p:spPr bwMode="auto">
          <a:xfrm>
            <a:off x="179512" y="4491980"/>
            <a:ext cx="8831324" cy="52412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Предупредить работников постов безопасности, об усилении бдительности при осмотре данной единицы поезда.</a:t>
            </a:r>
          </a:p>
        </p:txBody>
      </p:sp>
      <p:sp>
        <p:nvSpPr>
          <p:cNvPr id="19" name="AutoShape 12"/>
          <p:cNvSpPr>
            <a:spLocks noChangeArrowheads="1"/>
          </p:cNvSpPr>
          <p:nvPr/>
        </p:nvSpPr>
        <p:spPr bwMode="auto">
          <a:xfrm>
            <a:off x="153852" y="5334484"/>
            <a:ext cx="8882644" cy="558800"/>
          </a:xfrm>
          <a:prstGeom prst="roundRect">
            <a:avLst>
              <a:gd name="adj" fmla="val 16667"/>
            </a:avLst>
          </a:prstGeom>
          <a:solidFill>
            <a:srgbClr val="FFFFFF"/>
          </a:solidFill>
          <a:ln w="9525">
            <a:solidFill>
              <a:srgbClr val="00FFFF"/>
            </a:solidFill>
            <a:round/>
            <a:headEnd/>
            <a:tailEnd/>
          </a:ln>
        </p:spPr>
        <p:txBody>
          <a:bodyPr vert="horz" wrap="square" lIns="91440" tIns="45720" rIns="91440" bIns="45720" numCol="1" anchor="t" anchorCtr="0" compatLnSpc="1">
            <a:prstTxWarp prst="textNoShape">
              <a:avLst/>
            </a:prstTxWarp>
          </a:bodyPr>
          <a:lstStyle/>
          <a:p>
            <a:pPr algn="just"/>
            <a:r>
              <a:rPr lang="ru-RU" sz="1600" dirty="0"/>
              <a:t>Отправление поездов при выявлении нагрева буксового узла без заключения вагонника (или при отсутствии машиниста поезда)  запрещается, разрешается только в случае отцепки данного вагона.</a:t>
            </a:r>
          </a:p>
        </p:txBody>
      </p:sp>
      <p:sp>
        <p:nvSpPr>
          <p:cNvPr id="20" name="Rectangle 15"/>
          <p:cNvSpPr>
            <a:spLocks noChangeArrowheads="1"/>
          </p:cNvSpPr>
          <p:nvPr/>
        </p:nvSpPr>
        <p:spPr bwMode="auto">
          <a:xfrm>
            <a:off x="1450079" y="554435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1" name="AutoShape 14"/>
          <p:cNvSpPr>
            <a:spLocks noChangeArrowheads="1"/>
          </p:cNvSpPr>
          <p:nvPr/>
        </p:nvSpPr>
        <p:spPr bwMode="auto">
          <a:xfrm>
            <a:off x="153852" y="6056480"/>
            <a:ext cx="8856984" cy="639281"/>
          </a:xfrm>
          <a:prstGeom prst="roundRect">
            <a:avLst>
              <a:gd name="adj" fmla="val 16667"/>
            </a:avLst>
          </a:prstGeom>
          <a:solidFill>
            <a:srgbClr val="FFFFFF"/>
          </a:solidFill>
          <a:ln w="9525">
            <a:solidFill>
              <a:srgbClr val="FF66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поезд пропускается </a:t>
            </a:r>
            <a:r>
              <a:rPr lang="ru-RU" sz="1600" b="1" dirty="0"/>
              <a:t>по неправильному пути или отключения аппаратуры КТСМ </a:t>
            </a:r>
            <a:r>
              <a:rPr lang="ru-RU" sz="1600" dirty="0"/>
              <a:t>и на следующей станции срабатывается Тревого-0, то действия как при Тревоге-1</a:t>
            </a:r>
            <a:r>
              <a:rPr lang="ru-RU" dirty="0"/>
              <a:t>. </a:t>
            </a:r>
          </a:p>
        </p:txBody>
      </p:sp>
      <p:sp>
        <p:nvSpPr>
          <p:cNvPr id="18"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479372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
          <p:cNvSpPr>
            <a:spLocks noChangeArrowheads="1"/>
          </p:cNvSpPr>
          <p:nvPr/>
        </p:nvSpPr>
        <p:spPr bwMode="auto">
          <a:xfrm>
            <a:off x="179512" y="404664"/>
            <a:ext cx="8784976" cy="1224136"/>
          </a:xfrm>
          <a:prstGeom prst="roundRect">
            <a:avLst>
              <a:gd name="adj" fmla="val 16667"/>
            </a:avLst>
          </a:prstGeom>
          <a:solidFill>
            <a:srgbClr val="FFFFFF"/>
          </a:solidFill>
          <a:ln w="38100">
            <a:solidFill>
              <a:srgbClr val="FF6600"/>
            </a:solidFill>
            <a:round/>
            <a:headEnd/>
            <a:tailEnd/>
          </a:ln>
        </p:spPr>
        <p:txBody>
          <a:bodyPr vert="horz" wrap="square" lIns="91440" tIns="45720" rIns="91440" bIns="45720" numCol="1" anchor="t" anchorCtr="0" compatLnSpc="1">
            <a:prstTxWarp prst="textNoShape">
              <a:avLst/>
            </a:prstTxWarp>
          </a:bodyPr>
          <a:lstStyle/>
          <a:p>
            <a:r>
              <a:rPr lang="ru-RU" dirty="0"/>
              <a:t>                                                                    </a:t>
            </a:r>
            <a:r>
              <a:rPr lang="ru-RU" b="1" u="sng" dirty="0">
                <a:solidFill>
                  <a:srgbClr val="7030A0"/>
                </a:solidFill>
              </a:rPr>
              <a:t>Тревога-1</a:t>
            </a:r>
          </a:p>
          <a:p>
            <a:pPr algn="just"/>
            <a:r>
              <a:rPr lang="ru-RU" sz="1600" b="1" dirty="0" smtClean="0"/>
              <a:t>Сигнализирует </a:t>
            </a:r>
            <a:r>
              <a:rPr lang="ru-RU" sz="1600" b="1" dirty="0"/>
              <a:t>о наличии аварийного нагрева буксы</a:t>
            </a:r>
            <a:r>
              <a:rPr lang="ru-RU" sz="1600" dirty="0" smtClean="0"/>
              <a:t>. Поезд </a:t>
            </a:r>
            <a:r>
              <a:rPr lang="ru-RU" sz="1600" dirty="0"/>
              <a:t>принимается на станцию с ограничением скорости </a:t>
            </a:r>
            <a:r>
              <a:rPr lang="ru-RU" sz="1600" b="1" dirty="0">
                <a:solidFill>
                  <a:srgbClr val="C00000"/>
                </a:solidFill>
              </a:rPr>
              <a:t>не более 20 км/ч</a:t>
            </a:r>
            <a:r>
              <a:rPr lang="ru-RU" sz="1600" dirty="0"/>
              <a:t>, кроме показаний на </a:t>
            </a:r>
            <a:r>
              <a:rPr lang="ru-RU" sz="1600" b="1" dirty="0"/>
              <a:t>нагрев шкива пассажирского вагона</a:t>
            </a:r>
            <a:r>
              <a:rPr lang="ru-RU" sz="1600" dirty="0"/>
              <a:t>, при которых </a:t>
            </a:r>
            <a:r>
              <a:rPr lang="ru-RU" sz="1600" b="1" dirty="0"/>
              <a:t>остановка поезда не </a:t>
            </a:r>
            <a:r>
              <a:rPr lang="ru-RU" sz="1600" b="1" dirty="0" smtClean="0"/>
              <a:t>требуется</a:t>
            </a:r>
            <a:r>
              <a:rPr lang="ru-RU" sz="1600" dirty="0" smtClean="0"/>
              <a:t>.</a:t>
            </a:r>
            <a:endParaRPr lang="ru-RU" sz="1600" dirty="0"/>
          </a:p>
        </p:txBody>
      </p:sp>
      <p:sp>
        <p:nvSpPr>
          <p:cNvPr id="4" name="Line 2"/>
          <p:cNvSpPr>
            <a:spLocks noChangeShapeType="1"/>
          </p:cNvSpPr>
          <p:nvPr/>
        </p:nvSpPr>
        <p:spPr bwMode="auto">
          <a:xfrm>
            <a:off x="4427984" y="1628800"/>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Rectangle 4"/>
          <p:cNvSpPr>
            <a:spLocks noChangeArrowheads="1"/>
          </p:cNvSpPr>
          <p:nvPr/>
        </p:nvSpPr>
        <p:spPr bwMode="auto">
          <a:xfrm>
            <a:off x="-327455" y="1366862"/>
            <a:ext cx="1326034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AutoShape 3"/>
          <p:cNvSpPr>
            <a:spLocks noChangeArrowheads="1"/>
          </p:cNvSpPr>
          <p:nvPr/>
        </p:nvSpPr>
        <p:spPr bwMode="auto">
          <a:xfrm>
            <a:off x="423082" y="4104869"/>
            <a:ext cx="8229600" cy="2408126"/>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показаниях на </a:t>
            </a:r>
            <a:r>
              <a:rPr lang="ru-RU" sz="1600" u="sng" dirty="0"/>
              <a:t>нагрев буксового узла или заторможенность колесных пар </a:t>
            </a:r>
            <a:r>
              <a:rPr lang="ru-RU" sz="1600" dirty="0"/>
              <a:t>, вызвать машиниста поезда и сообщить ему текстом: </a:t>
            </a:r>
            <a:r>
              <a:rPr lang="ru-RU" sz="1600" b="1" dirty="0"/>
              <a:t>«Внимание! Внимание! Машинист поезда №____ под вашим  поездом КТСМ показал нагрев букс ( заторможенность колесных пар) и № п/п___ вагона по ходу поезда с левой (правой) стороны, порядковый номер оси ___ , сигнал «Тревога-1». Скорость следования на станцию ___ не более 20 км/ч. Перекрываю вам выходной сигнал на станции _____»</a:t>
            </a:r>
            <a:r>
              <a:rPr lang="ru-RU" sz="1600" dirty="0"/>
              <a:t>. При неполучении ответа от машиниста после трех сообщений перекрывается выходной сигнал станции и через работника станции после остановки поезда машинисту передаются данные по причине остановки с выяснением у машиниста причины отсутствия повтора сообщения.</a:t>
            </a:r>
          </a:p>
        </p:txBody>
      </p:sp>
      <p:sp>
        <p:nvSpPr>
          <p:cNvPr id="9" name="Line 5"/>
          <p:cNvSpPr>
            <a:spLocks noChangeShapeType="1"/>
          </p:cNvSpPr>
          <p:nvPr/>
        </p:nvSpPr>
        <p:spPr bwMode="auto">
          <a:xfrm>
            <a:off x="8915400" y="2514773"/>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Line 6"/>
          <p:cNvSpPr>
            <a:spLocks noChangeShapeType="1"/>
          </p:cNvSpPr>
          <p:nvPr/>
        </p:nvSpPr>
        <p:spPr bwMode="auto">
          <a:xfrm>
            <a:off x="228600" y="2476434"/>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7"/>
          <p:cNvSpPr>
            <a:spLocks noChangeShapeType="1"/>
          </p:cNvSpPr>
          <p:nvPr/>
        </p:nvSpPr>
        <p:spPr bwMode="auto">
          <a:xfrm flipH="1">
            <a:off x="228600" y="2492896"/>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8"/>
          <p:cNvSpPr>
            <a:spLocks noChangeShapeType="1"/>
          </p:cNvSpPr>
          <p:nvPr/>
        </p:nvSpPr>
        <p:spPr bwMode="auto">
          <a:xfrm flipH="1">
            <a:off x="8686800" y="2514773"/>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Line 10"/>
          <p:cNvSpPr>
            <a:spLocks noChangeShapeType="1"/>
          </p:cNvSpPr>
          <p:nvPr/>
        </p:nvSpPr>
        <p:spPr bwMode="auto">
          <a:xfrm flipH="1">
            <a:off x="7740352" y="4800773"/>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AutoShape 3"/>
          <p:cNvSpPr>
            <a:spLocks noChangeArrowheads="1"/>
          </p:cNvSpPr>
          <p:nvPr/>
        </p:nvSpPr>
        <p:spPr bwMode="auto">
          <a:xfrm>
            <a:off x="403448" y="1961756"/>
            <a:ext cx="8229600" cy="81456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Получить от оператора АСК ПС данные о подвижной единице в составе поезда с причиной тревожной сигнализации (нагрев  буксового узла, заторможенность колесных пар или нагрев шкива пассажирского вагона</a:t>
            </a:r>
            <a:r>
              <a:rPr lang="ru-RU" sz="1600" dirty="0" smtClean="0"/>
              <a:t>).</a:t>
            </a:r>
            <a:endParaRPr lang="ru-RU" sz="1600" dirty="0"/>
          </a:p>
        </p:txBody>
      </p:sp>
      <p:sp>
        <p:nvSpPr>
          <p:cNvPr id="17" name="AutoShape 3"/>
          <p:cNvSpPr>
            <a:spLocks noChangeArrowheads="1"/>
          </p:cNvSpPr>
          <p:nvPr/>
        </p:nvSpPr>
        <p:spPr bwMode="auto">
          <a:xfrm>
            <a:off x="423082" y="3152615"/>
            <a:ext cx="8229600" cy="81456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показаниях аппаратуры КТСМ с уровнем </a:t>
            </a:r>
            <a:r>
              <a:rPr lang="ru-RU" sz="1600" b="1" dirty="0">
                <a:solidFill>
                  <a:srgbClr val="C00000"/>
                </a:solidFill>
              </a:rPr>
              <a:t>«Тревога-1» </a:t>
            </a:r>
            <a:r>
              <a:rPr lang="ru-RU" sz="1600" dirty="0"/>
              <a:t>на нагрев шкива пассажирского вагона передать данную информацию машинисту поезда (остановка поезда не требуется).</a:t>
            </a:r>
          </a:p>
        </p:txBody>
      </p:sp>
      <p:sp>
        <p:nvSpPr>
          <p:cNvPr id="18" name="Line 2"/>
          <p:cNvSpPr>
            <a:spLocks noChangeShapeType="1"/>
          </p:cNvSpPr>
          <p:nvPr/>
        </p:nvSpPr>
        <p:spPr bwMode="auto">
          <a:xfrm>
            <a:off x="4427984" y="2776316"/>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Line 12"/>
          <p:cNvSpPr>
            <a:spLocks noChangeShapeType="1"/>
          </p:cNvSpPr>
          <p:nvPr/>
        </p:nvSpPr>
        <p:spPr bwMode="auto">
          <a:xfrm flipH="1">
            <a:off x="8683293" y="4814919"/>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6"/>
          <p:cNvSpPr>
            <a:spLocks noChangeShapeType="1"/>
          </p:cNvSpPr>
          <p:nvPr/>
        </p:nvSpPr>
        <p:spPr bwMode="auto">
          <a:xfrm>
            <a:off x="228600" y="4531055"/>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Line 8"/>
          <p:cNvSpPr>
            <a:spLocks noChangeShapeType="1"/>
          </p:cNvSpPr>
          <p:nvPr/>
        </p:nvSpPr>
        <p:spPr bwMode="auto">
          <a:xfrm flipH="1">
            <a:off x="8683293" y="6021288"/>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2"/>
          <p:cNvSpPr>
            <a:spLocks noChangeShapeType="1"/>
          </p:cNvSpPr>
          <p:nvPr/>
        </p:nvSpPr>
        <p:spPr bwMode="auto">
          <a:xfrm>
            <a:off x="8911893" y="6021288"/>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2"/>
          <p:cNvSpPr>
            <a:spLocks noChangeShapeType="1"/>
          </p:cNvSpPr>
          <p:nvPr/>
        </p:nvSpPr>
        <p:spPr bwMode="auto">
          <a:xfrm>
            <a:off x="228600" y="6512995"/>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Line 2"/>
          <p:cNvSpPr>
            <a:spLocks noChangeShapeType="1"/>
          </p:cNvSpPr>
          <p:nvPr/>
        </p:nvSpPr>
        <p:spPr bwMode="auto">
          <a:xfrm>
            <a:off x="8906534" y="6364188"/>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612479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386360" y="415248"/>
            <a:ext cx="8229600" cy="223224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у оператора АСК ПС получена информация, что регистрирующей аппаратурой зафиксирован </a:t>
            </a:r>
            <a:r>
              <a:rPr lang="ru-RU" sz="1600" u="sng" dirty="0"/>
              <a:t>сбой средств контроля в счете вагонов</a:t>
            </a:r>
            <a:r>
              <a:rPr lang="ru-RU" sz="1600" dirty="0"/>
              <a:t>, то об этом необходимо сообщить машинисту прибывающего поезда следующим текстом: «</a:t>
            </a:r>
            <a:r>
              <a:rPr lang="ru-RU" sz="1600" b="1" dirty="0"/>
              <a:t>Внимание! Внимание! Машинист поезда №____, под вашим поездом КТСМ показал нагрев буксового узла (заторможенность коленных пар), сигнал «Тревога-1.Скорость следования на станцию ___ не более 20 км/ч. Перекрываю вам выходной сигнал на станции _____, по причине сбоя в счете вагонов, произведите осмотр всего подвижного состава со стороны показаний аппаратуры.»</a:t>
            </a:r>
          </a:p>
        </p:txBody>
      </p:sp>
      <p:sp>
        <p:nvSpPr>
          <p:cNvPr id="7" name="Line 6"/>
          <p:cNvSpPr>
            <a:spLocks noChangeShapeType="1"/>
          </p:cNvSpPr>
          <p:nvPr/>
        </p:nvSpPr>
        <p:spPr bwMode="auto">
          <a:xfrm>
            <a:off x="179512" y="11219"/>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Line 1"/>
          <p:cNvSpPr>
            <a:spLocks noChangeShapeType="1"/>
          </p:cNvSpPr>
          <p:nvPr/>
        </p:nvSpPr>
        <p:spPr bwMode="auto">
          <a:xfrm>
            <a:off x="179512" y="2292599"/>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3"/>
          <p:cNvSpPr>
            <a:spLocks noChangeArrowheads="1"/>
          </p:cNvSpPr>
          <p:nvPr/>
        </p:nvSpPr>
        <p:spPr bwMode="auto">
          <a:xfrm>
            <a:off x="301101" y="4058010"/>
            <a:ext cx="8246688" cy="131375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После проведения осмотра, о результатах осмотрщик –вагонник, машинист поезда , докладывают ДНЦ по форме : </a:t>
            </a:r>
            <a:r>
              <a:rPr lang="ru-RU" sz="1600" b="1" dirty="0"/>
              <a:t>«Диспетчер, поезд № ___ может следовать дальше с установленной скоростью ( ограничение скорости не более ___ км/ч), без отцепки вагона ( требуется отцепка), (при необходимости с остановкой на станции ___ , для повторного осмотра). Машинист______».</a:t>
            </a:r>
          </a:p>
        </p:txBody>
      </p:sp>
      <p:sp>
        <p:nvSpPr>
          <p:cNvPr id="3" name="AutoShape 2"/>
          <p:cNvSpPr>
            <a:spLocks noChangeArrowheads="1"/>
          </p:cNvSpPr>
          <p:nvPr/>
        </p:nvSpPr>
        <p:spPr bwMode="auto">
          <a:xfrm>
            <a:off x="408112" y="3096416"/>
            <a:ext cx="8246688" cy="528499"/>
          </a:xfrm>
          <a:prstGeom prst="roundRect">
            <a:avLst>
              <a:gd name="adj" fmla="val 16667"/>
            </a:avLst>
          </a:prstGeom>
          <a:solidFill>
            <a:srgbClr val="FFFFFF"/>
          </a:solidFill>
          <a:ln w="38100">
            <a:solidFill>
              <a:srgbClr val="00FFFF"/>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не выявлении неисправности необходимо осмотреть по две смежные единицы в обе стороны от подвижного единицы с показаниями КТСМ</a:t>
            </a:r>
          </a:p>
        </p:txBody>
      </p:sp>
      <p:sp>
        <p:nvSpPr>
          <p:cNvPr id="9" name="Line 3"/>
          <p:cNvSpPr>
            <a:spLocks noChangeShapeType="1"/>
          </p:cNvSpPr>
          <p:nvPr/>
        </p:nvSpPr>
        <p:spPr bwMode="auto">
          <a:xfrm>
            <a:off x="5935663" y="4572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Line 5"/>
          <p:cNvSpPr>
            <a:spLocks noChangeShapeType="1"/>
          </p:cNvSpPr>
          <p:nvPr/>
        </p:nvSpPr>
        <p:spPr bwMode="auto">
          <a:xfrm>
            <a:off x="4358316" y="2647496"/>
            <a:ext cx="0" cy="457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5"/>
          <p:cNvSpPr>
            <a:spLocks noChangeShapeType="1"/>
          </p:cNvSpPr>
          <p:nvPr/>
        </p:nvSpPr>
        <p:spPr bwMode="auto">
          <a:xfrm>
            <a:off x="8892480" y="11219"/>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5"/>
          <p:cNvSpPr>
            <a:spLocks noChangeShapeType="1"/>
          </p:cNvSpPr>
          <p:nvPr/>
        </p:nvSpPr>
        <p:spPr bwMode="auto">
          <a:xfrm>
            <a:off x="8892480" y="980728"/>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Line 6"/>
          <p:cNvSpPr>
            <a:spLocks noChangeShapeType="1"/>
          </p:cNvSpPr>
          <p:nvPr/>
        </p:nvSpPr>
        <p:spPr bwMode="auto">
          <a:xfrm flipH="1">
            <a:off x="8654800" y="3266728"/>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5"/>
          <p:cNvSpPr>
            <a:spLocks noChangeShapeType="1"/>
          </p:cNvSpPr>
          <p:nvPr/>
        </p:nvSpPr>
        <p:spPr bwMode="auto">
          <a:xfrm>
            <a:off x="4358316" y="3620442"/>
            <a:ext cx="0" cy="457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AutoShape 3"/>
          <p:cNvSpPr>
            <a:spLocks noChangeArrowheads="1"/>
          </p:cNvSpPr>
          <p:nvPr/>
        </p:nvSpPr>
        <p:spPr bwMode="auto">
          <a:xfrm>
            <a:off x="340611" y="5544247"/>
            <a:ext cx="8246688" cy="105310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После получения уведомления от вагонника или машиниста об отсутствии или </a:t>
            </a:r>
            <a:r>
              <a:rPr lang="ru-RU" sz="1600" dirty="0" err="1"/>
              <a:t>невыявления</a:t>
            </a:r>
            <a:r>
              <a:rPr lang="ru-RU" sz="1600" dirty="0"/>
              <a:t> неисправности,  отправлять поезд с установленной скоростью и предупредить работников постов безопасности, об усилении бдительности при осмотре поезда после </a:t>
            </a:r>
            <a:r>
              <a:rPr lang="ru-RU" sz="1600" dirty="0" smtClean="0"/>
              <a:t>отправления.</a:t>
            </a:r>
            <a:endParaRPr lang="ru-RU" sz="1600" dirty="0"/>
          </a:p>
        </p:txBody>
      </p:sp>
      <p:sp>
        <p:nvSpPr>
          <p:cNvPr id="18"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521978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01208"/>
            <a:ext cx="9036496" cy="1556792"/>
          </a:xfrm>
        </p:spPr>
        <p:txBody>
          <a:bodyPr>
            <a:normAutofit/>
          </a:bodyPr>
          <a:lstStyle/>
          <a:p>
            <a:pPr marL="0" indent="0">
              <a:buNone/>
            </a:pPr>
            <a:r>
              <a:rPr lang="ru-RU" sz="2000" b="1" dirty="0" smtClean="0">
                <a:solidFill>
                  <a:srgbClr val="C00000"/>
                </a:solidFill>
              </a:rPr>
              <a:t>.</a:t>
            </a:r>
            <a:endParaRPr lang="ru-RU" sz="2000" b="1" dirty="0">
              <a:solidFill>
                <a:srgbClr val="C00000"/>
              </a:solidFill>
            </a:endParaRPr>
          </a:p>
        </p:txBody>
      </p:sp>
      <p:sp>
        <p:nvSpPr>
          <p:cNvPr id="2" name="Rectangle 2"/>
          <p:cNvSpPr>
            <a:spLocks noChangeArrowheads="1"/>
          </p:cNvSpPr>
          <p:nvPr/>
        </p:nvSpPr>
        <p:spPr bwMode="auto">
          <a:xfrm>
            <a:off x="1589956" y="9148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AutoShape 1"/>
          <p:cNvSpPr>
            <a:spLocks noChangeArrowheads="1"/>
          </p:cNvSpPr>
          <p:nvPr/>
        </p:nvSpPr>
        <p:spPr bwMode="auto">
          <a:xfrm>
            <a:off x="457200" y="548680"/>
            <a:ext cx="8229600" cy="1031098"/>
          </a:xfrm>
          <a:prstGeom prst="roundRect">
            <a:avLst>
              <a:gd name="adj" fmla="val 16667"/>
            </a:avLst>
          </a:prstGeom>
          <a:solidFill>
            <a:srgbClr val="FFFFFF"/>
          </a:solidFill>
          <a:ln w="38100">
            <a:solidFill>
              <a:srgbClr val="FF0000"/>
            </a:solidFill>
            <a:round/>
            <a:headEnd/>
            <a:tailEnd/>
          </a:ln>
        </p:spPr>
        <p:txBody>
          <a:bodyPr vert="horz" wrap="square" lIns="91440" tIns="45720" rIns="91440" bIns="45720" numCol="1" anchor="t" anchorCtr="0" compatLnSpc="1">
            <a:prstTxWarp prst="textNoShape">
              <a:avLst/>
            </a:prstTxWarp>
          </a:bodyPr>
          <a:lstStyle/>
          <a:p>
            <a:pPr algn="just"/>
            <a:endParaRPr lang="ru-RU" dirty="0"/>
          </a:p>
        </p:txBody>
      </p:sp>
      <p:sp>
        <p:nvSpPr>
          <p:cNvPr id="4" name="Rectangle 3"/>
          <p:cNvSpPr>
            <a:spLocks noChangeArrowheads="1"/>
          </p:cNvSpPr>
          <p:nvPr/>
        </p:nvSpPr>
        <p:spPr bwMode="auto">
          <a:xfrm>
            <a:off x="683568" y="133228"/>
            <a:ext cx="7776863"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ru-RU" altLang="ru-RU" sz="1200" b="1" dirty="0" smtClean="0">
                <a:latin typeface="Arial" panose="020B0604020202020204" pitchFamily="34" charset="0"/>
                <a:ea typeface="Times New Roman" panose="02020603050405020304" pitchFamily="18" charset="0"/>
              </a:rPr>
              <a:t>                                                                            </a:t>
            </a:r>
          </a:p>
          <a:p>
            <a:pPr lvl="0" algn="just" eaLnBrk="0" fontAlgn="base" hangingPunct="0">
              <a:spcBef>
                <a:spcPct val="0"/>
              </a:spcBef>
              <a:spcAft>
                <a:spcPct val="0"/>
              </a:spcAft>
            </a:pPr>
            <a:r>
              <a:rPr lang="ru-RU" altLang="ru-RU" sz="1200" b="1" u="sng" dirty="0">
                <a:solidFill>
                  <a:srgbClr val="C00000"/>
                </a:solidFill>
                <a:latin typeface="Arial" panose="020B0604020202020204" pitchFamily="34" charset="0"/>
                <a:ea typeface="Times New Roman" panose="02020603050405020304" pitchFamily="18" charset="0"/>
              </a:rPr>
              <a:t> </a:t>
            </a:r>
            <a:r>
              <a:rPr lang="ru-RU" altLang="ru-RU" sz="1200" b="1" u="sng" dirty="0" smtClean="0">
                <a:solidFill>
                  <a:srgbClr val="C00000"/>
                </a:solidFill>
                <a:latin typeface="Arial" panose="020B0604020202020204" pitchFamily="34" charset="0"/>
                <a:ea typeface="Times New Roman" panose="02020603050405020304" pitchFamily="18" charset="0"/>
              </a:rPr>
              <a:t>                                                                     </a:t>
            </a:r>
          </a:p>
          <a:p>
            <a:pPr lvl="0" algn="just" eaLnBrk="0" fontAlgn="base" hangingPunct="0">
              <a:spcBef>
                <a:spcPct val="0"/>
              </a:spcBef>
              <a:spcAft>
                <a:spcPct val="0"/>
              </a:spcAft>
            </a:pPr>
            <a:r>
              <a:rPr lang="ru-RU" altLang="ru-RU" sz="1600" b="1" dirty="0" smtClean="0">
                <a:solidFill>
                  <a:srgbClr val="C00000"/>
                </a:solidFill>
                <a:latin typeface="Arial" panose="020B0604020202020204" pitchFamily="34" charset="0"/>
                <a:ea typeface="Times New Roman" panose="02020603050405020304" pitchFamily="18" charset="0"/>
              </a:rPr>
              <a:t>                                                        </a:t>
            </a:r>
            <a:r>
              <a:rPr lang="ru-RU" altLang="ru-RU" sz="1600" b="1" u="sng" dirty="0" smtClean="0">
                <a:solidFill>
                  <a:srgbClr val="C00000"/>
                </a:solidFill>
                <a:latin typeface="Arial" panose="020B0604020202020204" pitchFamily="34" charset="0"/>
                <a:ea typeface="Times New Roman" panose="02020603050405020304" pitchFamily="18" charset="0"/>
              </a:rPr>
              <a:t>Тревога </a:t>
            </a:r>
            <a:r>
              <a:rPr lang="ru-RU" altLang="ru-RU" sz="1600" b="1" u="sng" dirty="0">
                <a:solidFill>
                  <a:srgbClr val="C00000"/>
                </a:solidFill>
                <a:latin typeface="Arial" panose="020B0604020202020204" pitchFamily="34" charset="0"/>
                <a:ea typeface="Times New Roman" panose="02020603050405020304" pitchFamily="18" charset="0"/>
              </a:rPr>
              <a:t>-2</a:t>
            </a:r>
          </a:p>
          <a:p>
            <a:pPr lvl="0" algn="just" eaLnBrk="0" fontAlgn="base" hangingPunct="0">
              <a:spcBef>
                <a:spcPct val="0"/>
              </a:spcBef>
              <a:spcAft>
                <a:spcPct val="0"/>
              </a:spcAft>
            </a:pPr>
            <a:r>
              <a:rPr lang="ru-RU" altLang="ru-RU" sz="1600" b="1" dirty="0">
                <a:latin typeface="Arial" panose="020B0604020202020204" pitchFamily="34" charset="0"/>
                <a:ea typeface="Times New Roman" panose="02020603050405020304" pitchFamily="18" charset="0"/>
              </a:rPr>
              <a:t>Сигнализирует о наличии аварийного нагрева буксы, требующего немедленной остановки поезда служебным торможением.</a:t>
            </a:r>
          </a:p>
          <a:p>
            <a:pPr lvl="0" algn="just" eaLnBrk="0" fontAlgn="base" hangingPunct="0">
              <a:spcBef>
                <a:spcPct val="0"/>
              </a:spcBef>
              <a:spcAft>
                <a:spcPct val="0"/>
              </a:spcAft>
            </a:pPr>
            <a:r>
              <a:rPr lang="ru-RU" altLang="ru-RU" sz="1600" dirty="0">
                <a:latin typeface="Arial" panose="020B0604020202020204" pitchFamily="34" charset="0"/>
                <a:ea typeface="Times New Roman" panose="02020603050405020304" pitchFamily="18" charset="0"/>
              </a:rPr>
              <a:t>Тревога -2 с индексом </a:t>
            </a:r>
            <a:r>
              <a:rPr lang="ru-RU" altLang="ru-RU" sz="1600" dirty="0" smtClean="0">
                <a:latin typeface="Arial" panose="020B0604020202020204" pitchFamily="34" charset="0"/>
                <a:ea typeface="Times New Roman" panose="02020603050405020304" pitchFamily="18" charset="0"/>
              </a:rPr>
              <a:t>«В» </a:t>
            </a:r>
            <a:r>
              <a:rPr lang="ru-RU" altLang="ru-RU" sz="1600" dirty="0">
                <a:latin typeface="Arial" panose="020B0604020202020204" pitchFamily="34" charset="0"/>
                <a:ea typeface="Times New Roman" panose="02020603050405020304" pitchFamily="18" charset="0"/>
              </a:rPr>
              <a:t>сигнализирует о нарушении нижнего габарита.</a:t>
            </a:r>
          </a:p>
        </p:txBody>
      </p:sp>
      <p:sp>
        <p:nvSpPr>
          <p:cNvPr id="13" name="Rectangle 11"/>
          <p:cNvSpPr>
            <a:spLocks noChangeArrowheads="1"/>
          </p:cNvSpPr>
          <p:nvPr/>
        </p:nvSpPr>
        <p:spPr bwMode="auto">
          <a:xfrm>
            <a:off x="1887505" y="30754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AutoShape 10"/>
          <p:cNvSpPr>
            <a:spLocks noChangeArrowheads="1"/>
          </p:cNvSpPr>
          <p:nvPr/>
        </p:nvSpPr>
        <p:spPr bwMode="auto">
          <a:xfrm>
            <a:off x="457200" y="1925076"/>
            <a:ext cx="8229600" cy="115038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показаниях КСТМ </a:t>
            </a:r>
            <a:r>
              <a:rPr lang="ru-RU" sz="1600" b="1" dirty="0">
                <a:solidFill>
                  <a:srgbClr val="C00000"/>
                </a:solidFill>
              </a:rPr>
              <a:t>Тревога-2</a:t>
            </a:r>
            <a:r>
              <a:rPr lang="ru-RU" sz="1600" dirty="0"/>
              <a:t> требуется немедленная остановка поезда служебным торможением, при этом прекращается отправление поездов на соседний путь перегона встречного направления, а также попутного направления на трехпутных участках пути, до выяснения ситуации по докладу машиниста </a:t>
            </a:r>
            <a:r>
              <a:rPr lang="ru-RU" sz="1600" dirty="0" smtClean="0"/>
              <a:t>поезда.</a:t>
            </a:r>
            <a:endParaRPr lang="ru-RU" sz="1600" dirty="0"/>
          </a:p>
        </p:txBody>
      </p:sp>
      <p:sp>
        <p:nvSpPr>
          <p:cNvPr id="16" name="AutoShape 10"/>
          <p:cNvSpPr>
            <a:spLocks noChangeArrowheads="1"/>
          </p:cNvSpPr>
          <p:nvPr/>
        </p:nvSpPr>
        <p:spPr bwMode="auto">
          <a:xfrm>
            <a:off x="457200" y="3418356"/>
            <a:ext cx="8229600" cy="80748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Получить от оператора АСК ПС данные о подвижной единице в составе поезда с причиной тревожной сигнализации (нагрев  буксового узла, заторможенность колесных пар или нагрев шкива пассажирского вагона</a:t>
            </a:r>
            <a:r>
              <a:rPr lang="ru-RU" sz="1600" dirty="0" smtClean="0"/>
              <a:t>).</a:t>
            </a:r>
            <a:endParaRPr lang="ru-RU" sz="1600" dirty="0"/>
          </a:p>
        </p:txBody>
      </p:sp>
      <p:sp>
        <p:nvSpPr>
          <p:cNvPr id="17" name="AutoShape 10"/>
          <p:cNvSpPr>
            <a:spLocks noChangeArrowheads="1"/>
          </p:cNvSpPr>
          <p:nvPr/>
        </p:nvSpPr>
        <p:spPr bwMode="auto">
          <a:xfrm>
            <a:off x="457200" y="4449454"/>
            <a:ext cx="8229600" cy="2347432"/>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Вызвать машиниста поезда, под которым сработала аппаратура контроля, и сообщить ему об этом текстом : </a:t>
            </a:r>
            <a:r>
              <a:rPr lang="ru-RU" sz="1600" b="1" dirty="0" smtClean="0"/>
              <a:t>«Внимание</a:t>
            </a:r>
            <a:r>
              <a:rPr lang="ru-RU" sz="1600" b="1" dirty="0"/>
              <a:t>! Внимание! Машинист поезда № ___, под вашим поездом КТСМ показал нагрев буксы (нагрев шкива или волочение) у ___ единицы по ходу поезда, порядковый номер оси, левая (правая) сторона, сигнал «Тревога-2». Перекрываю вам входной </a:t>
            </a:r>
            <a:r>
              <a:rPr lang="ru-RU" sz="1600" b="1" dirty="0" smtClean="0"/>
              <a:t>сигнал». </a:t>
            </a:r>
            <a:r>
              <a:rPr lang="ru-RU" sz="1600" dirty="0"/>
              <a:t>При неполучении ответа от машиниста после трехкратной передачи сообщения, после перекрытия входного сигнала незамедлительно, в связи с возможностью маршрут следования поезда на свободный путь станции (на главный или на путь </a:t>
            </a:r>
            <a:r>
              <a:rPr lang="ru-RU" sz="1600" b="1" i="1" dirty="0"/>
              <a:t>с минимальным отклонением по стрелочному переводу)</a:t>
            </a:r>
            <a:r>
              <a:rPr lang="ru-RU" sz="1600" dirty="0"/>
              <a:t> с перекрытием выходного сигнала станции.</a:t>
            </a:r>
          </a:p>
        </p:txBody>
      </p:sp>
      <p:sp>
        <p:nvSpPr>
          <p:cNvPr id="18" name="Line 13"/>
          <p:cNvSpPr>
            <a:spLocks noChangeShapeType="1"/>
          </p:cNvSpPr>
          <p:nvPr/>
        </p:nvSpPr>
        <p:spPr bwMode="auto">
          <a:xfrm flipH="1">
            <a:off x="4427984" y="1579778"/>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Line 13"/>
          <p:cNvSpPr>
            <a:spLocks noChangeShapeType="1"/>
          </p:cNvSpPr>
          <p:nvPr/>
        </p:nvSpPr>
        <p:spPr bwMode="auto">
          <a:xfrm flipH="1">
            <a:off x="4450016" y="3086100"/>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14"/>
          <p:cNvSpPr>
            <a:spLocks noChangeShapeType="1"/>
          </p:cNvSpPr>
          <p:nvPr/>
        </p:nvSpPr>
        <p:spPr bwMode="auto">
          <a:xfrm>
            <a:off x="228600" y="3717032"/>
            <a:ext cx="0" cy="30861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Line 16"/>
          <p:cNvSpPr>
            <a:spLocks noChangeShapeType="1"/>
          </p:cNvSpPr>
          <p:nvPr/>
        </p:nvSpPr>
        <p:spPr bwMode="auto">
          <a:xfrm flipH="1">
            <a:off x="228600" y="3717032"/>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Line 17"/>
          <p:cNvSpPr>
            <a:spLocks noChangeShapeType="1"/>
          </p:cNvSpPr>
          <p:nvPr/>
        </p:nvSpPr>
        <p:spPr bwMode="auto">
          <a:xfrm flipH="1">
            <a:off x="8748464" y="5125682"/>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18"/>
          <p:cNvSpPr>
            <a:spLocks noChangeShapeType="1"/>
          </p:cNvSpPr>
          <p:nvPr/>
        </p:nvSpPr>
        <p:spPr bwMode="auto">
          <a:xfrm>
            <a:off x="228600" y="5589240"/>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cxnSp>
        <p:nvCxnSpPr>
          <p:cNvPr id="9" name="Прямая со стрелкой 8"/>
          <p:cNvCxnSpPr>
            <a:endCxn id="20" idx="1"/>
          </p:cNvCxnSpPr>
          <p:nvPr/>
        </p:nvCxnSpPr>
        <p:spPr>
          <a:xfrm>
            <a:off x="228600" y="6059606"/>
            <a:ext cx="1" cy="74352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3" idx="0"/>
          </p:cNvCxnSpPr>
          <p:nvPr/>
        </p:nvCxnSpPr>
        <p:spPr>
          <a:xfrm>
            <a:off x="8977064" y="5125682"/>
            <a:ext cx="0" cy="173231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082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01208"/>
            <a:ext cx="9036496" cy="1556792"/>
          </a:xfrm>
        </p:spPr>
        <p:txBody>
          <a:bodyPr>
            <a:normAutofit/>
          </a:bodyPr>
          <a:lstStyle/>
          <a:p>
            <a:pPr marL="0" indent="0">
              <a:buNone/>
            </a:pPr>
            <a:r>
              <a:rPr lang="ru-RU" sz="2000" b="1" dirty="0" smtClean="0">
                <a:solidFill>
                  <a:srgbClr val="C00000"/>
                </a:solidFill>
              </a:rPr>
              <a:t>.</a:t>
            </a:r>
            <a:endParaRPr lang="ru-RU" sz="2000" b="1" dirty="0">
              <a:solidFill>
                <a:srgbClr val="C00000"/>
              </a:solidFill>
            </a:endParaRPr>
          </a:p>
        </p:txBody>
      </p:sp>
      <p:sp>
        <p:nvSpPr>
          <p:cNvPr id="4" name="AutoShape 10"/>
          <p:cNvSpPr>
            <a:spLocks noChangeArrowheads="1"/>
          </p:cNvSpPr>
          <p:nvPr/>
        </p:nvSpPr>
        <p:spPr bwMode="auto">
          <a:xfrm>
            <a:off x="403448" y="404664"/>
            <a:ext cx="8229600" cy="180020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у оператора АСК ПС получена информация, что регистрирующей аппаратурой зафиксирован сбой средств контроля в счете вагонов, то об этом необходимо сообщить машинисту прибывающего поезда следующим текстом: </a:t>
            </a:r>
            <a:r>
              <a:rPr lang="ru-RU" sz="1600" b="1" dirty="0"/>
              <a:t>«Внимание! Внимание! Машинист поезда №____, под вашим поездом КТСМ показал нагрев буксового узла (нагрев шкива или волочение), сигнал «Тревога- 2. Перекрываю вам входной сигнал на станции _____, по причине сбоя в счете вагонов, произведите осмотр всего подвижного состава со стороны показаний аппаратуры.»</a:t>
            </a:r>
          </a:p>
        </p:txBody>
      </p:sp>
      <p:sp>
        <p:nvSpPr>
          <p:cNvPr id="2" name="Line 1"/>
          <p:cNvSpPr>
            <a:spLocks noChangeShapeType="1"/>
          </p:cNvSpPr>
          <p:nvPr/>
        </p:nvSpPr>
        <p:spPr bwMode="auto">
          <a:xfrm>
            <a:off x="179512" y="-1212313"/>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Line 2"/>
          <p:cNvSpPr>
            <a:spLocks noChangeShapeType="1"/>
          </p:cNvSpPr>
          <p:nvPr/>
        </p:nvSpPr>
        <p:spPr bwMode="auto">
          <a:xfrm>
            <a:off x="174848" y="1078710"/>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Line 1"/>
          <p:cNvSpPr>
            <a:spLocks noChangeShapeType="1"/>
          </p:cNvSpPr>
          <p:nvPr/>
        </p:nvSpPr>
        <p:spPr bwMode="auto">
          <a:xfrm>
            <a:off x="8892480" y="-603448"/>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Line 1"/>
          <p:cNvSpPr>
            <a:spLocks noChangeShapeType="1"/>
          </p:cNvSpPr>
          <p:nvPr/>
        </p:nvSpPr>
        <p:spPr bwMode="auto">
          <a:xfrm>
            <a:off x="8892480" y="962981"/>
            <a:ext cx="0" cy="22860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Line 3"/>
          <p:cNvSpPr>
            <a:spLocks noChangeShapeType="1"/>
          </p:cNvSpPr>
          <p:nvPr/>
        </p:nvSpPr>
        <p:spPr bwMode="auto">
          <a:xfrm>
            <a:off x="8663880" y="1196752"/>
            <a:ext cx="2286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0"/>
          <p:cNvSpPr>
            <a:spLocks noChangeArrowheads="1"/>
          </p:cNvSpPr>
          <p:nvPr/>
        </p:nvSpPr>
        <p:spPr bwMode="auto">
          <a:xfrm>
            <a:off x="446856" y="2348881"/>
            <a:ext cx="8229600" cy="246652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Вызвать по радиосвязи машиниста поезда встречного направления ( попутного направления на трехпутных участках пути), и сообщить о срабатывании КТСМ следующим текстом </a:t>
            </a:r>
            <a:r>
              <a:rPr lang="ru-RU" sz="1600" b="1" dirty="0"/>
              <a:t>: «Внимание! Внимание! Машинист поезда № ___ следующего по ___ пути станции (перегона) ____, под встречным поездом сработал КТСМ «Тревога-2». Немедленно примите меры к снижению скорости до 20 км/ч и особой бдительности! ДНЦ ___»</a:t>
            </a:r>
            <a:r>
              <a:rPr lang="ru-RU" sz="1600" dirty="0"/>
              <a:t> при неполучении ответа от машиниста после трехкратной передачи сообщения принять все имеющиеся в распоряжении меры для остановки поезда, а при необходимости потребовать о энергодиспетчера снятия напряжения в контактной сети на электрифицированных участках..</a:t>
            </a:r>
          </a:p>
        </p:txBody>
      </p:sp>
      <p:sp>
        <p:nvSpPr>
          <p:cNvPr id="11" name="Line 4"/>
          <p:cNvSpPr>
            <a:spLocks noChangeShapeType="1"/>
          </p:cNvSpPr>
          <p:nvPr/>
        </p:nvSpPr>
        <p:spPr bwMode="auto">
          <a:xfrm flipH="1">
            <a:off x="8663880" y="3248981"/>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13"/>
          <p:cNvSpPr>
            <a:spLocks noChangeShapeType="1"/>
          </p:cNvSpPr>
          <p:nvPr/>
        </p:nvSpPr>
        <p:spPr bwMode="auto">
          <a:xfrm flipH="1">
            <a:off x="4499992" y="4815409"/>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0"/>
          <p:cNvSpPr>
            <a:spLocks noChangeArrowheads="1"/>
          </p:cNvSpPr>
          <p:nvPr/>
        </p:nvSpPr>
        <p:spPr bwMode="auto">
          <a:xfrm>
            <a:off x="434280" y="5173761"/>
            <a:ext cx="8229600" cy="113555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b="1" dirty="0">
                <a:solidFill>
                  <a:srgbClr val="C00000"/>
                </a:solidFill>
              </a:rPr>
              <a:t>Прекратить отправление на соседний путь перегона поездов встречного направления ,  а также попутного на трехпутных участках пути (перекрыть выходной светофор), до момента выяснения ситуации по докладу машиниста поезда, остановленного по срабатыванию </a:t>
            </a:r>
            <a:r>
              <a:rPr lang="ru-RU" sz="1600" b="1" dirty="0" smtClean="0">
                <a:solidFill>
                  <a:srgbClr val="C00000"/>
                </a:solidFill>
              </a:rPr>
              <a:t>КТСМ.</a:t>
            </a:r>
            <a:endParaRPr lang="ru-RU" sz="1600" b="1" dirty="0">
              <a:solidFill>
                <a:srgbClr val="C00000"/>
              </a:solidFill>
            </a:endParaRPr>
          </a:p>
        </p:txBody>
      </p:sp>
      <p:sp>
        <p:nvSpPr>
          <p:cNvPr id="14" name="Line 13"/>
          <p:cNvSpPr>
            <a:spLocks noChangeShapeType="1"/>
          </p:cNvSpPr>
          <p:nvPr/>
        </p:nvSpPr>
        <p:spPr bwMode="auto">
          <a:xfrm flipH="1">
            <a:off x="4471202" y="6309319"/>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3140727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0"/>
          <p:cNvSpPr>
            <a:spLocks noChangeArrowheads="1"/>
          </p:cNvSpPr>
          <p:nvPr/>
        </p:nvSpPr>
        <p:spPr bwMode="auto">
          <a:xfrm>
            <a:off x="450404" y="6022013"/>
            <a:ext cx="8229600" cy="83079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необходимости следования поезда на станцию </a:t>
            </a:r>
            <a:r>
              <a:rPr lang="ru-RU" sz="1600" b="1" dirty="0"/>
              <a:t>с исключением вращения колесных пар</a:t>
            </a:r>
            <a:r>
              <a:rPr lang="ru-RU" sz="1600" dirty="0"/>
              <a:t> ДНЦ принимает поезд на станцию по разрешающему сигналу со скоростью </a:t>
            </a:r>
            <a:r>
              <a:rPr lang="ru-RU" sz="1600" b="1" dirty="0"/>
              <a:t>не более 5 км/ч</a:t>
            </a:r>
            <a:r>
              <a:rPr lang="ru-RU" sz="1600" dirty="0"/>
              <a:t> и </a:t>
            </a:r>
            <a:r>
              <a:rPr lang="ru-RU" sz="1600" i="1" dirty="0"/>
              <a:t>исключением движения поездов по соседнему </a:t>
            </a:r>
            <a:r>
              <a:rPr lang="ru-RU" sz="1600" i="1" dirty="0" smtClean="0"/>
              <a:t>пути.</a:t>
            </a:r>
            <a:endParaRPr lang="ru-RU" sz="1600" i="1" dirty="0"/>
          </a:p>
        </p:txBody>
      </p:sp>
      <p:sp>
        <p:nvSpPr>
          <p:cNvPr id="7" name="AutoShape 10"/>
          <p:cNvSpPr>
            <a:spLocks noChangeArrowheads="1"/>
          </p:cNvSpPr>
          <p:nvPr/>
        </p:nvSpPr>
        <p:spPr bwMode="auto">
          <a:xfrm>
            <a:off x="465918" y="2271284"/>
            <a:ext cx="8229600" cy="366263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a:t>
            </a:r>
            <a:r>
              <a:rPr lang="ru-RU" sz="1600" b="1" dirty="0"/>
              <a:t>Тревога -2</a:t>
            </a:r>
            <a:r>
              <a:rPr lang="ru-RU" sz="1600" dirty="0"/>
              <a:t> был </a:t>
            </a:r>
            <a:r>
              <a:rPr lang="ru-RU" sz="1600" u="sng" dirty="0"/>
              <a:t>на вагон грузового поезда </a:t>
            </a:r>
            <a:r>
              <a:rPr lang="ru-RU" sz="1600" dirty="0"/>
              <a:t>и после осмотра поезда на перегоне </a:t>
            </a:r>
            <a:r>
              <a:rPr lang="ru-RU" sz="1600" u="sng" dirty="0"/>
              <a:t>неисправность обнаружена и устранена именно у того вагона на который сработал КТСМ</a:t>
            </a:r>
            <a:r>
              <a:rPr lang="ru-RU" sz="1600" dirty="0"/>
              <a:t>, а также в случаях срабатывания Тревога -2 </a:t>
            </a:r>
            <a:r>
              <a:rPr lang="ru-RU" sz="1600" u="sng" dirty="0"/>
              <a:t>на локомотив </a:t>
            </a:r>
            <a:r>
              <a:rPr lang="ru-RU" sz="1600" dirty="0"/>
              <a:t>, </a:t>
            </a:r>
            <a:r>
              <a:rPr lang="ru-RU" sz="1600" u="sng" dirty="0"/>
              <a:t>ССПС или вагон пассажирского или моторвагонного поезда при отсутствии дефекта или при оперативном  устранении неисправности</a:t>
            </a:r>
            <a:r>
              <a:rPr lang="ru-RU" sz="1600" dirty="0"/>
              <a:t>, </a:t>
            </a:r>
            <a:r>
              <a:rPr lang="ru-RU" sz="1600" b="1" dirty="0"/>
              <a:t>повторная проверка на станции не требуется</a:t>
            </a:r>
            <a:r>
              <a:rPr lang="ru-RU" sz="1600" dirty="0"/>
              <a:t>. По согласованию с ТЧМ поезд должен следовать дальше, при этом скорость до первого стрелочного перевода станции установленная, по первому стрелочному переводу не более 20 км/ч и далее после проследования единицы на которую сработала Тревога-2, скорость установленная. </a:t>
            </a:r>
          </a:p>
          <a:p>
            <a:pPr algn="just"/>
            <a:r>
              <a:rPr lang="ru-RU" sz="1600" dirty="0"/>
              <a:t>ДНЦ, ДСП (по возможности) организует дополнительный осмотр поезда «с ходу» работниками ПТО.</a:t>
            </a:r>
          </a:p>
          <a:p>
            <a:pPr algn="just"/>
            <a:r>
              <a:rPr lang="ru-RU" sz="1600" dirty="0"/>
              <a:t>На </a:t>
            </a:r>
            <a:r>
              <a:rPr lang="ru-RU" sz="1600" dirty="0" smtClean="0"/>
              <a:t>ближайшей </a:t>
            </a:r>
            <a:r>
              <a:rPr lang="ru-RU" sz="1600" dirty="0"/>
              <a:t>станции, где поезд имеет графиковую остановку и есть осмотрщики вагонов, производится осмотр всех показанных в пути следования аппаратурой КТСМ вагонов.</a:t>
            </a:r>
          </a:p>
        </p:txBody>
      </p:sp>
      <p:sp>
        <p:nvSpPr>
          <p:cNvPr id="8" name="AutoShape 10"/>
          <p:cNvSpPr>
            <a:spLocks noChangeArrowheads="1"/>
          </p:cNvSpPr>
          <p:nvPr/>
        </p:nvSpPr>
        <p:spPr bwMode="auto">
          <a:xfrm>
            <a:off x="457200" y="319184"/>
            <a:ext cx="8229600" cy="185881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a:t>
            </a:r>
            <a:r>
              <a:rPr lang="ru-RU" sz="1600" b="1" dirty="0"/>
              <a:t>Тревога-2</a:t>
            </a:r>
            <a:r>
              <a:rPr lang="ru-RU" sz="1600" dirty="0"/>
              <a:t> на </a:t>
            </a:r>
            <a:r>
              <a:rPr lang="ru-RU" sz="1600" u="sng" dirty="0"/>
              <a:t>вагон в грузовом поезде </a:t>
            </a:r>
            <a:r>
              <a:rPr lang="ru-RU" sz="1600" dirty="0"/>
              <a:t>и после осмотра на перегоне этого вагона </a:t>
            </a:r>
            <a:r>
              <a:rPr lang="ru-RU" sz="1600" u="sng" dirty="0"/>
              <a:t>не выявил неисправность или выявил и устранил неисправность у другого вагона</a:t>
            </a:r>
            <a:r>
              <a:rPr lang="ru-RU" sz="1600" dirty="0"/>
              <a:t>, то ДНЦ принимает данный поезд на станцию для повторного осмотра. Скорость следования до входных стрелок станции установленная, по станции от первого стрелочного перевода должна быть не более 20 км/ч, выходной закрыт. Если после повторного осмотра на станции неисправность у данного вагона не подтверждена, ДНЦ отправляет поезд с установленной </a:t>
            </a:r>
            <a:r>
              <a:rPr lang="ru-RU" sz="1600" dirty="0" smtClean="0"/>
              <a:t>скоростью.</a:t>
            </a:r>
            <a:endParaRPr lang="ru-RU" sz="1600" dirty="0"/>
          </a:p>
        </p:txBody>
      </p:sp>
      <p:sp>
        <p:nvSpPr>
          <p:cNvPr id="9" name="Line 2"/>
          <p:cNvSpPr>
            <a:spLocks noChangeShapeType="1"/>
          </p:cNvSpPr>
          <p:nvPr/>
        </p:nvSpPr>
        <p:spPr bwMode="auto">
          <a:xfrm>
            <a:off x="107504" y="836712"/>
            <a:ext cx="0" cy="56007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Line 3"/>
          <p:cNvSpPr>
            <a:spLocks noChangeShapeType="1"/>
          </p:cNvSpPr>
          <p:nvPr/>
        </p:nvSpPr>
        <p:spPr bwMode="auto">
          <a:xfrm flipH="1">
            <a:off x="107504" y="852706"/>
            <a:ext cx="3429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4"/>
          <p:cNvSpPr>
            <a:spLocks noChangeShapeType="1"/>
          </p:cNvSpPr>
          <p:nvPr/>
        </p:nvSpPr>
        <p:spPr bwMode="auto">
          <a:xfrm flipH="1">
            <a:off x="123018" y="3933056"/>
            <a:ext cx="3429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5"/>
          <p:cNvSpPr>
            <a:spLocks noChangeShapeType="1"/>
          </p:cNvSpPr>
          <p:nvPr/>
        </p:nvSpPr>
        <p:spPr bwMode="auto">
          <a:xfrm>
            <a:off x="123018" y="6437412"/>
            <a:ext cx="3429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6"/>
          <p:cNvSpPr>
            <a:spLocks noChangeShapeType="1"/>
          </p:cNvSpPr>
          <p:nvPr/>
        </p:nvSpPr>
        <p:spPr bwMode="auto">
          <a:xfrm>
            <a:off x="111223" y="6437412"/>
            <a:ext cx="0" cy="3429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Line 1"/>
          <p:cNvSpPr>
            <a:spLocks noChangeShapeType="1"/>
          </p:cNvSpPr>
          <p:nvPr/>
        </p:nvSpPr>
        <p:spPr bwMode="auto">
          <a:xfrm>
            <a:off x="8892480" y="-290294"/>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Line 1"/>
          <p:cNvSpPr>
            <a:spLocks noChangeShapeType="1"/>
          </p:cNvSpPr>
          <p:nvPr/>
        </p:nvSpPr>
        <p:spPr bwMode="auto">
          <a:xfrm>
            <a:off x="8892480" y="1844824"/>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4"/>
          <p:cNvSpPr>
            <a:spLocks noChangeShapeType="1"/>
          </p:cNvSpPr>
          <p:nvPr/>
        </p:nvSpPr>
        <p:spPr bwMode="auto">
          <a:xfrm flipH="1">
            <a:off x="8688332" y="1124744"/>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Line 4"/>
          <p:cNvSpPr>
            <a:spLocks noChangeShapeType="1"/>
          </p:cNvSpPr>
          <p:nvPr/>
        </p:nvSpPr>
        <p:spPr bwMode="auto">
          <a:xfrm flipH="1">
            <a:off x="8686800" y="4130824"/>
            <a:ext cx="2286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2075597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87153"/>
            <a:ext cx="9144000" cy="2070848"/>
          </a:xfrm>
        </p:spPr>
        <p:txBody>
          <a:bodyPr>
            <a:normAutofit/>
          </a:bodyPr>
          <a:lstStyle/>
          <a:p>
            <a:pPr marL="0" indent="0" algn="just">
              <a:buNone/>
            </a:pPr>
            <a:r>
              <a:rPr lang="ru-RU" sz="2000" dirty="0" smtClean="0"/>
              <a:t>       Поэтому </a:t>
            </a:r>
            <a:r>
              <a:rPr lang="ru-RU" sz="2000" dirty="0"/>
              <a:t>для оценки состояния устройств автоматики и телемеханики требуется специальная система телеконтроля, обеспечивающая достаточный для оперативного обнаружения отказов объем информации, передаваемой обслуживающему персоналу. Эта система позволяет автоматически контролировать техническое состояние аппаратуры, выявлять повреждения, определять отклонения номинальных значений параметров отдельных элементов до предельно допустимых и предупреждать отказы. </a:t>
            </a:r>
          </a:p>
        </p:txBody>
      </p:sp>
      <p:sp>
        <p:nvSpPr>
          <p:cNvPr id="6"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4" name="Рисунок 3"/>
          <p:cNvPicPr>
            <a:picLocks noChangeAspect="1"/>
          </p:cNvPicPr>
          <p:nvPr/>
        </p:nvPicPr>
        <p:blipFill>
          <a:blip r:embed="rId2"/>
          <a:stretch>
            <a:fillRect/>
          </a:stretch>
        </p:blipFill>
        <p:spPr>
          <a:xfrm>
            <a:off x="177421" y="1256035"/>
            <a:ext cx="8516203" cy="3080742"/>
          </a:xfrm>
          <a:prstGeom prst="rect">
            <a:avLst/>
          </a:prstGeom>
        </p:spPr>
      </p:pic>
      <p:pic>
        <p:nvPicPr>
          <p:cNvPr id="7" name="Рисунок 6"/>
          <p:cNvPicPr>
            <a:picLocks noChangeAspect="1"/>
          </p:cNvPicPr>
          <p:nvPr/>
        </p:nvPicPr>
        <p:blipFill rotWithShape="1">
          <a:blip r:embed="rId3"/>
          <a:srcRect l="1493" t="11017" b="15380"/>
          <a:stretch/>
        </p:blipFill>
        <p:spPr>
          <a:xfrm>
            <a:off x="2037731" y="370096"/>
            <a:ext cx="4503761" cy="2245057"/>
          </a:xfrm>
          <a:prstGeom prst="rect">
            <a:avLst/>
          </a:prstGeom>
        </p:spPr>
      </p:pic>
    </p:spTree>
    <p:extLst>
      <p:ext uri="{BB962C8B-B14F-4D97-AF65-F5344CB8AC3E}">
        <p14:creationId xmlns:p14="http://schemas.microsoft.com/office/powerpoint/2010/main" val="3776609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60432" y="5661248"/>
            <a:ext cx="226368" cy="464915"/>
          </a:xfrm>
        </p:spPr>
        <p:txBody>
          <a:bodyPr>
            <a:normAutofit/>
          </a:bodyPr>
          <a:lstStyle/>
          <a:p>
            <a:r>
              <a:rPr lang="ru-RU" sz="900" dirty="0" smtClean="0"/>
              <a:t>.</a:t>
            </a:r>
            <a:endParaRPr lang="ru-RU" sz="900" dirty="0"/>
          </a:p>
        </p:txBody>
      </p:sp>
      <p:sp>
        <p:nvSpPr>
          <p:cNvPr id="4" name="AutoShape 10"/>
          <p:cNvSpPr>
            <a:spLocks noChangeArrowheads="1"/>
          </p:cNvSpPr>
          <p:nvPr/>
        </p:nvSpPr>
        <p:spPr bwMode="auto">
          <a:xfrm>
            <a:off x="518864" y="404664"/>
            <a:ext cx="8229600" cy="83079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При принятии решения о выводе с перегона поезда </a:t>
            </a:r>
            <a:r>
              <a:rPr lang="ru-RU" sz="1600" b="1" dirty="0"/>
              <a:t>с нагретой буксой </a:t>
            </a:r>
            <a:r>
              <a:rPr lang="ru-RU" sz="1600" dirty="0"/>
              <a:t>для повторной проверки ее неисправности скорость </a:t>
            </a:r>
            <a:r>
              <a:rPr lang="ru-RU" sz="1600" b="1" dirty="0"/>
              <a:t>не более 20 км/ч</a:t>
            </a:r>
          </a:p>
        </p:txBody>
      </p:sp>
      <p:sp>
        <p:nvSpPr>
          <p:cNvPr id="5" name="AutoShape 10"/>
          <p:cNvSpPr>
            <a:spLocks noChangeArrowheads="1"/>
          </p:cNvSpPr>
          <p:nvPr/>
        </p:nvSpPr>
        <p:spPr bwMode="auto">
          <a:xfrm>
            <a:off x="517704" y="1526035"/>
            <a:ext cx="8229600" cy="83079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Если после осмотра определено </a:t>
            </a:r>
            <a:r>
              <a:rPr lang="ru-RU" sz="1600" b="1" dirty="0"/>
              <a:t>разрушение буксы</a:t>
            </a:r>
            <a:r>
              <a:rPr lang="ru-RU" sz="1600" dirty="0"/>
              <a:t>, следования на станцию со скоростью </a:t>
            </a:r>
            <a:r>
              <a:rPr lang="ru-RU" sz="1600" b="1" dirty="0"/>
              <a:t>не более 5 км/ч </a:t>
            </a:r>
            <a:r>
              <a:rPr lang="ru-RU" sz="1600" dirty="0"/>
              <a:t>с буксой без смотровой крышки </a:t>
            </a:r>
            <a:r>
              <a:rPr lang="ru-RU" sz="1600" b="1" dirty="0"/>
              <a:t>под наблюдением осмотрщика вагонов </a:t>
            </a:r>
            <a:r>
              <a:rPr lang="ru-RU" sz="1600" i="1" dirty="0"/>
              <a:t>с исключением движения поездов  по соседнему пути. </a:t>
            </a:r>
          </a:p>
        </p:txBody>
      </p:sp>
      <p:sp>
        <p:nvSpPr>
          <p:cNvPr id="6" name="AutoShape 10"/>
          <p:cNvSpPr>
            <a:spLocks noChangeArrowheads="1"/>
          </p:cNvSpPr>
          <p:nvPr/>
        </p:nvSpPr>
        <p:spPr bwMode="auto">
          <a:xfrm>
            <a:off x="531723" y="2557412"/>
            <a:ext cx="8229600" cy="830797"/>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dirty="0"/>
              <a:t>Предупредить работников постов безопасности, об усилении бдительности при осмотре поезда после </a:t>
            </a:r>
            <a:r>
              <a:rPr lang="ru-RU" sz="1600" dirty="0" smtClean="0"/>
              <a:t>отправления.</a:t>
            </a:r>
            <a:endParaRPr lang="ru-RU" sz="1600" dirty="0"/>
          </a:p>
        </p:txBody>
      </p:sp>
      <p:sp>
        <p:nvSpPr>
          <p:cNvPr id="7" name="AutoShape 10"/>
          <p:cNvSpPr>
            <a:spLocks noChangeArrowheads="1"/>
          </p:cNvSpPr>
          <p:nvPr/>
        </p:nvSpPr>
        <p:spPr bwMode="auto">
          <a:xfrm>
            <a:off x="495358" y="3678783"/>
            <a:ext cx="8229600" cy="227249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just"/>
            <a:r>
              <a:rPr lang="ru-RU" sz="1600" b="1" dirty="0"/>
              <a:t>Если </a:t>
            </a:r>
            <a:r>
              <a:rPr lang="ru-RU" sz="1600" b="1" dirty="0">
                <a:solidFill>
                  <a:srgbClr val="C00000"/>
                </a:solidFill>
              </a:rPr>
              <a:t>Тревога-2</a:t>
            </a:r>
            <a:r>
              <a:rPr lang="ru-RU" sz="1600" b="1" dirty="0"/>
              <a:t> </a:t>
            </a:r>
            <a:r>
              <a:rPr lang="ru-RU" sz="1600" dirty="0"/>
              <a:t>была вызвана нагревом буксового узла грузового вагона, у которого ранее </a:t>
            </a:r>
            <a:r>
              <a:rPr lang="ru-RU" sz="1600" b="1" dirty="0"/>
              <a:t>на предыдущих станциях </a:t>
            </a:r>
            <a:r>
              <a:rPr lang="ru-RU" sz="1600" dirty="0"/>
              <a:t>был </a:t>
            </a:r>
            <a:r>
              <a:rPr lang="ru-RU" sz="1600" b="1" dirty="0"/>
              <a:t>зафиксирован нагрев с уровнем Тревога-1, Тревога-2</a:t>
            </a:r>
            <a:r>
              <a:rPr lang="ru-RU" sz="1600" dirty="0"/>
              <a:t>, у этой же буксы, ДСП, ДНЦ должен обеспечить </a:t>
            </a:r>
            <a:r>
              <a:rPr lang="ru-RU" sz="1600" b="1" dirty="0">
                <a:solidFill>
                  <a:srgbClr val="C00000"/>
                </a:solidFill>
              </a:rPr>
              <a:t>отцепку вагона от состава</a:t>
            </a:r>
            <a:r>
              <a:rPr lang="ru-RU" sz="1600" dirty="0"/>
              <a:t>. Для пассажирских поездов данное решение принимает начальник пассажирского поезда. А при повторных показаниях на локомотив, ССПС или вагон пассажирского или моторвагонного поезда после осмотра на перегоне требуется повторная остановка поезда на </a:t>
            </a:r>
            <a:r>
              <a:rPr lang="ru-RU" sz="1600" dirty="0" err="1"/>
              <a:t>ближащей</a:t>
            </a:r>
            <a:r>
              <a:rPr lang="ru-RU" sz="1600" dirty="0"/>
              <a:t> станции, для более тщательного осмотра</a:t>
            </a:r>
          </a:p>
        </p:txBody>
      </p:sp>
      <p:sp>
        <p:nvSpPr>
          <p:cNvPr id="9" name="Line 2"/>
          <p:cNvSpPr>
            <a:spLocks noChangeShapeType="1"/>
          </p:cNvSpPr>
          <p:nvPr/>
        </p:nvSpPr>
        <p:spPr bwMode="auto">
          <a:xfrm>
            <a:off x="188823" y="820062"/>
            <a:ext cx="3429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1"/>
          <p:cNvSpPr>
            <a:spLocks noChangeShapeType="1"/>
          </p:cNvSpPr>
          <p:nvPr/>
        </p:nvSpPr>
        <p:spPr bwMode="auto">
          <a:xfrm>
            <a:off x="188823" y="-322938"/>
            <a:ext cx="0" cy="22860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2"/>
          <p:cNvSpPr>
            <a:spLocks noChangeShapeType="1"/>
          </p:cNvSpPr>
          <p:nvPr/>
        </p:nvSpPr>
        <p:spPr bwMode="auto">
          <a:xfrm>
            <a:off x="188823" y="1941433"/>
            <a:ext cx="3429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Заголовок 4"/>
          <p:cNvSpPr>
            <a:spLocks noGrp="1"/>
          </p:cNvSpPr>
          <p:nvPr>
            <p:ph type="title"/>
          </p:nvPr>
        </p:nvSpPr>
        <p:spPr>
          <a:xfrm>
            <a:off x="1129553" y="0"/>
            <a:ext cx="7274858" cy="457200"/>
          </a:xfrm>
        </p:spPr>
        <p:txBody>
          <a:bodyPr>
            <a:noAutofit/>
          </a:bodyPr>
          <a:lstStyle/>
          <a:p>
            <a:r>
              <a:rPr lang="ru-RU" sz="2000" b="1" dirty="0">
                <a:solidFill>
                  <a:srgbClr val="C00000"/>
                </a:solidFill>
                <a:latin typeface="+mn-lt"/>
              </a:rPr>
              <a:t>Комплекс технических средств </a:t>
            </a:r>
            <a:r>
              <a:rPr lang="ru-RU" sz="2000" b="1" dirty="0" smtClean="0">
                <a:solidFill>
                  <a:srgbClr val="C00000"/>
                </a:solidFill>
                <a:latin typeface="+mn-lt"/>
              </a:rPr>
              <a:t>микропроцессорный </a:t>
            </a:r>
            <a:r>
              <a:rPr lang="ru-RU" sz="2000" b="1" dirty="0">
                <a:solidFill>
                  <a:srgbClr val="C00000"/>
                </a:solidFill>
                <a:latin typeface="+mn-lt"/>
              </a:rPr>
              <a:t>КТСМ</a:t>
            </a:r>
          </a:p>
        </p:txBody>
      </p:sp>
    </p:spTree>
    <p:extLst>
      <p:ext uri="{BB962C8B-B14F-4D97-AF65-F5344CB8AC3E}">
        <p14:creationId xmlns:p14="http://schemas.microsoft.com/office/powerpoint/2010/main" val="11177303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904886"/>
            <a:ext cx="9144000" cy="1035604"/>
          </a:xfrm>
        </p:spPr>
        <p:txBody>
          <a:bodyPr>
            <a:normAutofit/>
          </a:bodyPr>
          <a:lstStyle/>
          <a:p>
            <a:pPr marL="0" indent="0" algn="just">
              <a:buNone/>
            </a:pPr>
            <a:r>
              <a:rPr lang="ru-RU" sz="2000" b="1" dirty="0" smtClean="0">
                <a:solidFill>
                  <a:srgbClr val="C00000"/>
                </a:solidFill>
              </a:rPr>
              <a:t>     УКСПС</a:t>
            </a:r>
            <a:r>
              <a:rPr lang="ru-RU" sz="2000" b="1" dirty="0" smtClean="0"/>
              <a:t> </a:t>
            </a:r>
            <a:r>
              <a:rPr lang="ru-RU" sz="2000" b="1" dirty="0"/>
              <a:t>предназначены для обнаружения схода подвижного состава и являются дополнительными средствами, обеспечивающими безопасность движения поездов на железнодорожном транспорте.</a:t>
            </a:r>
          </a:p>
        </p:txBody>
      </p:sp>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4" name="Рисунок 3"/>
          <p:cNvPicPr>
            <a:picLocks noChangeAspect="1"/>
          </p:cNvPicPr>
          <p:nvPr/>
        </p:nvPicPr>
        <p:blipFill>
          <a:blip r:embed="rId2"/>
          <a:stretch>
            <a:fillRect/>
          </a:stretch>
        </p:blipFill>
        <p:spPr>
          <a:xfrm>
            <a:off x="204718" y="429904"/>
            <a:ext cx="4078577" cy="3017782"/>
          </a:xfrm>
          <a:prstGeom prst="rect">
            <a:avLst/>
          </a:prstGeom>
        </p:spPr>
      </p:pic>
      <p:pic>
        <p:nvPicPr>
          <p:cNvPr id="5" name="Рисунок 4"/>
          <p:cNvPicPr>
            <a:picLocks noChangeAspect="1"/>
          </p:cNvPicPr>
          <p:nvPr/>
        </p:nvPicPr>
        <p:blipFill>
          <a:blip r:embed="rId3"/>
          <a:stretch>
            <a:fillRect/>
          </a:stretch>
        </p:blipFill>
        <p:spPr>
          <a:xfrm>
            <a:off x="4407534" y="429904"/>
            <a:ext cx="4352921" cy="3017782"/>
          </a:xfrm>
          <a:prstGeom prst="rect">
            <a:avLst/>
          </a:prstGeom>
        </p:spPr>
      </p:pic>
    </p:spTree>
    <p:extLst>
      <p:ext uri="{BB962C8B-B14F-4D97-AF65-F5344CB8AC3E}">
        <p14:creationId xmlns:p14="http://schemas.microsoft.com/office/powerpoint/2010/main" val="3632381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32321" y="3323770"/>
            <a:ext cx="9098232" cy="1700808"/>
          </a:xfrm>
        </p:spPr>
        <p:txBody>
          <a:bodyPr>
            <a:normAutofit/>
          </a:bodyPr>
          <a:lstStyle/>
          <a:p>
            <a:pPr marL="0" indent="0" algn="just">
              <a:buNone/>
            </a:pPr>
            <a:r>
              <a:rPr lang="ru-RU" sz="2000" dirty="0" smtClean="0"/>
              <a:t>  </a:t>
            </a:r>
            <a:r>
              <a:rPr lang="ru-RU" sz="2000" b="1" dirty="0">
                <a:solidFill>
                  <a:srgbClr val="C00000"/>
                </a:solidFill>
              </a:rPr>
              <a:t>Основная функция </a:t>
            </a:r>
            <a:r>
              <a:rPr lang="ru-RU" sz="2000" b="1" dirty="0" smtClean="0">
                <a:solidFill>
                  <a:srgbClr val="C00000"/>
                </a:solidFill>
              </a:rPr>
              <a:t>устройств УКСПС </a:t>
            </a:r>
            <a:r>
              <a:rPr lang="ru-RU" sz="2000" dirty="0"/>
              <a:t>- контроль нижнего габарита подвижного состава. Контролировать его необходимо для того, чтобы не допустить въезд поезда с сошедшими вагонами (волочащимися элементами) на станцию или на (в) искусственные сооружения (мосты, тоннели).</a:t>
            </a:r>
          </a:p>
          <a:p>
            <a:pPr marL="0" indent="0" algn="just">
              <a:buNone/>
            </a:pPr>
            <a:endParaRPr lang="ru-RU" sz="2000" dirty="0"/>
          </a:p>
        </p:txBody>
      </p:sp>
      <p:pic>
        <p:nvPicPr>
          <p:cNvPr id="2" name="Рисунок 1"/>
          <p:cNvPicPr>
            <a:picLocks noChangeAspect="1"/>
          </p:cNvPicPr>
          <p:nvPr/>
        </p:nvPicPr>
        <p:blipFill rotWithShape="1">
          <a:blip r:embed="rId2"/>
          <a:srcRect b="56950"/>
          <a:stretch/>
        </p:blipFill>
        <p:spPr>
          <a:xfrm>
            <a:off x="204718" y="735480"/>
            <a:ext cx="8851613" cy="1911688"/>
          </a:xfrm>
          <a:prstGeom prst="rect">
            <a:avLst/>
          </a:prstGeom>
        </p:spPr>
      </p:pic>
      <p:sp>
        <p:nvSpPr>
          <p:cNvPr id="3" name="Прямоугольник 2"/>
          <p:cNvSpPr/>
          <p:nvPr/>
        </p:nvSpPr>
        <p:spPr>
          <a:xfrm>
            <a:off x="1380656" y="2462502"/>
            <a:ext cx="7077544" cy="369332"/>
          </a:xfrm>
          <a:prstGeom prst="rect">
            <a:avLst/>
          </a:prstGeom>
        </p:spPr>
        <p:txBody>
          <a:bodyPr wrap="square">
            <a:spAutoFit/>
          </a:bodyPr>
          <a:lstStyle/>
          <a:p>
            <a:r>
              <a:rPr lang="ru-RU" i="1" dirty="0"/>
              <a:t>Схематически устройство контроля схода подвижного состава </a:t>
            </a:r>
          </a:p>
        </p:txBody>
      </p:sp>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38210736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43918"/>
            <a:ext cx="9117106" cy="2470244"/>
          </a:xfrm>
        </p:spPr>
        <p:txBody>
          <a:bodyPr>
            <a:normAutofit/>
          </a:bodyPr>
          <a:lstStyle/>
          <a:p>
            <a:pPr marL="0" indent="0" algn="just">
              <a:buNone/>
            </a:pPr>
            <a:r>
              <a:rPr lang="ru-RU" sz="2000" b="1" dirty="0" smtClean="0">
                <a:solidFill>
                  <a:srgbClr val="002060"/>
                </a:solidFill>
              </a:rPr>
              <a:t>     Основными </a:t>
            </a:r>
            <a:r>
              <a:rPr lang="ru-RU" sz="2000" b="1" dirty="0">
                <a:solidFill>
                  <a:srgbClr val="002060"/>
                </a:solidFill>
              </a:rPr>
              <a:t>составными частями УКСПС являются </a:t>
            </a:r>
            <a:r>
              <a:rPr lang="ru-RU" sz="2000" dirty="0"/>
              <a:t>датчики, токопроводящие планки и перемычки. Датчики крепятся на деревянной шпале и устанавливаются перед </a:t>
            </a:r>
            <a:r>
              <a:rPr lang="ru-RU" sz="2000" dirty="0" smtClean="0"/>
              <a:t>станцией </a:t>
            </a:r>
            <a:r>
              <a:rPr lang="ru-RU" sz="2000" dirty="0"/>
              <a:t>на расстоянии, обеспечивающем остановку поезда у входного светофора при нарушении их работы. Конструктивно имеет несколько разрушаемых элементов установленных на жесткой раме, которые объединены тросовыми перемычками образующими последовательную электрическую цепь</a:t>
            </a:r>
            <a:r>
              <a:rPr lang="ru-RU" sz="2000" dirty="0" smtClean="0"/>
              <a:t>. При </a:t>
            </a:r>
            <a:r>
              <a:rPr lang="ru-RU" sz="2000" dirty="0"/>
              <a:t>неисправности датчика УКСПС на аппарате ДСП световая ячейка «УКСПС» горит белым светом.</a:t>
            </a:r>
          </a:p>
        </p:txBody>
      </p:sp>
      <p:pic>
        <p:nvPicPr>
          <p:cNvPr id="3" name="Рисунок 2"/>
          <p:cNvPicPr>
            <a:picLocks noChangeAspect="1"/>
          </p:cNvPicPr>
          <p:nvPr/>
        </p:nvPicPr>
        <p:blipFill rotWithShape="1">
          <a:blip r:embed="rId2"/>
          <a:srcRect b="8958"/>
          <a:stretch/>
        </p:blipFill>
        <p:spPr>
          <a:xfrm>
            <a:off x="627797" y="321872"/>
            <a:ext cx="8136820" cy="4376638"/>
          </a:xfrm>
          <a:prstGeom prst="rect">
            <a:avLst/>
          </a:prstGeom>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2257401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486936"/>
            <a:ext cx="9117106" cy="2371064"/>
          </a:xfrm>
        </p:spPr>
        <p:txBody>
          <a:bodyPr>
            <a:normAutofit/>
          </a:bodyPr>
          <a:lstStyle/>
          <a:p>
            <a:pPr marL="0" indent="0" algn="just">
              <a:buNone/>
            </a:pPr>
            <a:r>
              <a:rPr lang="ru-RU" sz="2000" dirty="0"/>
              <a:t> </a:t>
            </a:r>
            <a:r>
              <a:rPr lang="ru-RU" sz="2000" dirty="0" smtClean="0"/>
              <a:t>    </a:t>
            </a:r>
            <a:r>
              <a:rPr lang="ru-RU" sz="2000" b="1" dirty="0" smtClean="0">
                <a:solidFill>
                  <a:srgbClr val="C00000"/>
                </a:solidFill>
              </a:rPr>
              <a:t>Принцип </a:t>
            </a:r>
            <a:r>
              <a:rPr lang="ru-RU" sz="2000" b="1" dirty="0">
                <a:solidFill>
                  <a:srgbClr val="C00000"/>
                </a:solidFill>
              </a:rPr>
              <a:t>действия УКСПС основан </a:t>
            </a:r>
            <a:r>
              <a:rPr lang="ru-RU" sz="2000" b="1" dirty="0">
                <a:solidFill>
                  <a:srgbClr val="002060"/>
                </a:solidFill>
              </a:rPr>
              <a:t>на разрушении датчика при наличии в движущемся </a:t>
            </a:r>
            <a:r>
              <a:rPr lang="ru-RU" sz="2000" b="1" dirty="0" smtClean="0">
                <a:solidFill>
                  <a:srgbClr val="002060"/>
                </a:solidFill>
              </a:rPr>
              <a:t>подвижном </a:t>
            </a:r>
            <a:r>
              <a:rPr lang="ru-RU" sz="2000" b="1" dirty="0">
                <a:solidFill>
                  <a:srgbClr val="002060"/>
                </a:solidFill>
              </a:rPr>
              <a:t>составе волочащихся деталей, выступающих за нижний предел габарита или при его сходе с рельсов. </a:t>
            </a:r>
            <a:r>
              <a:rPr lang="ru-RU" sz="2000" dirty="0"/>
              <a:t>В результате разрушения датчиков УКСПС неисправным </a:t>
            </a:r>
            <a:r>
              <a:rPr lang="ru-RU" sz="2000" dirty="0" smtClean="0"/>
              <a:t>подвижным </a:t>
            </a:r>
            <a:r>
              <a:rPr lang="ru-RU" sz="2000" dirty="0"/>
              <a:t>составом срабатывают контрольные приборы, которые воздействуют на устройства ЭЦ и сигнальные </a:t>
            </a:r>
            <a:r>
              <a:rPr lang="ru-RU" sz="2000" dirty="0" smtClean="0"/>
              <a:t>установки </a:t>
            </a:r>
            <a:r>
              <a:rPr lang="ru-RU" sz="2000" dirty="0"/>
              <a:t>автоблокировки, расположенные перед искусственными сооружениями. При этом на выносном табло ДСП загорается красным мигающим светом соответствующая световая ячейка "УКСПС" и включается звонок. </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rotWithShape="1">
          <a:blip r:embed="rId2"/>
          <a:srcRect t="10451" b="5600"/>
          <a:stretch/>
        </p:blipFill>
        <p:spPr>
          <a:xfrm>
            <a:off x="354842" y="383908"/>
            <a:ext cx="8693222" cy="4090787"/>
          </a:xfrm>
          <a:prstGeom prst="rect">
            <a:avLst/>
          </a:prstGeom>
        </p:spPr>
      </p:pic>
      <p:sp>
        <p:nvSpPr>
          <p:cNvPr id="8" name="Скругленный прямоугольник 7"/>
          <p:cNvSpPr/>
          <p:nvPr/>
        </p:nvSpPr>
        <p:spPr>
          <a:xfrm>
            <a:off x="2395182" y="1325474"/>
            <a:ext cx="989463" cy="32754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УКСПС  </a:t>
            </a:r>
            <a:endParaRPr lang="ru-RU" b="1" dirty="0">
              <a:solidFill>
                <a:schemeClr val="tx1"/>
              </a:solidFill>
            </a:endParaRPr>
          </a:p>
        </p:txBody>
      </p:sp>
      <p:sp>
        <p:nvSpPr>
          <p:cNvPr id="11" name="Прямоугольник 10"/>
          <p:cNvSpPr/>
          <p:nvPr/>
        </p:nvSpPr>
        <p:spPr>
          <a:xfrm>
            <a:off x="524435" y="1922929"/>
            <a:ext cx="5620871" cy="25517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3"/>
          <a:stretch>
            <a:fillRect/>
          </a:stretch>
        </p:blipFill>
        <p:spPr>
          <a:xfrm>
            <a:off x="3154052" y="1665261"/>
            <a:ext cx="3094801" cy="2209689"/>
          </a:xfrm>
          <a:prstGeom prst="rect">
            <a:avLst/>
          </a:prstGeom>
        </p:spPr>
      </p:pic>
      <p:pic>
        <p:nvPicPr>
          <p:cNvPr id="9" name="Рисунок 8"/>
          <p:cNvPicPr>
            <a:picLocks noChangeAspect="1"/>
          </p:cNvPicPr>
          <p:nvPr/>
        </p:nvPicPr>
        <p:blipFill rotWithShape="1">
          <a:blip r:embed="rId4"/>
          <a:srcRect r="10234"/>
          <a:stretch/>
        </p:blipFill>
        <p:spPr>
          <a:xfrm>
            <a:off x="115453" y="1760599"/>
            <a:ext cx="2434660" cy="1936533"/>
          </a:xfrm>
          <a:prstGeom prst="rect">
            <a:avLst/>
          </a:prstGeom>
        </p:spPr>
      </p:pic>
      <p:pic>
        <p:nvPicPr>
          <p:cNvPr id="10" name="Рисунок 9"/>
          <p:cNvPicPr>
            <a:picLocks noChangeAspect="1"/>
          </p:cNvPicPr>
          <p:nvPr/>
        </p:nvPicPr>
        <p:blipFill>
          <a:blip r:embed="rId5"/>
          <a:stretch>
            <a:fillRect/>
          </a:stretch>
        </p:blipFill>
        <p:spPr>
          <a:xfrm>
            <a:off x="2141130" y="2998775"/>
            <a:ext cx="1798476" cy="1487553"/>
          </a:xfrm>
          <a:prstGeom prst="rect">
            <a:avLst/>
          </a:prstGeom>
        </p:spPr>
      </p:pic>
    </p:spTree>
    <p:extLst>
      <p:ext uri="{BB962C8B-B14F-4D97-AF65-F5344CB8AC3E}">
        <p14:creationId xmlns:p14="http://schemas.microsoft.com/office/powerpoint/2010/main" val="25755218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248" y="4735773"/>
            <a:ext cx="9117106" cy="1606789"/>
          </a:xfrm>
        </p:spPr>
        <p:txBody>
          <a:bodyPr>
            <a:normAutofit/>
          </a:bodyPr>
          <a:lstStyle/>
          <a:p>
            <a:pPr marL="0" indent="0" algn="just">
              <a:buNone/>
            </a:pPr>
            <a:r>
              <a:rPr lang="ru-RU" sz="2000" dirty="0" smtClean="0"/>
              <a:t>    </a:t>
            </a:r>
            <a:r>
              <a:rPr lang="ru-RU" sz="2000" b="1" dirty="0" smtClean="0">
                <a:solidFill>
                  <a:srgbClr val="002060"/>
                </a:solidFill>
              </a:rPr>
              <a:t>Входной </a:t>
            </a:r>
            <a:r>
              <a:rPr lang="ru-RU" sz="2000" b="1" dirty="0">
                <a:solidFill>
                  <a:srgbClr val="002060"/>
                </a:solidFill>
              </a:rPr>
              <a:t>светофор перекрывается</a:t>
            </a:r>
            <a:r>
              <a:rPr lang="ru-RU" sz="2000" dirty="0"/>
              <a:t> с разрешающего показания на запрещающее, машинисту поезда передается сообщение по каналу поездной радиосвязи дежурным по </a:t>
            </a:r>
            <a:r>
              <a:rPr lang="ru-RU" sz="2000" dirty="0" smtClean="0"/>
              <a:t>станции </a:t>
            </a:r>
            <a:r>
              <a:rPr lang="ru-RU" sz="2000" dirty="0"/>
              <a:t>и с помощью речевого информатора. Используя кнопку ВЗв, ДСП может выключить звонок, который повторно включится после восстановления работы УКСПС.</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a:blip r:embed="rId2"/>
          <a:stretch>
            <a:fillRect/>
          </a:stretch>
        </p:blipFill>
        <p:spPr>
          <a:xfrm>
            <a:off x="204718" y="616708"/>
            <a:ext cx="8785097" cy="3932261"/>
          </a:xfrm>
          <a:prstGeom prst="rect">
            <a:avLst/>
          </a:prstGeom>
        </p:spPr>
      </p:pic>
    </p:spTree>
    <p:extLst>
      <p:ext uri="{BB962C8B-B14F-4D97-AF65-F5344CB8AC3E}">
        <p14:creationId xmlns:p14="http://schemas.microsoft.com/office/powerpoint/2010/main" val="2508437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srcRect t="13811" b="5343"/>
          <a:stretch/>
        </p:blipFill>
        <p:spPr>
          <a:xfrm>
            <a:off x="0" y="1828800"/>
            <a:ext cx="9144000" cy="4479113"/>
          </a:xfrm>
          <a:prstGeom prst="rect">
            <a:avLst/>
          </a:prstGeom>
        </p:spPr>
      </p:pic>
      <p:sp>
        <p:nvSpPr>
          <p:cNvPr id="7" name="Объект 5"/>
          <p:cNvSpPr>
            <a:spLocks noGrp="1"/>
          </p:cNvSpPr>
          <p:nvPr>
            <p:ph idx="1"/>
          </p:nvPr>
        </p:nvSpPr>
        <p:spPr>
          <a:xfrm>
            <a:off x="6803740" y="6460708"/>
            <a:ext cx="2340260" cy="397292"/>
          </a:xfrm>
        </p:spPr>
        <p:txBody>
          <a:bodyPr>
            <a:normAutofit/>
          </a:bodyPr>
          <a:lstStyle/>
          <a:p>
            <a:pPr marL="0" indent="0">
              <a:buNone/>
            </a:pPr>
            <a:r>
              <a:rPr lang="ru-RU" sz="1400" dirty="0"/>
              <a:t>(ПТЭ Приложение №3 </a:t>
            </a:r>
            <a:r>
              <a:rPr lang="ru-RU" sz="1400" dirty="0" smtClean="0"/>
              <a:t>п.39)</a:t>
            </a:r>
            <a:endParaRPr lang="ru-RU" sz="1400" dirty="0"/>
          </a:p>
        </p:txBody>
      </p:sp>
      <p:sp>
        <p:nvSpPr>
          <p:cNvPr id="8" name="Прямоугольник 7"/>
          <p:cNvSpPr/>
          <p:nvPr/>
        </p:nvSpPr>
        <p:spPr>
          <a:xfrm>
            <a:off x="0" y="426121"/>
            <a:ext cx="9144000" cy="1323439"/>
          </a:xfrm>
          <a:prstGeom prst="rect">
            <a:avLst/>
          </a:prstGeom>
        </p:spPr>
        <p:txBody>
          <a:bodyPr wrap="square">
            <a:spAutoFit/>
          </a:bodyPr>
          <a:lstStyle/>
          <a:p>
            <a:pPr algn="just"/>
            <a:r>
              <a:rPr lang="ru-RU" sz="2000" b="1" dirty="0" smtClean="0">
                <a:solidFill>
                  <a:srgbClr val="002060"/>
                </a:solidFill>
              </a:rPr>
              <a:t>                                П</a:t>
            </a:r>
            <a:r>
              <a:rPr lang="ru-RU" sz="2000" b="1" u="sng" dirty="0" smtClean="0">
                <a:solidFill>
                  <a:srgbClr val="002060"/>
                </a:solidFill>
              </a:rPr>
              <a:t>ри </a:t>
            </a:r>
            <a:r>
              <a:rPr lang="ru-RU" sz="2000" b="1" u="sng" dirty="0">
                <a:solidFill>
                  <a:srgbClr val="002060"/>
                </a:solidFill>
              </a:rPr>
              <a:t>срабатывании должны обеспечивать:</a:t>
            </a:r>
          </a:p>
          <a:p>
            <a:pPr algn="just"/>
            <a:r>
              <a:rPr lang="ru-RU" sz="2000" dirty="0" smtClean="0"/>
              <a:t>Перекрытие </a:t>
            </a:r>
            <a:r>
              <a:rPr lang="ru-RU" sz="2000" dirty="0"/>
              <a:t>(закрытие) входного светофора, светофора прикрытия, ограждающих </a:t>
            </a:r>
            <a:r>
              <a:rPr lang="ru-RU" sz="2000" dirty="0" smtClean="0"/>
              <a:t>станцию </a:t>
            </a:r>
            <a:r>
              <a:rPr lang="ru-RU" sz="2000" dirty="0"/>
              <a:t>или искусственное сооружение, за время, обеспечивающее остановку поезда служебным торможением перед указанным светофором. </a:t>
            </a:r>
          </a:p>
        </p:txBody>
      </p:sp>
    </p:spTree>
    <p:extLst>
      <p:ext uri="{BB962C8B-B14F-4D97-AF65-F5344CB8AC3E}">
        <p14:creationId xmlns:p14="http://schemas.microsoft.com/office/powerpoint/2010/main" val="1806112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5323099"/>
            <a:ext cx="9117106" cy="1483958"/>
          </a:xfrm>
        </p:spPr>
        <p:txBody>
          <a:bodyPr>
            <a:normAutofit/>
          </a:bodyPr>
          <a:lstStyle/>
          <a:p>
            <a:pPr marL="0" indent="0" algn="just">
              <a:buNone/>
            </a:pPr>
            <a:r>
              <a:rPr lang="ru-RU" sz="2000" dirty="0" smtClean="0"/>
              <a:t>     Устройства </a:t>
            </a:r>
            <a:r>
              <a:rPr lang="ru-RU" sz="2000" dirty="0"/>
              <a:t>контроля схода подвижного состава на двухпутных участках пути общего пользования устанавливаются только для поездов, следующих по правильному пути, а перед искусственными сооружениями по решению владельца инфраструктуры. </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srcRect t="15709"/>
          <a:stretch/>
        </p:blipFill>
        <p:spPr>
          <a:xfrm>
            <a:off x="204718" y="429904"/>
            <a:ext cx="8666730" cy="4870185"/>
          </a:xfrm>
          <a:prstGeom prst="rect">
            <a:avLst/>
          </a:prstGeom>
        </p:spPr>
      </p:pic>
    </p:spTree>
    <p:extLst>
      <p:ext uri="{BB962C8B-B14F-4D97-AF65-F5344CB8AC3E}">
        <p14:creationId xmlns:p14="http://schemas.microsoft.com/office/powerpoint/2010/main" val="32307265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246" y="4630239"/>
            <a:ext cx="9117106" cy="1885764"/>
          </a:xfrm>
        </p:spPr>
        <p:txBody>
          <a:bodyPr>
            <a:normAutofit/>
          </a:bodyPr>
          <a:lstStyle/>
          <a:p>
            <a:pPr marL="0" indent="0" algn="just">
              <a:buNone/>
            </a:pPr>
            <a:r>
              <a:rPr lang="ru-RU" sz="2000" dirty="0"/>
              <a:t> </a:t>
            </a:r>
            <a:r>
              <a:rPr lang="ru-RU" sz="2000" b="1" dirty="0">
                <a:solidFill>
                  <a:srgbClr val="002060"/>
                </a:solidFill>
              </a:rPr>
              <a:t>ДСП или поездной диспетчер, получив информацию о срабатывании УКСПС </a:t>
            </a:r>
            <a:r>
              <a:rPr lang="ru-RU" sz="2000" dirty="0"/>
              <a:t>и о перекрытии входного или проходного светофора с разрешающего показания на запрещающее, и убедившись о нахождении на участке приближения </a:t>
            </a:r>
            <a:r>
              <a:rPr lang="ru-RU" sz="2000" dirty="0" smtClean="0"/>
              <a:t>к станции </a:t>
            </a:r>
            <a:r>
              <a:rPr lang="ru-RU" sz="2000" dirty="0"/>
              <a:t>поезда, </a:t>
            </a:r>
            <a:r>
              <a:rPr lang="ru-RU" sz="2000" b="1" dirty="0">
                <a:solidFill>
                  <a:srgbClr val="C00000"/>
                </a:solidFill>
              </a:rPr>
              <a:t>обязан</a:t>
            </a:r>
            <a:r>
              <a:rPr lang="ru-RU" sz="2000" b="1" dirty="0" smtClean="0">
                <a:solidFill>
                  <a:srgbClr val="C00000"/>
                </a:solidFill>
              </a:rPr>
              <a:t>:</a:t>
            </a:r>
          </a:p>
          <a:p>
            <a:pPr marL="0" indent="0" algn="just">
              <a:buNone/>
            </a:pPr>
            <a:r>
              <a:rPr lang="ru-RU" sz="2000" b="1" dirty="0"/>
              <a:t>- исключить</a:t>
            </a:r>
            <a:r>
              <a:rPr lang="ru-RU" sz="2000" dirty="0"/>
              <a:t> отправление на соседний </a:t>
            </a:r>
            <a:r>
              <a:rPr lang="ru-RU" sz="2000" dirty="0" smtClean="0"/>
              <a:t>путь </a:t>
            </a:r>
            <a:r>
              <a:rPr lang="ru-RU" sz="2000" dirty="0"/>
              <a:t>перегона поездов встречного (противоположного) направления движения;</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a:blip r:embed="rId2"/>
          <a:stretch>
            <a:fillRect/>
          </a:stretch>
        </p:blipFill>
        <p:spPr>
          <a:xfrm>
            <a:off x="3123029" y="429904"/>
            <a:ext cx="5761665" cy="4044488"/>
          </a:xfrm>
          <a:prstGeom prst="rect">
            <a:avLst/>
          </a:prstGeom>
        </p:spPr>
      </p:pic>
      <p:pic>
        <p:nvPicPr>
          <p:cNvPr id="3" name="Рисунок 2"/>
          <p:cNvPicPr>
            <a:picLocks noChangeAspect="1"/>
          </p:cNvPicPr>
          <p:nvPr/>
        </p:nvPicPr>
        <p:blipFill>
          <a:blip r:embed="rId3"/>
          <a:stretch>
            <a:fillRect/>
          </a:stretch>
        </p:blipFill>
        <p:spPr>
          <a:xfrm>
            <a:off x="764274" y="429904"/>
            <a:ext cx="1573796" cy="4044488"/>
          </a:xfrm>
          <a:prstGeom prst="rect">
            <a:avLst/>
          </a:prstGeom>
        </p:spPr>
      </p:pic>
    </p:spTree>
    <p:extLst>
      <p:ext uri="{BB962C8B-B14F-4D97-AF65-F5344CB8AC3E}">
        <p14:creationId xmlns:p14="http://schemas.microsoft.com/office/powerpoint/2010/main" val="1684138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4637063"/>
            <a:ext cx="9117106" cy="2220937"/>
          </a:xfrm>
        </p:spPr>
        <p:txBody>
          <a:bodyPr>
            <a:normAutofit/>
          </a:bodyPr>
          <a:lstStyle/>
          <a:p>
            <a:pPr marL="0" indent="0" algn="just">
              <a:buNone/>
            </a:pPr>
            <a:r>
              <a:rPr lang="ru-RU" sz="2000" b="1" dirty="0"/>
              <a:t>-</a:t>
            </a:r>
            <a:r>
              <a:rPr lang="ru-RU" sz="2000" dirty="0"/>
              <a:t> </a:t>
            </a:r>
            <a:r>
              <a:rPr lang="ru-RU" sz="2000" b="1" dirty="0"/>
              <a:t>вызвать</a:t>
            </a:r>
            <a:r>
              <a:rPr lang="ru-RU" sz="2000" dirty="0"/>
              <a:t> по радиосвязи машиниста поезда, при проходе которого сработало УКСПС, сообщить ему об этом текстом следующего содержания: «Внимание! Машинист поезда № …. Вашим поездом вызвано срабатывание УКСПС! Немедленно остановитесь! ДСП станции … (название станции, фамилия)»;</a:t>
            </a:r>
          </a:p>
          <a:p>
            <a:pPr marL="0" indent="0" algn="just">
              <a:buNone/>
            </a:pPr>
            <a:r>
              <a:rPr lang="ru-RU" sz="2000" b="1" dirty="0"/>
              <a:t>-</a:t>
            </a:r>
            <a:r>
              <a:rPr lang="ru-RU" sz="2000" dirty="0"/>
              <a:t> </a:t>
            </a:r>
            <a:r>
              <a:rPr lang="ru-RU" sz="2000" b="1" dirty="0"/>
              <a:t>вызвать </a:t>
            </a:r>
            <a:r>
              <a:rPr lang="ru-RU" sz="2000" dirty="0"/>
              <a:t>по радиосвязи машиниста поезда встречного направления, если он следует по железнодорожной станции или ранее был отправлен на перегон, сообщить ему о срабатывании УКСПС и остановке поезда на соседнем пути;</a:t>
            </a:r>
          </a:p>
          <a:p>
            <a:pPr marL="0" indent="0" algn="just">
              <a:buNone/>
            </a:pPr>
            <a:endParaRPr lang="ru-RU" sz="2000" dirty="0"/>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a:blip r:embed="rId2"/>
          <a:stretch>
            <a:fillRect/>
          </a:stretch>
        </p:blipFill>
        <p:spPr>
          <a:xfrm>
            <a:off x="1583139" y="404191"/>
            <a:ext cx="6346209" cy="4232872"/>
          </a:xfrm>
          <a:prstGeom prst="rect">
            <a:avLst/>
          </a:prstGeom>
        </p:spPr>
      </p:pic>
    </p:spTree>
    <p:extLst>
      <p:ext uri="{BB962C8B-B14F-4D97-AF65-F5344CB8AC3E}">
        <p14:creationId xmlns:p14="http://schemas.microsoft.com/office/powerpoint/2010/main" val="198373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964574"/>
            <a:ext cx="9144000" cy="1490817"/>
          </a:xfrm>
        </p:spPr>
        <p:txBody>
          <a:bodyPr>
            <a:normAutofit/>
          </a:bodyPr>
          <a:lstStyle/>
          <a:p>
            <a:pPr marL="0" indent="0" algn="just">
              <a:buNone/>
            </a:pPr>
            <a:r>
              <a:rPr lang="ru-RU" sz="2000" dirty="0"/>
              <a:t>Эта информация передается и концентрируется на рабочем месте дежурного инженера (диспетчера) дистанции сигнализации и связи ШЧД, который принимает оперативные решения по устранению отказов с учетом поездной ситуации, выбирает порядок проведения работ, контролирует их выполнение и накапливает статистические данные о состоянии устройств ШЧ.</a:t>
            </a:r>
          </a:p>
        </p:txBody>
      </p:sp>
      <p:sp>
        <p:nvSpPr>
          <p:cNvPr id="6"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8" name="Рисунок 7"/>
          <p:cNvPicPr>
            <a:picLocks noChangeAspect="1"/>
          </p:cNvPicPr>
          <p:nvPr/>
        </p:nvPicPr>
        <p:blipFill rotWithShape="1">
          <a:blip r:embed="rId2"/>
          <a:srcRect b="10897"/>
          <a:stretch/>
        </p:blipFill>
        <p:spPr>
          <a:xfrm>
            <a:off x="573206" y="392331"/>
            <a:ext cx="7997587" cy="4459692"/>
          </a:xfrm>
          <a:prstGeom prst="rect">
            <a:avLst/>
          </a:prstGeom>
        </p:spPr>
      </p:pic>
    </p:spTree>
    <p:extLst>
      <p:ext uri="{BB962C8B-B14F-4D97-AF65-F5344CB8AC3E}">
        <p14:creationId xmlns:p14="http://schemas.microsoft.com/office/powerpoint/2010/main" val="32296268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5026024"/>
            <a:ext cx="9117106" cy="1361128"/>
          </a:xfrm>
        </p:spPr>
        <p:txBody>
          <a:bodyPr>
            <a:normAutofit/>
          </a:bodyPr>
          <a:lstStyle/>
          <a:p>
            <a:pPr marL="0" indent="0" algn="just">
              <a:buNone/>
            </a:pPr>
            <a:r>
              <a:rPr lang="ru-RU" sz="2000" b="1" dirty="0"/>
              <a:t>-</a:t>
            </a:r>
            <a:r>
              <a:rPr lang="ru-RU" sz="2000" dirty="0"/>
              <a:t> </a:t>
            </a:r>
            <a:r>
              <a:rPr lang="ru-RU" sz="2000" b="1" dirty="0"/>
              <a:t>сделать </a:t>
            </a:r>
            <a:r>
              <a:rPr lang="ru-RU" sz="2000" dirty="0"/>
              <a:t>запись о срабатывании УКСПС в Журнале осмотра и сообщить об этом поездному диспетчеру, электромеханику СЦБ, дежурному осмотрщику вагонов, находящемуся на </a:t>
            </a:r>
            <a:r>
              <a:rPr lang="ru-RU" sz="2000" dirty="0" smtClean="0"/>
              <a:t>станции </a:t>
            </a:r>
            <a:r>
              <a:rPr lang="ru-RU" sz="2000" dirty="0"/>
              <a:t>или дежурному вагонного депо, а также диспетчеру дистанции СЦБ и диспетчеру дистанции пути.</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a:blip r:embed="rId2"/>
          <a:stretch>
            <a:fillRect/>
          </a:stretch>
        </p:blipFill>
        <p:spPr>
          <a:xfrm>
            <a:off x="204718" y="373156"/>
            <a:ext cx="4481015" cy="4481015"/>
          </a:xfrm>
          <a:prstGeom prst="rect">
            <a:avLst/>
          </a:prstGeom>
        </p:spPr>
      </p:pic>
      <p:pic>
        <p:nvPicPr>
          <p:cNvPr id="3" name="Рисунок 2"/>
          <p:cNvPicPr>
            <a:picLocks noChangeAspect="1"/>
          </p:cNvPicPr>
          <p:nvPr/>
        </p:nvPicPr>
        <p:blipFill>
          <a:blip r:embed="rId3"/>
          <a:stretch>
            <a:fillRect/>
          </a:stretch>
        </p:blipFill>
        <p:spPr>
          <a:xfrm>
            <a:off x="4499214" y="2177646"/>
            <a:ext cx="4572000" cy="2676525"/>
          </a:xfrm>
          <a:prstGeom prst="rect">
            <a:avLst/>
          </a:prstGeom>
        </p:spPr>
      </p:pic>
    </p:spTree>
    <p:extLst>
      <p:ext uri="{BB962C8B-B14F-4D97-AF65-F5344CB8AC3E}">
        <p14:creationId xmlns:p14="http://schemas.microsoft.com/office/powerpoint/2010/main" val="4032534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394312"/>
            <a:ext cx="9098232" cy="1368152"/>
          </a:xfrm>
        </p:spPr>
        <p:txBody>
          <a:bodyPr>
            <a:normAutofit/>
          </a:bodyPr>
          <a:lstStyle/>
          <a:p>
            <a:pPr marL="0" indent="0" algn="just">
              <a:buNone/>
            </a:pPr>
            <a:r>
              <a:rPr lang="ru-RU" sz="2000" b="1" dirty="0">
                <a:solidFill>
                  <a:srgbClr val="C00000"/>
                </a:solidFill>
              </a:rPr>
              <a:t>ДСП </a:t>
            </a:r>
            <a:r>
              <a:rPr lang="ru-RU" sz="2000" b="1" dirty="0" smtClean="0">
                <a:solidFill>
                  <a:srgbClr val="C00000"/>
                </a:solidFill>
              </a:rPr>
              <a:t>обязан</a:t>
            </a:r>
            <a:r>
              <a:rPr lang="ru-RU" sz="2000" b="1" dirty="0">
                <a:solidFill>
                  <a:srgbClr val="C00000"/>
                </a:solidFill>
              </a:rPr>
              <a:t>: </a:t>
            </a:r>
            <a:r>
              <a:rPr lang="ru-RU" sz="2000" dirty="0"/>
              <a:t>получив информацию о результатах осмотра поезда совместно с ДНЦ устанавливает порядок дальнейшего движения поезда и организации движения поездов, принимает решение о передаче информации руководителям станции и о проведении аварийно-восстановительных мероприятий.</a:t>
            </a:r>
          </a:p>
        </p:txBody>
      </p:sp>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4" name="Рисунок 3"/>
          <p:cNvPicPr>
            <a:picLocks noChangeAspect="1"/>
          </p:cNvPicPr>
          <p:nvPr/>
        </p:nvPicPr>
        <p:blipFill rotWithShape="1">
          <a:blip r:embed="rId2"/>
          <a:srcRect r="2388"/>
          <a:stretch/>
        </p:blipFill>
        <p:spPr>
          <a:xfrm>
            <a:off x="229806" y="348016"/>
            <a:ext cx="8730156" cy="5023865"/>
          </a:xfrm>
          <a:prstGeom prst="rect">
            <a:avLst/>
          </a:prstGeom>
        </p:spPr>
      </p:pic>
    </p:spTree>
    <p:extLst>
      <p:ext uri="{BB962C8B-B14F-4D97-AF65-F5344CB8AC3E}">
        <p14:creationId xmlns:p14="http://schemas.microsoft.com/office/powerpoint/2010/main" val="3805818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768" y="4470032"/>
            <a:ext cx="9098232" cy="1700808"/>
          </a:xfrm>
        </p:spPr>
        <p:txBody>
          <a:bodyPr>
            <a:normAutofit/>
          </a:bodyPr>
          <a:lstStyle/>
          <a:p>
            <a:pPr marL="0" indent="0" algn="just">
              <a:buNone/>
            </a:pPr>
            <a:r>
              <a:rPr lang="ru-RU" sz="2000" b="1" dirty="0">
                <a:solidFill>
                  <a:srgbClr val="002060"/>
                </a:solidFill>
              </a:rPr>
              <a:t>Если при подходе </a:t>
            </a:r>
            <a:r>
              <a:rPr lang="ru-RU" sz="2000" b="1" dirty="0" smtClean="0">
                <a:solidFill>
                  <a:srgbClr val="002060"/>
                </a:solidFill>
              </a:rPr>
              <a:t>к </a:t>
            </a:r>
            <a:r>
              <a:rPr lang="ru-RU" sz="2000" b="1" dirty="0">
                <a:solidFill>
                  <a:srgbClr val="002060"/>
                </a:solidFill>
              </a:rPr>
              <a:t>станции </a:t>
            </a:r>
            <a:r>
              <a:rPr lang="ru-RU" sz="2000" dirty="0"/>
              <a:t>(искусственному сооружению), перед которыми установлено УКСПС, </a:t>
            </a:r>
            <a:r>
              <a:rPr lang="ru-RU" sz="2000" b="1" dirty="0"/>
              <a:t>произошло переключение входного (проходного) светофора</a:t>
            </a:r>
            <a:r>
              <a:rPr lang="ru-RU" sz="2000" dirty="0"/>
              <a:t> с разрешающего на запрещающее показание  </a:t>
            </a:r>
            <a:r>
              <a:rPr lang="ru-RU" sz="2000" b="1" dirty="0"/>
              <a:t>или </a:t>
            </a:r>
            <a:r>
              <a:rPr lang="ru-RU" sz="2000" b="1" dirty="0" smtClean="0"/>
              <a:t>получена информация </a:t>
            </a:r>
            <a:r>
              <a:rPr lang="ru-RU" sz="2000" b="1" dirty="0"/>
              <a:t>о срабатывании УКСПС </a:t>
            </a:r>
            <a:r>
              <a:rPr lang="ru-RU" sz="2000" dirty="0"/>
              <a:t>от речевого информатора, ДСП (ДНЦ) по поездной радиосвязи, </a:t>
            </a:r>
            <a:r>
              <a:rPr lang="ru-RU" sz="2000" b="1" dirty="0">
                <a:solidFill>
                  <a:srgbClr val="C00000"/>
                </a:solidFill>
              </a:rPr>
              <a:t>машинист </a:t>
            </a:r>
            <a:r>
              <a:rPr lang="ru-RU" sz="2000" b="1" dirty="0" smtClean="0">
                <a:solidFill>
                  <a:srgbClr val="C00000"/>
                </a:solidFill>
              </a:rPr>
              <a:t>обязан:</a:t>
            </a:r>
            <a:endParaRPr lang="ru-RU" sz="2000" b="1" dirty="0">
              <a:solidFill>
                <a:srgbClr val="C00000"/>
              </a:solidFill>
            </a:endParaRPr>
          </a:p>
        </p:txBody>
      </p:sp>
      <p:pic>
        <p:nvPicPr>
          <p:cNvPr id="54274" name="Picture 2" descr="https://avatars.mds.yandex.net/get-pdb/1813909/d87ebc2e-d64d-4993-86e1-caac1436c114/s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231" y="429904"/>
            <a:ext cx="6590950" cy="395131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12160558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410" y="3641680"/>
            <a:ext cx="9098232" cy="2910991"/>
          </a:xfrm>
        </p:spPr>
        <p:txBody>
          <a:bodyPr>
            <a:normAutofit/>
          </a:bodyPr>
          <a:lstStyle/>
          <a:p>
            <a:pPr marL="0" indent="0" algn="just">
              <a:buNone/>
            </a:pPr>
            <a:r>
              <a:rPr lang="ru-RU" sz="2400" b="1" dirty="0">
                <a:solidFill>
                  <a:srgbClr val="C00000"/>
                </a:solidFill>
              </a:rPr>
              <a:t> </a:t>
            </a:r>
            <a:r>
              <a:rPr lang="ru-RU" sz="2000" b="1" dirty="0" smtClean="0">
                <a:solidFill>
                  <a:srgbClr val="C00000"/>
                </a:solidFill>
              </a:rPr>
              <a:t>Машинист </a:t>
            </a:r>
            <a:r>
              <a:rPr lang="ru-RU" sz="2000" b="1" dirty="0">
                <a:solidFill>
                  <a:srgbClr val="C00000"/>
                </a:solidFill>
              </a:rPr>
              <a:t>обязан</a:t>
            </a:r>
            <a:r>
              <a:rPr lang="ru-RU" sz="2000" b="1" dirty="0" smtClean="0">
                <a:solidFill>
                  <a:srgbClr val="C00000"/>
                </a:solidFill>
              </a:rPr>
              <a:t>: </a:t>
            </a:r>
          </a:p>
          <a:p>
            <a:pPr marL="0" indent="0" algn="just">
              <a:buNone/>
            </a:pPr>
            <a:r>
              <a:rPr lang="ru-RU" sz="2400" b="1" dirty="0" smtClean="0">
                <a:solidFill>
                  <a:srgbClr val="C00000"/>
                </a:solidFill>
              </a:rPr>
              <a:t>**</a:t>
            </a:r>
            <a:r>
              <a:rPr lang="ru-RU" sz="2000" dirty="0" smtClean="0"/>
              <a:t> </a:t>
            </a:r>
            <a:r>
              <a:rPr lang="ru-RU" sz="2000" b="1" dirty="0"/>
              <a:t>остановить поезд </a:t>
            </a:r>
            <a:r>
              <a:rPr lang="ru-RU" sz="2000" b="1" dirty="0">
                <a:solidFill>
                  <a:srgbClr val="002060"/>
                </a:solidFill>
              </a:rPr>
              <a:t>служебным торможением </a:t>
            </a:r>
            <a:r>
              <a:rPr lang="ru-RU" sz="2000" dirty="0"/>
              <a:t>и </a:t>
            </a:r>
            <a:r>
              <a:rPr lang="ru-RU" sz="2000" b="1" dirty="0">
                <a:solidFill>
                  <a:srgbClr val="002060"/>
                </a:solidFill>
              </a:rPr>
              <a:t>включить</a:t>
            </a:r>
            <a:r>
              <a:rPr lang="ru-RU" sz="2000" dirty="0">
                <a:solidFill>
                  <a:srgbClr val="002060"/>
                </a:solidFill>
              </a:rPr>
              <a:t> </a:t>
            </a:r>
            <a:r>
              <a:rPr lang="ru-RU" sz="2000" b="1" dirty="0">
                <a:solidFill>
                  <a:srgbClr val="002060"/>
                </a:solidFill>
              </a:rPr>
              <a:t>красные огни фонарей</a:t>
            </a:r>
            <a:r>
              <a:rPr lang="ru-RU" sz="2000" dirty="0"/>
              <a:t> у буферного бруса локомотива; </a:t>
            </a:r>
            <a:endParaRPr lang="ru-RU" sz="2000" dirty="0" smtClean="0"/>
          </a:p>
          <a:p>
            <a:pPr marL="0" indent="0" algn="just">
              <a:buNone/>
            </a:pPr>
            <a:r>
              <a:rPr lang="ru-RU" sz="2000" b="1" dirty="0" smtClean="0">
                <a:solidFill>
                  <a:srgbClr val="C00000"/>
                </a:solidFill>
              </a:rPr>
              <a:t>** </a:t>
            </a:r>
            <a:r>
              <a:rPr lang="ru-RU" sz="2000" b="1" dirty="0" smtClean="0"/>
              <a:t>сообщить </a:t>
            </a:r>
            <a:r>
              <a:rPr lang="ru-RU" sz="2000" b="1" dirty="0"/>
              <a:t>по радиосвязи </a:t>
            </a:r>
            <a:r>
              <a:rPr lang="ru-RU" sz="2000" dirty="0"/>
              <a:t>об остановке поезда порядком, установленным в разделе 5 </a:t>
            </a:r>
            <a:r>
              <a:rPr lang="ru-RU" sz="2000" dirty="0" smtClean="0"/>
              <a:t>Регламента №2580р; </a:t>
            </a:r>
          </a:p>
          <a:p>
            <a:pPr marL="0" indent="0" algn="just">
              <a:buNone/>
            </a:pPr>
            <a:r>
              <a:rPr lang="ru-RU" sz="2000" dirty="0" smtClean="0"/>
              <a:t> </a:t>
            </a:r>
            <a:r>
              <a:rPr lang="ru-RU" sz="2000" b="1" dirty="0" smtClean="0">
                <a:solidFill>
                  <a:srgbClr val="C00000"/>
                </a:solidFill>
              </a:rPr>
              <a:t>** </a:t>
            </a:r>
            <a:r>
              <a:rPr lang="ru-RU" sz="2000" b="1" dirty="0" smtClean="0"/>
              <a:t>подавать </a:t>
            </a:r>
            <a:r>
              <a:rPr lang="ru-RU" sz="2000" b="1" dirty="0"/>
              <a:t>сигнал общей тревоги </a:t>
            </a:r>
            <a:r>
              <a:rPr lang="ru-RU" sz="2000" dirty="0"/>
              <a:t>(звуковой и световой </a:t>
            </a:r>
            <a:r>
              <a:rPr lang="ru-RU" sz="2000" dirty="0" smtClean="0"/>
              <a:t>прозрачно-белым </a:t>
            </a:r>
            <a:r>
              <a:rPr lang="ru-RU" sz="2000" dirty="0"/>
              <a:t>огнем прожектора) при приближении поезда встречного направления в зоне прямой видимости, если от него по радиосвязи ответа не </a:t>
            </a:r>
            <a:r>
              <a:rPr lang="ru-RU" sz="2000" dirty="0" smtClean="0"/>
              <a:t>получено;</a:t>
            </a:r>
            <a:endParaRPr lang="ru-RU" sz="2000" dirty="0"/>
          </a:p>
        </p:txBody>
      </p:sp>
      <p:pic>
        <p:nvPicPr>
          <p:cNvPr id="58370" name="Picture 2" descr="https://img-fotki.yandex.ru/get/113961/28225424.54/0_ed0b6_3f5868f2_XXL.jpg"/>
          <p:cNvPicPr>
            <a:picLocks noChangeAspect="1" noChangeArrowheads="1"/>
          </p:cNvPicPr>
          <p:nvPr/>
        </p:nvPicPr>
        <p:blipFill rotWithShape="1">
          <a:blip r:embed="rId2">
            <a:extLst>
              <a:ext uri="{28A0092B-C50C-407E-A947-70E740481C1C}">
                <a14:useLocalDpi xmlns:a14="http://schemas.microsoft.com/office/drawing/2010/main" val="0"/>
              </a:ext>
            </a:extLst>
          </a:blip>
          <a:srcRect t="20352"/>
          <a:stretch/>
        </p:blipFill>
        <p:spPr bwMode="auto">
          <a:xfrm>
            <a:off x="965574" y="429904"/>
            <a:ext cx="7373416" cy="3211776"/>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23893143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410" y="4266875"/>
            <a:ext cx="9098232" cy="1700808"/>
          </a:xfrm>
        </p:spPr>
        <p:txBody>
          <a:bodyPr>
            <a:normAutofit/>
          </a:bodyPr>
          <a:lstStyle/>
          <a:p>
            <a:pPr marL="0" indent="0" algn="just">
              <a:buNone/>
            </a:pPr>
            <a:r>
              <a:rPr lang="ru-RU" sz="2000" b="1" dirty="0">
                <a:solidFill>
                  <a:srgbClr val="C00000"/>
                </a:solidFill>
              </a:rPr>
              <a:t>Машинист обязан</a:t>
            </a:r>
            <a:r>
              <a:rPr lang="ru-RU" sz="2000" b="1" dirty="0" smtClean="0">
                <a:solidFill>
                  <a:srgbClr val="C00000"/>
                </a:solidFill>
              </a:rPr>
              <a:t>:</a:t>
            </a:r>
          </a:p>
          <a:p>
            <a:pPr marL="0" indent="0" algn="just">
              <a:buNone/>
            </a:pPr>
            <a:r>
              <a:rPr lang="ru-RU" sz="2000" b="1" dirty="0" smtClean="0">
                <a:solidFill>
                  <a:srgbClr val="C00000"/>
                </a:solidFill>
              </a:rPr>
              <a:t>**  </a:t>
            </a:r>
            <a:r>
              <a:rPr lang="ru-RU" sz="2000" dirty="0"/>
              <a:t>направить помощника машиниста для осмотра поезда; </a:t>
            </a:r>
            <a:endParaRPr lang="ru-RU" sz="2000" dirty="0" smtClean="0"/>
          </a:p>
          <a:p>
            <a:pPr marL="0" indent="0">
              <a:buNone/>
            </a:pPr>
            <a:r>
              <a:rPr lang="ru-RU" sz="2000" b="1" dirty="0" smtClean="0">
                <a:solidFill>
                  <a:srgbClr val="C00000"/>
                </a:solidFill>
              </a:rPr>
              <a:t>**</a:t>
            </a:r>
            <a:r>
              <a:rPr lang="ru-RU" sz="2000" dirty="0" smtClean="0"/>
              <a:t>  о </a:t>
            </a:r>
            <a:r>
              <a:rPr lang="ru-RU" sz="2000" dirty="0"/>
              <a:t>результатах осмотра и принятых мерах, а также о возможности дальнейшего движения поездов на перегоне, сообщить ДСП или </a:t>
            </a:r>
            <a:r>
              <a:rPr lang="ru-RU" sz="2000" dirty="0" smtClean="0"/>
              <a:t>ДНЦ.</a:t>
            </a:r>
            <a:endParaRPr lang="ru-RU" sz="2000" dirty="0"/>
          </a:p>
        </p:txBody>
      </p:sp>
      <p:sp>
        <p:nvSpPr>
          <p:cNvPr id="2" name="AutoShape 4" descr="http://www.rtodv.ru/assets/static/image/osmotr.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9398" name="Picture 6" descr="https://i.ytimg.com/vi/31j6SUilhBo/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22" y="326072"/>
            <a:ext cx="8712968" cy="3940803"/>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2650562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768" y="4643640"/>
            <a:ext cx="9098232" cy="1958865"/>
          </a:xfrm>
        </p:spPr>
        <p:txBody>
          <a:bodyPr>
            <a:normAutofit lnSpcReduction="10000"/>
          </a:bodyPr>
          <a:lstStyle/>
          <a:p>
            <a:pPr marL="0" indent="0" algn="just">
              <a:buNone/>
            </a:pPr>
            <a:r>
              <a:rPr lang="ru-RU" sz="2000" dirty="0"/>
              <a:t>Если </a:t>
            </a:r>
            <a:r>
              <a:rPr lang="ru-RU" sz="2000" b="1" dirty="0">
                <a:solidFill>
                  <a:srgbClr val="C00000"/>
                </a:solidFill>
              </a:rPr>
              <a:t>локомотивная бригада </a:t>
            </a:r>
            <a:r>
              <a:rPr lang="ru-RU" sz="2000" dirty="0"/>
              <a:t>остановившегося поезда обнаружила </a:t>
            </a:r>
            <a:r>
              <a:rPr lang="ru-RU" sz="2000" b="1" dirty="0">
                <a:solidFill>
                  <a:srgbClr val="002060"/>
                </a:solidFill>
              </a:rPr>
              <a:t>сход или волочение деталей подвижного состава</a:t>
            </a:r>
            <a:r>
              <a:rPr lang="ru-RU" sz="2000" dirty="0"/>
              <a:t>, она </a:t>
            </a:r>
            <a:r>
              <a:rPr lang="ru-RU" sz="2000" b="1" dirty="0">
                <a:solidFill>
                  <a:srgbClr val="C00000"/>
                </a:solidFill>
              </a:rPr>
              <a:t>обязана:</a:t>
            </a:r>
            <a:r>
              <a:rPr lang="ru-RU" sz="2000" dirty="0"/>
              <a:t> </a:t>
            </a:r>
            <a:endParaRPr lang="ru-RU" sz="2000" dirty="0" smtClean="0"/>
          </a:p>
          <a:p>
            <a:pPr marL="0" indent="0" algn="just">
              <a:buNone/>
            </a:pPr>
            <a:r>
              <a:rPr lang="ru-RU" sz="2000" b="1" dirty="0" smtClean="0">
                <a:solidFill>
                  <a:srgbClr val="C00000"/>
                </a:solidFill>
              </a:rPr>
              <a:t>** </a:t>
            </a:r>
            <a:r>
              <a:rPr lang="ru-RU" sz="2000" dirty="0"/>
              <a:t>выяснить состояние подвижного состава, наличие габарита по соседнему пути и сообщить эту информацию ДНЦ или ДСП станций, ограничивающих этот перегон; </a:t>
            </a:r>
            <a:endParaRPr lang="ru-RU" sz="2000" dirty="0" smtClean="0"/>
          </a:p>
          <a:p>
            <a:pPr marL="0" indent="0" algn="just">
              <a:buNone/>
            </a:pPr>
            <a:r>
              <a:rPr lang="ru-RU" sz="2000" b="1" dirty="0" smtClean="0">
                <a:solidFill>
                  <a:srgbClr val="C00000"/>
                </a:solidFill>
              </a:rPr>
              <a:t>** </a:t>
            </a:r>
            <a:r>
              <a:rPr lang="ru-RU" sz="2000" dirty="0" smtClean="0"/>
              <a:t>в </a:t>
            </a:r>
            <a:r>
              <a:rPr lang="ru-RU" sz="2000" dirty="0"/>
              <a:t>случае схода подвижного состава немедленно произвести его </a:t>
            </a:r>
            <a:r>
              <a:rPr lang="ru-RU" sz="2000" dirty="0" smtClean="0"/>
              <a:t>ограждение.</a:t>
            </a:r>
            <a:endParaRPr lang="ru-RU" sz="2000" dirty="0"/>
          </a:p>
        </p:txBody>
      </p:sp>
      <p:pic>
        <p:nvPicPr>
          <p:cNvPr id="61442" name="Picture 2" descr="http://railway-transport.ru/books/item/f00/s00/z0000001/pic/0000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860" y="429903"/>
            <a:ext cx="6768752" cy="421373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
        <p:nvSpPr>
          <p:cNvPr id="3" name="Прямоугольник 2"/>
          <p:cNvSpPr/>
          <p:nvPr/>
        </p:nvSpPr>
        <p:spPr>
          <a:xfrm>
            <a:off x="1479176" y="632012"/>
            <a:ext cx="349624"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492624" y="2554941"/>
            <a:ext cx="309282"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976261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768" y="4662303"/>
            <a:ext cx="9098232" cy="2007438"/>
          </a:xfrm>
        </p:spPr>
        <p:txBody>
          <a:bodyPr>
            <a:normAutofit/>
          </a:bodyPr>
          <a:lstStyle/>
          <a:p>
            <a:pPr marL="0" indent="0" algn="just">
              <a:buNone/>
            </a:pPr>
            <a:r>
              <a:rPr lang="ru-RU" sz="2000" b="1" dirty="0">
                <a:solidFill>
                  <a:srgbClr val="C00000"/>
                </a:solidFill>
              </a:rPr>
              <a:t>Машинист поезда</a:t>
            </a:r>
            <a:r>
              <a:rPr lang="ru-RU" sz="2000" dirty="0"/>
              <a:t>, при проходе которого сработало УКСПС, после остановки поезда </a:t>
            </a:r>
            <a:r>
              <a:rPr lang="ru-RU" sz="2000" b="1" dirty="0">
                <a:solidFill>
                  <a:srgbClr val="C00000"/>
                </a:solidFill>
              </a:rPr>
              <a:t>обязан</a:t>
            </a:r>
            <a:r>
              <a:rPr lang="ru-RU" sz="2000" dirty="0"/>
              <a:t> направить помощника машиниста для осмотра поезда с обеих сторон, </a:t>
            </a:r>
            <a:r>
              <a:rPr lang="ru-RU" sz="2000" dirty="0" smtClean="0"/>
              <a:t>в </a:t>
            </a:r>
            <a:r>
              <a:rPr lang="ru-RU" sz="2000" dirty="0"/>
              <a:t>случае устранения причин срабатывания или ложном срабатывании УКСПС машинист докладывает об этом </a:t>
            </a:r>
            <a:r>
              <a:rPr lang="ru-RU" sz="2000" dirty="0" smtClean="0"/>
              <a:t>ДНЦ </a:t>
            </a:r>
            <a:r>
              <a:rPr lang="ru-RU" sz="2000" dirty="0"/>
              <a:t>(ДСП). </a:t>
            </a:r>
            <a:r>
              <a:rPr lang="ru-RU" sz="2000" b="1" dirty="0">
                <a:solidFill>
                  <a:srgbClr val="002060"/>
                </a:solidFill>
              </a:rPr>
              <a:t>Если неисправность в поезде не обнаружена, то ДСП по согласованию с ДНЦ принимает поезд установленным порядком.</a:t>
            </a:r>
          </a:p>
        </p:txBody>
      </p:sp>
      <p:pic>
        <p:nvPicPr>
          <p:cNvPr id="56322" name="Picture 2" descr="http://cdn.iz.ru/sites/default/files/styles/900x506/public/news-2018-02/KAZ_9935.jpg?itok=FDjYGTH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302" y="429904"/>
            <a:ext cx="7272808" cy="412280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35265663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8472" y="5025410"/>
            <a:ext cx="9098232" cy="1700808"/>
          </a:xfrm>
        </p:spPr>
        <p:txBody>
          <a:bodyPr>
            <a:normAutofit/>
          </a:bodyPr>
          <a:lstStyle/>
          <a:p>
            <a:pPr marL="0" indent="0" algn="just">
              <a:buNone/>
            </a:pPr>
            <a:r>
              <a:rPr lang="ru-RU" sz="2000" dirty="0"/>
              <a:t>Поезд, прибывший на станцию, осматривает работник вагонного хозяйства, а при его отсутствии - машинист локомотива. По результатам осмотра определяется порядок дальнейшего следования. </a:t>
            </a:r>
            <a:r>
              <a:rPr lang="ru-RU" sz="2000" b="1" dirty="0"/>
              <a:t>Если неисправность не обнаружена, то поезд следует до ближайшего пункта технического обслуживания </a:t>
            </a:r>
            <a:r>
              <a:rPr lang="ru-RU" sz="2000" b="1" dirty="0" smtClean="0"/>
              <a:t>вагонов (ПТО) </a:t>
            </a:r>
            <a:r>
              <a:rPr lang="ru-RU" sz="2000" b="1" dirty="0"/>
              <a:t>с установленной скоростью.</a:t>
            </a:r>
          </a:p>
        </p:txBody>
      </p:sp>
      <p:pic>
        <p:nvPicPr>
          <p:cNvPr id="64514" name="Picture 2" descr="https://www.voxpopuli.kz/userfiles/posts/1736/e4b04cebcb0051aa941db5ce8adef6d0_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071" y="359280"/>
            <a:ext cx="7897033" cy="461613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4"/>
          <p:cNvSpPr>
            <a:spLocks noGrp="1"/>
          </p:cNvSpPr>
          <p:nvPr>
            <p:ph type="title"/>
          </p:nvPr>
        </p:nvSpPr>
        <p:spPr>
          <a:xfrm>
            <a:off x="436728" y="0"/>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spTree>
    <p:extLst>
      <p:ext uri="{BB962C8B-B14F-4D97-AF65-F5344CB8AC3E}">
        <p14:creationId xmlns:p14="http://schemas.microsoft.com/office/powerpoint/2010/main" val="23060484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840941"/>
            <a:ext cx="9117106" cy="2168153"/>
          </a:xfrm>
        </p:spPr>
        <p:txBody>
          <a:bodyPr>
            <a:normAutofit/>
          </a:bodyPr>
          <a:lstStyle/>
          <a:p>
            <a:pPr marL="0" indent="0" algn="just">
              <a:buNone/>
            </a:pPr>
            <a:r>
              <a:rPr lang="ru-RU" sz="2000" dirty="0" smtClean="0"/>
              <a:t> </a:t>
            </a:r>
            <a:r>
              <a:rPr lang="ru-RU" sz="2000" b="1" dirty="0" smtClean="0">
                <a:solidFill>
                  <a:srgbClr val="002060"/>
                </a:solidFill>
              </a:rPr>
              <a:t>При </a:t>
            </a:r>
            <a:r>
              <a:rPr lang="ru-RU" sz="2000" b="1" dirty="0">
                <a:solidFill>
                  <a:srgbClr val="002060"/>
                </a:solidFill>
              </a:rPr>
              <a:t>срабатывании УКСПС для приема каждого поезда попутного направления на </a:t>
            </a:r>
            <a:r>
              <a:rPr lang="ru-RU" sz="2000" b="1" dirty="0" smtClean="0">
                <a:solidFill>
                  <a:srgbClr val="002060"/>
                </a:solidFill>
              </a:rPr>
              <a:t>станцию </a:t>
            </a:r>
            <a:r>
              <a:rPr lang="ru-RU" sz="2000" dirty="0"/>
              <a:t>до восстановления работы УКСПС </a:t>
            </a:r>
            <a:r>
              <a:rPr lang="ru-RU" sz="2000" b="1" dirty="0">
                <a:solidFill>
                  <a:srgbClr val="C00000"/>
                </a:solidFill>
              </a:rPr>
              <a:t>ДСП должен </a:t>
            </a:r>
            <a:r>
              <a:rPr lang="ru-RU" sz="2000" dirty="0"/>
              <a:t>воспользоваться кнопкой ВКС со счетчиком нажатий и зарегистрировать нажатие этой кнопки в Журнале осмотра ДУ-46 или сорвать пломбу с вспомогательной кнопки ЧВК (НВК), нажать ее и открыть светофор обычным порядком. О срыве пломбы следует сделать запись в Журнале осмотра. Перед приемом каждого следующего поезда кнопка ВКС или ЧВК (НВК) вытягивается, а затем нажимается вновь.</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1060" t="9608" r="2000" b="29411"/>
          <a:stretch/>
        </p:blipFill>
        <p:spPr>
          <a:xfrm>
            <a:off x="389565" y="429904"/>
            <a:ext cx="8310282" cy="4182035"/>
          </a:xfrm>
          <a:prstGeom prst="rect">
            <a:avLst/>
          </a:prstGeom>
        </p:spPr>
      </p:pic>
      <p:sp>
        <p:nvSpPr>
          <p:cNvPr id="7" name="Прямоугольник 6"/>
          <p:cNvSpPr/>
          <p:nvPr/>
        </p:nvSpPr>
        <p:spPr>
          <a:xfrm>
            <a:off x="1043627" y="1040783"/>
            <a:ext cx="762000" cy="381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7400925" y="1053859"/>
            <a:ext cx="704850" cy="381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389565" y="2540690"/>
            <a:ext cx="3013423" cy="2017461"/>
          </a:xfrm>
          <a:prstGeom prst="rect">
            <a:avLst/>
          </a:prstGeom>
        </p:spPr>
      </p:pic>
      <p:sp>
        <p:nvSpPr>
          <p:cNvPr id="4" name="Прямоугольник 3"/>
          <p:cNvSpPr/>
          <p:nvPr/>
        </p:nvSpPr>
        <p:spPr>
          <a:xfrm>
            <a:off x="1805627" y="3079750"/>
            <a:ext cx="740723" cy="406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077861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425523"/>
            <a:ext cx="9117106" cy="1634083"/>
          </a:xfrm>
        </p:spPr>
        <p:txBody>
          <a:bodyPr>
            <a:normAutofit/>
          </a:bodyPr>
          <a:lstStyle/>
          <a:p>
            <a:pPr marL="0" indent="0" algn="just">
              <a:buNone/>
            </a:pPr>
            <a:r>
              <a:rPr lang="ru-RU" sz="2000" dirty="0"/>
              <a:t> ДСП контролирует проследование поезда по контрольным приборам аппарата управления. В случае потери контроля централизованной стрелки, получения информации от осмотрщиков вагонов или других работников о наличии неисправностей в прибывающем поезде ДСП принимает меры к остановке поезда. </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t="21513" r="4627" b="5508"/>
          <a:stretch/>
        </p:blipFill>
        <p:spPr>
          <a:xfrm>
            <a:off x="163775" y="392609"/>
            <a:ext cx="8720919" cy="3824549"/>
          </a:xfrm>
          <a:prstGeom prst="rect">
            <a:avLst/>
          </a:prstGeom>
        </p:spPr>
      </p:pic>
    </p:spTree>
    <p:extLst>
      <p:ext uri="{BB962C8B-B14F-4D97-AF65-F5344CB8AC3E}">
        <p14:creationId xmlns:p14="http://schemas.microsoft.com/office/powerpoint/2010/main" val="2870151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96" y="4339988"/>
            <a:ext cx="9144000" cy="2518012"/>
          </a:xfrm>
        </p:spPr>
        <p:txBody>
          <a:bodyPr>
            <a:normAutofit lnSpcReduction="10000"/>
          </a:bodyPr>
          <a:lstStyle/>
          <a:p>
            <a:pPr marL="0" indent="0" algn="just">
              <a:buNone/>
            </a:pPr>
            <a:r>
              <a:rPr lang="ru-RU" sz="2000" dirty="0"/>
              <a:t>Структурная схема системы телеконтроля приведена на </a:t>
            </a:r>
            <a:r>
              <a:rPr lang="ru-RU" sz="2000" dirty="0" smtClean="0"/>
              <a:t>рисунке. </a:t>
            </a:r>
          </a:p>
          <a:p>
            <a:pPr marL="0" indent="0" algn="just">
              <a:buNone/>
            </a:pPr>
            <a:r>
              <a:rPr lang="ru-RU" sz="2000" b="1" dirty="0" smtClean="0">
                <a:solidFill>
                  <a:srgbClr val="002060"/>
                </a:solidFill>
              </a:rPr>
              <a:t>На </a:t>
            </a:r>
            <a:r>
              <a:rPr lang="ru-RU" sz="2000" b="1" dirty="0">
                <a:solidFill>
                  <a:srgbClr val="002060"/>
                </a:solidFill>
              </a:rPr>
              <a:t>нижнем уровне </a:t>
            </a:r>
            <a:r>
              <a:rPr lang="ru-RU" sz="2000" dirty="0"/>
              <a:t>в качестве канала сбора данных используется цепь </a:t>
            </a:r>
            <a:r>
              <a:rPr lang="ru-RU" sz="2000" b="1" dirty="0">
                <a:solidFill>
                  <a:srgbClr val="C00000"/>
                </a:solidFill>
              </a:rPr>
              <a:t>ДСН</a:t>
            </a:r>
            <a:r>
              <a:rPr lang="ru-RU" sz="2000" dirty="0"/>
              <a:t>. Аппаратура сигнальной </a:t>
            </a:r>
            <a:r>
              <a:rPr lang="ru-RU" sz="2000" dirty="0" smtClean="0"/>
              <a:t>точки телеконтроля </a:t>
            </a:r>
            <a:r>
              <a:rPr lang="ru-RU" sz="2000" b="1" dirty="0" smtClean="0">
                <a:solidFill>
                  <a:srgbClr val="002060"/>
                </a:solidFill>
              </a:rPr>
              <a:t>(АСТ-ТК)</a:t>
            </a:r>
            <a:r>
              <a:rPr lang="ru-RU" sz="2000" dirty="0" smtClean="0"/>
              <a:t> </a:t>
            </a:r>
            <a:r>
              <a:rPr lang="ru-RU" sz="2000" dirty="0"/>
              <a:t>фиксирует состояние устройств и передает сигналы на ближайшую промежуточную станцию, где они объединяются с информацией, полученной при помощи станционного комплекта </a:t>
            </a:r>
            <a:r>
              <a:rPr lang="ru-RU" sz="2000" b="1" dirty="0" smtClean="0">
                <a:solidFill>
                  <a:srgbClr val="7030A0"/>
                </a:solidFill>
              </a:rPr>
              <a:t>АЛП-ТК </a:t>
            </a:r>
            <a:r>
              <a:rPr lang="ru-RU" sz="2000" dirty="0" smtClean="0">
                <a:solidFill>
                  <a:srgbClr val="7030A0"/>
                </a:solidFill>
              </a:rPr>
              <a:t>(аппаратура линейного пункта телеконтроля)</a:t>
            </a:r>
            <a:r>
              <a:rPr lang="ru-RU" sz="2000" dirty="0" smtClean="0"/>
              <a:t>, </a:t>
            </a:r>
            <a:r>
              <a:rPr lang="ru-RU" sz="2000" dirty="0"/>
              <a:t>и передается по каналу </a:t>
            </a:r>
            <a:r>
              <a:rPr lang="ru-RU" sz="2000" b="1" dirty="0"/>
              <a:t>ЧДК</a:t>
            </a:r>
            <a:r>
              <a:rPr lang="ru-RU" sz="2000" dirty="0"/>
              <a:t>. На промежуточной станции выделяется оперативная информация, необходимая для технического персонала, обслуживающего устройства автоматики на данном участке.</a:t>
            </a:r>
          </a:p>
        </p:txBody>
      </p:sp>
      <p:sp>
        <p:nvSpPr>
          <p:cNvPr id="6"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7" name="Рисунок 6"/>
          <p:cNvPicPr>
            <a:picLocks noChangeAspect="1"/>
          </p:cNvPicPr>
          <p:nvPr/>
        </p:nvPicPr>
        <p:blipFill>
          <a:blip r:embed="rId2"/>
          <a:stretch>
            <a:fillRect/>
          </a:stretch>
        </p:blipFill>
        <p:spPr>
          <a:xfrm>
            <a:off x="108931" y="457200"/>
            <a:ext cx="8925885" cy="3773606"/>
          </a:xfrm>
          <a:prstGeom prst="rect">
            <a:avLst/>
          </a:prstGeom>
        </p:spPr>
      </p:pic>
      <p:cxnSp>
        <p:nvCxnSpPr>
          <p:cNvPr id="9" name="Прямая соединительная линия 8"/>
          <p:cNvCxnSpPr/>
          <p:nvPr/>
        </p:nvCxnSpPr>
        <p:spPr>
          <a:xfrm flipH="1">
            <a:off x="4067033" y="3261815"/>
            <a:ext cx="2906973" cy="272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607022" y="2565779"/>
            <a:ext cx="902960" cy="232012"/>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3534770" y="2524835"/>
            <a:ext cx="914400" cy="232012"/>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95494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944" y="4808384"/>
            <a:ext cx="9103056" cy="1885764"/>
          </a:xfrm>
        </p:spPr>
        <p:txBody>
          <a:bodyPr>
            <a:normAutofit/>
          </a:bodyPr>
          <a:lstStyle/>
          <a:p>
            <a:pPr marL="0" indent="0" algn="just">
              <a:buNone/>
            </a:pPr>
            <a:r>
              <a:rPr lang="ru-RU" sz="2000" dirty="0"/>
              <a:t> </a:t>
            </a:r>
            <a:r>
              <a:rPr lang="ru-RU" sz="2000" b="1" dirty="0">
                <a:solidFill>
                  <a:srgbClr val="C00000"/>
                </a:solidFill>
              </a:rPr>
              <a:t>После восстановления датчиков УКСПС </a:t>
            </a:r>
            <a:r>
              <a:rPr lang="ru-RU" sz="2000" dirty="0"/>
              <a:t>при их разрушении от волочащихся деталей или от схода железнодорожного подвижного состава работники дистанции пути (бригадир пути) и дистанции СЦБ (электромеханик СЦБ) сообщают об этом ДСП (поездному диспетчеру) и делают записи в Журнале осмотра о восстановлении действия УКСПС. </a:t>
            </a:r>
            <a:r>
              <a:rPr lang="ru-RU" sz="2000" b="1" dirty="0">
                <a:solidFill>
                  <a:srgbClr val="002060"/>
                </a:solidFill>
              </a:rPr>
              <a:t>Время на восстановление УКСПС после его срабатывания под поездом не должно превышать 6 часов.</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srcRect l="3582" t="12979" r="3881" b="12656"/>
          <a:stretch/>
        </p:blipFill>
        <p:spPr>
          <a:xfrm>
            <a:off x="928047" y="406256"/>
            <a:ext cx="7888205" cy="4402128"/>
          </a:xfrm>
          <a:prstGeom prst="rect">
            <a:avLst/>
          </a:prstGeom>
        </p:spPr>
      </p:pic>
    </p:spTree>
    <p:extLst>
      <p:ext uri="{BB962C8B-B14F-4D97-AF65-F5344CB8AC3E}">
        <p14:creationId xmlns:p14="http://schemas.microsoft.com/office/powerpoint/2010/main" val="16596705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847" y="4972236"/>
            <a:ext cx="9117106" cy="1885764"/>
          </a:xfrm>
        </p:spPr>
        <p:txBody>
          <a:bodyPr>
            <a:normAutofit lnSpcReduction="10000"/>
          </a:bodyPr>
          <a:lstStyle/>
          <a:p>
            <a:pPr marL="0" indent="0" algn="just">
              <a:buNone/>
            </a:pPr>
            <a:r>
              <a:rPr lang="ru-RU" sz="2000" dirty="0" smtClean="0"/>
              <a:t>          ДСП </a:t>
            </a:r>
            <a:r>
              <a:rPr lang="ru-RU" sz="2000" dirty="0"/>
              <a:t>прекращает пользоваться кнопкой ВКС или ЧВК (НВК) и делает соответствующую запись в Журнале осмотра с указанием показания счетчика кнопки ВКС. Кроме этого, для ввода УКСПС в действие ДСП нажимает и отпускает специальную пломбируемую кнопку ЧВОСК (НВОКС), выключается звонок и на аппарате управления световая ячейка «УКСПС» загорается белым светом. Электромеханик СЦБ пломбирует кнопки и оформляет соответствующую запись в Журнале осмотра.</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srcRect b="11019"/>
          <a:stretch/>
        </p:blipFill>
        <p:spPr>
          <a:xfrm>
            <a:off x="655092" y="429904"/>
            <a:ext cx="7560860" cy="4450019"/>
          </a:xfrm>
          <a:prstGeom prst="rect">
            <a:avLst/>
          </a:prstGeom>
        </p:spPr>
      </p:pic>
    </p:spTree>
    <p:extLst>
      <p:ext uri="{BB962C8B-B14F-4D97-AF65-F5344CB8AC3E}">
        <p14:creationId xmlns:p14="http://schemas.microsoft.com/office/powerpoint/2010/main" val="35194973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246" y="4480113"/>
            <a:ext cx="9117106" cy="1885764"/>
          </a:xfrm>
        </p:spPr>
        <p:txBody>
          <a:bodyPr>
            <a:normAutofit lnSpcReduction="10000"/>
          </a:bodyPr>
          <a:lstStyle/>
          <a:p>
            <a:pPr marL="0" indent="0" algn="just">
              <a:buNone/>
            </a:pPr>
            <a:r>
              <a:rPr lang="ru-RU" sz="2000" dirty="0" smtClean="0"/>
              <a:t>      Если </a:t>
            </a:r>
            <a:r>
              <a:rPr lang="ru-RU" sz="2000" dirty="0"/>
              <a:t>на </a:t>
            </a:r>
            <a:r>
              <a:rPr lang="ru-RU" sz="2000" dirty="0" smtClean="0"/>
              <a:t>станции </a:t>
            </a:r>
            <a:r>
              <a:rPr lang="ru-RU" sz="2000" dirty="0"/>
              <a:t>используется микропроцессорная система ЭЦ, то при срабатывании устройств УКСПС на мониторе АРМ ДСП появляется соответствующая индикация (вертикальная красная стрела). При нарушении передачи контрольных сигналов от УКСПС на мониторе появляются две мигающие вертикальные стрелки красного цвета. В этом случае разрешающее показание соответствующего входного светофора меняется на запрещающее с выдачей сообщения: «Перекрылся светофор …», «Нарушение габарита …».</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3" name="Рисунок 2"/>
          <p:cNvPicPr>
            <a:picLocks noChangeAspect="1"/>
          </p:cNvPicPr>
          <p:nvPr/>
        </p:nvPicPr>
        <p:blipFill rotWithShape="1">
          <a:blip r:embed="rId2"/>
          <a:srcRect t="23135"/>
          <a:stretch/>
        </p:blipFill>
        <p:spPr>
          <a:xfrm>
            <a:off x="129455" y="429904"/>
            <a:ext cx="8939282" cy="3865072"/>
          </a:xfrm>
          <a:prstGeom prst="rect">
            <a:avLst/>
          </a:prstGeom>
        </p:spPr>
      </p:pic>
    </p:spTree>
    <p:extLst>
      <p:ext uri="{BB962C8B-B14F-4D97-AF65-F5344CB8AC3E}">
        <p14:creationId xmlns:p14="http://schemas.microsoft.com/office/powerpoint/2010/main" val="32360477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111624"/>
            <a:ext cx="9117106" cy="1885764"/>
          </a:xfrm>
        </p:spPr>
        <p:txBody>
          <a:bodyPr>
            <a:normAutofit/>
          </a:bodyPr>
          <a:lstStyle/>
          <a:p>
            <a:pPr marL="0" indent="0" algn="just">
              <a:buNone/>
            </a:pPr>
            <a:r>
              <a:rPr lang="ru-RU" sz="2000" dirty="0"/>
              <a:t> С момента фиксации устройствами УКСПС нарушения </a:t>
            </a:r>
            <a:r>
              <a:rPr lang="ru-RU" sz="2000"/>
              <a:t>габарита </a:t>
            </a:r>
            <a:r>
              <a:rPr lang="ru-RU" sz="2000" smtClean="0"/>
              <a:t>подвижного </a:t>
            </a:r>
            <a:r>
              <a:rPr lang="ru-RU" sz="2000" dirty="0"/>
              <a:t>состава (или неисправности УКСПС) и до их устранения открытие соответствующего входного светофора невозможно. В этом случае ДСП использует директиву: «Установка маршрута приема со снятием контроля габарита подвижного состава». </a:t>
            </a:r>
          </a:p>
        </p:txBody>
      </p:sp>
      <p:sp>
        <p:nvSpPr>
          <p:cNvPr id="5" name="Заголовок 4"/>
          <p:cNvSpPr>
            <a:spLocks noGrp="1"/>
          </p:cNvSpPr>
          <p:nvPr>
            <p:ph type="title"/>
          </p:nvPr>
        </p:nvSpPr>
        <p:spPr>
          <a:xfrm>
            <a:off x="204718" y="-27296"/>
            <a:ext cx="8679976" cy="457200"/>
          </a:xfrm>
        </p:spPr>
        <p:txBody>
          <a:bodyPr>
            <a:noAutofit/>
          </a:bodyPr>
          <a:lstStyle/>
          <a:p>
            <a:r>
              <a:rPr lang="ru-RU" sz="2000" b="1" dirty="0">
                <a:solidFill>
                  <a:srgbClr val="C00000"/>
                </a:solidFill>
                <a:latin typeface="+mn-lt"/>
              </a:rPr>
              <a:t>Устройства контроля схода железнодорожного подвижного состава (УКСПС)</a:t>
            </a:r>
          </a:p>
        </p:txBody>
      </p:sp>
      <p:pic>
        <p:nvPicPr>
          <p:cNvPr id="2" name="Рисунок 1"/>
          <p:cNvPicPr>
            <a:picLocks noChangeAspect="1"/>
          </p:cNvPicPr>
          <p:nvPr/>
        </p:nvPicPr>
        <p:blipFill>
          <a:blip r:embed="rId2"/>
          <a:stretch>
            <a:fillRect/>
          </a:stretch>
        </p:blipFill>
        <p:spPr>
          <a:xfrm>
            <a:off x="599342" y="355019"/>
            <a:ext cx="8031700" cy="3787362"/>
          </a:xfrm>
          <a:prstGeom prst="rect">
            <a:avLst/>
          </a:prstGeom>
        </p:spPr>
      </p:pic>
    </p:spTree>
    <p:extLst>
      <p:ext uri="{BB962C8B-B14F-4D97-AF65-F5344CB8AC3E}">
        <p14:creationId xmlns:p14="http://schemas.microsoft.com/office/powerpoint/2010/main" val="25680781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07224"/>
            <a:ext cx="9144000" cy="2850776"/>
          </a:xfrm>
        </p:spPr>
        <p:txBody>
          <a:bodyPr>
            <a:normAutofit/>
          </a:bodyPr>
          <a:lstStyle/>
          <a:p>
            <a:pPr marL="0" indent="0" algn="just">
              <a:buNone/>
            </a:pPr>
            <a:r>
              <a:rPr lang="ru-RU" sz="2000" dirty="0" smtClean="0"/>
              <a:t>                                                 </a:t>
            </a:r>
            <a:r>
              <a:rPr lang="ru-RU" sz="2000" b="1" dirty="0" smtClean="0">
                <a:solidFill>
                  <a:srgbClr val="002060"/>
                </a:solidFill>
              </a:rPr>
              <a:t>Закрепление материала</a:t>
            </a:r>
          </a:p>
          <a:p>
            <a:pPr marL="457200" indent="-457200" algn="just">
              <a:buAutoNum type="arabicPeriod"/>
            </a:pPr>
            <a:r>
              <a:rPr lang="ru-RU" sz="2000" b="1" dirty="0" smtClean="0"/>
              <a:t>Какие системы технической диагностики ж.д. подвижного состава используется на ж.д. транспорте и их назначение?</a:t>
            </a:r>
          </a:p>
          <a:p>
            <a:pPr marL="457200" indent="-457200" algn="just">
              <a:buAutoNum type="arabicPeriod"/>
            </a:pPr>
            <a:r>
              <a:rPr lang="ru-RU" sz="2000" b="1" dirty="0" smtClean="0"/>
              <a:t>Какое назначение имеет КТСМ и принцип действия этих устройств?  </a:t>
            </a:r>
          </a:p>
          <a:p>
            <a:pPr marL="457200" indent="-457200" algn="just">
              <a:buAutoNum type="arabicPeriod"/>
            </a:pPr>
            <a:r>
              <a:rPr lang="ru-RU" sz="2000" b="1" dirty="0"/>
              <a:t>Какое назначение имеет </a:t>
            </a:r>
            <a:r>
              <a:rPr lang="ru-RU" sz="2000" b="1" dirty="0" smtClean="0"/>
              <a:t>УКСПС </a:t>
            </a:r>
            <a:r>
              <a:rPr lang="ru-RU" sz="2000" b="1" dirty="0"/>
              <a:t>и принцип действия этих устройств? </a:t>
            </a:r>
            <a:endParaRPr lang="ru-RU" sz="2000" b="1" dirty="0" smtClean="0"/>
          </a:p>
          <a:p>
            <a:pPr marL="457200" indent="-457200" algn="just">
              <a:buAutoNum type="arabicPeriod"/>
            </a:pPr>
            <a:r>
              <a:rPr lang="ru-RU" sz="2000" b="1" dirty="0" smtClean="0"/>
              <a:t>Какие действия производит ДСП при срабатывании УКСПС для обеспечения безопасности движения поездов?</a:t>
            </a:r>
          </a:p>
          <a:p>
            <a:pPr marL="457200" indent="-457200" algn="just">
              <a:buAutoNum type="arabicPeriod"/>
            </a:pPr>
            <a:endParaRPr lang="ru-RU" sz="2000" b="1" dirty="0"/>
          </a:p>
        </p:txBody>
      </p:sp>
      <p:sp>
        <p:nvSpPr>
          <p:cNvPr id="7" name="Заголовок 4"/>
          <p:cNvSpPr>
            <a:spLocks noGrp="1"/>
          </p:cNvSpPr>
          <p:nvPr>
            <p:ph type="title"/>
          </p:nvPr>
        </p:nvSpPr>
        <p:spPr>
          <a:xfrm>
            <a:off x="1102659" y="0"/>
            <a:ext cx="7301752" cy="457200"/>
          </a:xfrm>
        </p:spPr>
        <p:txBody>
          <a:bodyPr>
            <a:noAutofit/>
          </a:bodyPr>
          <a:lstStyle/>
          <a:p>
            <a:r>
              <a:rPr lang="ru-RU" sz="2000" b="1" dirty="0" smtClean="0">
                <a:solidFill>
                  <a:srgbClr val="C00000"/>
                </a:solidFill>
                <a:latin typeface="+mn-lt"/>
              </a:rPr>
              <a:t>             Системы </a:t>
            </a:r>
            <a:r>
              <a:rPr lang="ru-RU" sz="2000" b="1" dirty="0">
                <a:solidFill>
                  <a:srgbClr val="C00000"/>
                </a:solidFill>
                <a:latin typeface="+mn-lt"/>
              </a:rPr>
              <a:t>технической диагностики</a:t>
            </a:r>
          </a:p>
        </p:txBody>
      </p:sp>
      <p:pic>
        <p:nvPicPr>
          <p:cNvPr id="2" name="Рисунок 1"/>
          <p:cNvPicPr>
            <a:picLocks noChangeAspect="1"/>
          </p:cNvPicPr>
          <p:nvPr/>
        </p:nvPicPr>
        <p:blipFill>
          <a:blip r:embed="rId2"/>
          <a:stretch>
            <a:fillRect/>
          </a:stretch>
        </p:blipFill>
        <p:spPr>
          <a:xfrm>
            <a:off x="1559859" y="368265"/>
            <a:ext cx="5776562" cy="3638959"/>
          </a:xfrm>
          <a:prstGeom prst="rect">
            <a:avLst/>
          </a:prstGeom>
        </p:spPr>
      </p:pic>
    </p:spTree>
    <p:extLst>
      <p:ext uri="{BB962C8B-B14F-4D97-AF65-F5344CB8AC3E}">
        <p14:creationId xmlns:p14="http://schemas.microsoft.com/office/powerpoint/2010/main" val="34258743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111529" y="913897"/>
            <a:ext cx="8841403" cy="5759858"/>
          </a:xfrm>
        </p:spPr>
        <p:txBody>
          <a:bodyPr>
            <a:normAutofit/>
          </a:bodyPr>
          <a:lstStyle/>
          <a:p>
            <a:pPr marL="0" indent="0" algn="just">
              <a:buNone/>
            </a:pPr>
            <a:r>
              <a:rPr lang="ru-RU" sz="1500" dirty="0"/>
              <a:t>  </a:t>
            </a:r>
            <a:r>
              <a:rPr lang="ru-RU" sz="1500" dirty="0" smtClean="0"/>
              <a:t>                                       </a:t>
            </a:r>
            <a:r>
              <a:rPr lang="ru-RU" sz="2000" b="1" dirty="0"/>
              <a:t>Курс лекций </a:t>
            </a:r>
            <a:r>
              <a:rPr lang="ru-RU" sz="2000" b="1" dirty="0" smtClean="0"/>
              <a:t>Глава 12 стр</a:t>
            </a:r>
            <a:r>
              <a:rPr lang="ru-RU" sz="2000" b="1" dirty="0"/>
              <a:t>. </a:t>
            </a:r>
            <a:r>
              <a:rPr lang="ru-RU" sz="2000" b="1" dirty="0" smtClean="0"/>
              <a:t>73-77</a:t>
            </a:r>
            <a:endParaRPr lang="ru-RU" sz="2000" b="1" dirty="0"/>
          </a:p>
          <a:p>
            <a:pPr marL="457200" indent="-457200" algn="just">
              <a:buAutoNum type="arabicPeriod"/>
            </a:pPr>
            <a:r>
              <a:rPr lang="ru-RU" sz="2000" dirty="0" smtClean="0"/>
              <a:t>Назначение </a:t>
            </a:r>
            <a:r>
              <a:rPr lang="ru-RU" sz="2000" dirty="0"/>
              <a:t>и общая характеристика диспетчерской централизации, требования ПТЭ. </a:t>
            </a:r>
            <a:endParaRPr lang="ru-RU" sz="2000" dirty="0" smtClean="0"/>
          </a:p>
          <a:p>
            <a:pPr marL="457200" indent="-457200" algn="just">
              <a:buAutoNum type="arabicPeriod"/>
            </a:pPr>
            <a:r>
              <a:rPr lang="ru-RU" sz="2000" dirty="0" smtClean="0"/>
              <a:t>Разновидности </a:t>
            </a:r>
            <a:r>
              <a:rPr lang="ru-RU" sz="2000" dirty="0"/>
              <a:t>систем ДЦ, их сравнительная оценка</a:t>
            </a:r>
            <a:r>
              <a:rPr lang="ru-RU" sz="2000" dirty="0" smtClean="0"/>
              <a:t>.</a:t>
            </a:r>
          </a:p>
          <a:p>
            <a:pPr marL="457200" indent="-457200" algn="just">
              <a:buAutoNum type="arabicPeriod"/>
            </a:pPr>
            <a:r>
              <a:rPr lang="ru-RU" sz="2000" dirty="0" smtClean="0"/>
              <a:t>Аппараты </a:t>
            </a:r>
            <a:r>
              <a:rPr lang="ru-RU" sz="2000" dirty="0"/>
              <a:t>управления и контроля, назначение их элементов</a:t>
            </a:r>
            <a:r>
              <a:rPr lang="ru-RU" sz="2000" dirty="0" smtClean="0"/>
              <a:t>.</a:t>
            </a:r>
          </a:p>
          <a:p>
            <a:pPr marL="457200" indent="-457200" algn="just">
              <a:buAutoNum type="arabicPeriod"/>
            </a:pPr>
            <a:r>
              <a:rPr lang="ru-RU" sz="2000" dirty="0" smtClean="0"/>
              <a:t>Порядок </a:t>
            </a:r>
            <a:r>
              <a:rPr lang="ru-RU" sz="2000" dirty="0"/>
              <a:t>действий диспетчера на аппаратах управления при наборе маршрутов. </a:t>
            </a:r>
            <a:endParaRPr lang="ru-RU" sz="2000" dirty="0" smtClean="0"/>
          </a:p>
          <a:p>
            <a:pPr marL="457200" indent="-457200" algn="just">
              <a:buAutoNum type="arabicPeriod"/>
            </a:pPr>
            <a:r>
              <a:rPr lang="ru-RU" sz="2000" dirty="0" smtClean="0"/>
              <a:t>Основные </a:t>
            </a:r>
            <a:r>
              <a:rPr lang="ru-RU" sz="2000" dirty="0"/>
              <a:t>обязанности поездного диспетчера и ДСП при эксплуатации устройств ДЦ. </a:t>
            </a:r>
            <a:endParaRPr lang="ru-RU" sz="2000" dirty="0" smtClean="0"/>
          </a:p>
          <a:p>
            <a:pPr marL="457200" indent="-457200" algn="just">
              <a:buAutoNum type="arabicPeriod"/>
            </a:pPr>
            <a:r>
              <a:rPr lang="ru-RU" sz="2000" dirty="0" smtClean="0"/>
              <a:t>АРМ </a:t>
            </a:r>
            <a:r>
              <a:rPr lang="ru-RU" sz="2000" dirty="0"/>
              <a:t>ДНЦ; назначение и область применения, функциональные возможности</a:t>
            </a:r>
            <a:endParaRPr lang="ru-RU" sz="2000" b="1" dirty="0" smtClean="0">
              <a:solidFill>
                <a:srgbClr val="002060"/>
              </a:solidFill>
            </a:endParaRPr>
          </a:p>
          <a:p>
            <a:pPr marL="0" indent="0" algn="just">
              <a:buNone/>
            </a:pPr>
            <a:endParaRPr lang="ru-RU" sz="2000" b="1" dirty="0" smtClean="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характеристикам каждой системы.  Курс лекций</a:t>
            </a:r>
            <a:r>
              <a:rPr lang="ru-RU" sz="2000" i="1" dirty="0" smtClean="0"/>
              <a:t>, Глава 11, </a:t>
            </a:r>
            <a:r>
              <a:rPr lang="ru-RU" sz="2000" i="1" dirty="0"/>
              <a:t>стр. </a:t>
            </a:r>
            <a:r>
              <a:rPr lang="ru-RU" sz="2000" i="1" dirty="0" smtClean="0"/>
              <a:t>71-73. </a:t>
            </a:r>
            <a:r>
              <a:rPr lang="ru-RU" sz="2000" i="1" dirty="0"/>
              <a:t>Подготовка к практическому </a:t>
            </a:r>
            <a:r>
              <a:rPr lang="ru-RU" sz="2000" i="1" dirty="0" smtClean="0"/>
              <a:t>занятию №22, </a:t>
            </a:r>
            <a:r>
              <a:rPr lang="ru-RU" sz="2000" i="1" dirty="0"/>
              <a:t>оформление отчетов и подготовка к их защите.</a:t>
            </a:r>
          </a:p>
        </p:txBody>
      </p:sp>
      <p:sp>
        <p:nvSpPr>
          <p:cNvPr id="7" name="Прямоугольник 6"/>
          <p:cNvSpPr/>
          <p:nvPr/>
        </p:nvSpPr>
        <p:spPr>
          <a:xfrm>
            <a:off x="2006221" y="472750"/>
            <a:ext cx="4476466" cy="400110"/>
          </a:xfrm>
          <a:prstGeom prst="rect">
            <a:avLst/>
          </a:prstGeom>
        </p:spPr>
        <p:txBody>
          <a:bodyPr wrap="square">
            <a:spAutoFit/>
          </a:bodyPr>
          <a:lstStyle/>
          <a:p>
            <a:r>
              <a:rPr lang="ru-RU" sz="2000" b="1" dirty="0">
                <a:solidFill>
                  <a:srgbClr val="C00000"/>
                </a:solidFill>
              </a:rPr>
              <a:t>Диспетчерская централизация </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1568527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87153"/>
            <a:ext cx="9144000" cy="2070848"/>
          </a:xfrm>
        </p:spPr>
        <p:txBody>
          <a:bodyPr>
            <a:normAutofit/>
          </a:bodyPr>
          <a:lstStyle/>
          <a:p>
            <a:pPr marL="0" indent="0" algn="just">
              <a:buNone/>
            </a:pPr>
            <a:r>
              <a:rPr lang="ru-RU" sz="2000" dirty="0"/>
              <a:t>Для приема и обработки информации организуется автоматизированное рабочее место диспетчера дистанции </a:t>
            </a:r>
            <a:r>
              <a:rPr lang="ru-RU" sz="2000" b="1" dirty="0">
                <a:solidFill>
                  <a:srgbClr val="C00000"/>
                </a:solidFill>
              </a:rPr>
              <a:t>АРМ-ШЧД</a:t>
            </a:r>
            <a:r>
              <a:rPr lang="ru-RU" sz="2000" dirty="0"/>
              <a:t>, включающее в себя приемные устройства </a:t>
            </a:r>
            <a:r>
              <a:rPr lang="ru-RU" sz="2000" b="1" dirty="0"/>
              <a:t>ПУ</a:t>
            </a:r>
            <a:r>
              <a:rPr lang="ru-RU" sz="2000" dirty="0"/>
              <a:t> и персональную </a:t>
            </a:r>
            <a:r>
              <a:rPr lang="ru-RU" sz="2000" b="1" dirty="0"/>
              <a:t>ЭВМ</a:t>
            </a:r>
            <a:r>
              <a:rPr lang="ru-RU" sz="2000" dirty="0"/>
              <a:t>. Дешифрирование, накопление, анализ и выведение данных об отказах на экран ЭВМ выполняются программным способом. На рабочем месте информация собирается с нескольких диспетчерских кругов, обслуживаемых данной ШЧ.</a:t>
            </a:r>
          </a:p>
        </p:txBody>
      </p:sp>
      <p:sp>
        <p:nvSpPr>
          <p:cNvPr id="6"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4" name="Рисунок 3"/>
          <p:cNvPicPr>
            <a:picLocks noChangeAspect="1"/>
          </p:cNvPicPr>
          <p:nvPr/>
        </p:nvPicPr>
        <p:blipFill>
          <a:blip r:embed="rId2"/>
          <a:stretch>
            <a:fillRect/>
          </a:stretch>
        </p:blipFill>
        <p:spPr>
          <a:xfrm>
            <a:off x="81888" y="518541"/>
            <a:ext cx="8925318" cy="3957925"/>
          </a:xfrm>
          <a:prstGeom prst="rect">
            <a:avLst/>
          </a:prstGeom>
        </p:spPr>
      </p:pic>
      <p:sp>
        <p:nvSpPr>
          <p:cNvPr id="7" name="Прямоугольник 6"/>
          <p:cNvSpPr/>
          <p:nvPr/>
        </p:nvSpPr>
        <p:spPr>
          <a:xfrm>
            <a:off x="272955" y="1351128"/>
            <a:ext cx="2238233" cy="162408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09053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87906"/>
            <a:ext cx="9144000" cy="2770095"/>
          </a:xfrm>
        </p:spPr>
        <p:txBody>
          <a:bodyPr>
            <a:normAutofit/>
          </a:bodyPr>
          <a:lstStyle/>
          <a:p>
            <a:pPr marL="0" indent="0" algn="just">
              <a:buNone/>
            </a:pPr>
            <a:r>
              <a:rPr lang="ru-RU" sz="2000" dirty="0" smtClean="0"/>
              <a:t>     </a:t>
            </a:r>
            <a:r>
              <a:rPr lang="ru-RU" sz="2000" b="1" dirty="0" smtClean="0">
                <a:solidFill>
                  <a:srgbClr val="002060"/>
                </a:solidFill>
              </a:rPr>
              <a:t>Устройства </a:t>
            </a:r>
            <a:r>
              <a:rPr lang="ru-RU" sz="2000" b="1" dirty="0">
                <a:solidFill>
                  <a:srgbClr val="002060"/>
                </a:solidFill>
              </a:rPr>
              <a:t>телеконтроля </a:t>
            </a:r>
            <a:r>
              <a:rPr lang="ru-RU" sz="2000" b="1" dirty="0">
                <a:solidFill>
                  <a:srgbClr val="C00000"/>
                </a:solidFill>
              </a:rPr>
              <a:t>обеспечивают</a:t>
            </a:r>
            <a:r>
              <a:rPr lang="ru-RU" sz="2000" b="1" dirty="0">
                <a:solidFill>
                  <a:srgbClr val="002060"/>
                </a:solidFill>
              </a:rPr>
              <a:t> </a:t>
            </a:r>
            <a:r>
              <a:rPr lang="ru-RU" sz="2000" dirty="0"/>
              <a:t>сбор информации о состоянии устройств автоматики и телемеханики ШЧ, а также об их отказах и предотказных ситуациях. С помощью этих устройств обеспечивается оперативный контроль поездного положения; контроль за действиями эксплуатационного персонала; оперативное оповещение ШЧД об отказах и о предотказных состояниях устройств с указанием конкретных причин, точного адреса и времени возникновения; просмотр полученной информации на экране монитора ЭВМ по запросам диспетчера; сортировку полученной информации и ее накопление; выдачу статистических сводок о состоянии устройств ШЧ и об отказах.</a:t>
            </a:r>
          </a:p>
        </p:txBody>
      </p:sp>
      <p:sp>
        <p:nvSpPr>
          <p:cNvPr id="6" name="Заголовок 4"/>
          <p:cNvSpPr>
            <a:spLocks noGrp="1"/>
          </p:cNvSpPr>
          <p:nvPr>
            <p:ph type="title"/>
          </p:nvPr>
        </p:nvSpPr>
        <p:spPr>
          <a:xfrm>
            <a:off x="2944907" y="0"/>
            <a:ext cx="2689411" cy="457200"/>
          </a:xfrm>
        </p:spPr>
        <p:txBody>
          <a:bodyPr>
            <a:noAutofit/>
          </a:bodyPr>
          <a:lstStyle/>
          <a:p>
            <a:r>
              <a:rPr lang="ru-RU" sz="2000" b="1" dirty="0">
                <a:solidFill>
                  <a:srgbClr val="C00000"/>
                </a:solidFill>
                <a:latin typeface="+mn-lt"/>
              </a:rPr>
              <a:t>Система телеконтроля</a:t>
            </a:r>
          </a:p>
        </p:txBody>
      </p:sp>
      <p:pic>
        <p:nvPicPr>
          <p:cNvPr id="2" name="Рисунок 1"/>
          <p:cNvPicPr>
            <a:picLocks noChangeAspect="1"/>
          </p:cNvPicPr>
          <p:nvPr/>
        </p:nvPicPr>
        <p:blipFill rotWithShape="1">
          <a:blip r:embed="rId2"/>
          <a:srcRect l="1310" r="2574"/>
          <a:stretch/>
        </p:blipFill>
        <p:spPr>
          <a:xfrm>
            <a:off x="4490117" y="515403"/>
            <a:ext cx="4585648" cy="3357349"/>
          </a:xfrm>
          <a:prstGeom prst="rect">
            <a:avLst/>
          </a:prstGeom>
        </p:spPr>
      </p:pic>
      <p:pic>
        <p:nvPicPr>
          <p:cNvPr id="4" name="Рисунок 3"/>
          <p:cNvPicPr>
            <a:picLocks noChangeAspect="1"/>
          </p:cNvPicPr>
          <p:nvPr/>
        </p:nvPicPr>
        <p:blipFill rotWithShape="1">
          <a:blip r:embed="rId3"/>
          <a:srcRect l="1830" r="2439"/>
          <a:stretch/>
        </p:blipFill>
        <p:spPr>
          <a:xfrm>
            <a:off x="81887" y="515405"/>
            <a:ext cx="4285398" cy="3357348"/>
          </a:xfrm>
          <a:prstGeom prst="rect">
            <a:avLst/>
          </a:prstGeom>
        </p:spPr>
      </p:pic>
    </p:spTree>
    <p:extLst>
      <p:ext uri="{BB962C8B-B14F-4D97-AF65-F5344CB8AC3E}">
        <p14:creationId xmlns:p14="http://schemas.microsoft.com/office/powerpoint/2010/main" val="371818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730774"/>
            <a:ext cx="9117106" cy="3127226"/>
          </a:xfrm>
        </p:spPr>
        <p:txBody>
          <a:bodyPr>
            <a:normAutofit lnSpcReduction="10000"/>
          </a:bodyPr>
          <a:lstStyle/>
          <a:p>
            <a:pPr marL="0" indent="0" algn="just">
              <a:buNone/>
            </a:pPr>
            <a:r>
              <a:rPr lang="ru-RU" sz="2000" dirty="0" smtClean="0"/>
              <a:t>     В </a:t>
            </a:r>
            <a:r>
              <a:rPr lang="ru-RU" sz="2000" dirty="0"/>
              <a:t>настоящее время разработана и внедряется микропроцессорная система </a:t>
            </a:r>
            <a:r>
              <a:rPr lang="ru-RU" sz="2000" b="1" dirty="0">
                <a:solidFill>
                  <a:srgbClr val="C00000"/>
                </a:solidFill>
              </a:rPr>
              <a:t>контроля технического состояния подвижного </a:t>
            </a:r>
            <a:r>
              <a:rPr lang="ru-RU" sz="2000" b="1" dirty="0" smtClean="0">
                <a:solidFill>
                  <a:srgbClr val="C00000"/>
                </a:solidFill>
              </a:rPr>
              <a:t>состава многофункциональный - КТСМ</a:t>
            </a:r>
            <a:r>
              <a:rPr lang="ru-RU" sz="2000" dirty="0"/>
              <a:t>. На нижнем уровне она использует аппаратуру напольного оборудования устройств ПОНАБ и ДИСК, а станционное оборудование представляет собой персональный компьютер с соответствующим программным обеспечением</a:t>
            </a:r>
            <a:r>
              <a:rPr lang="ru-RU" sz="2000" dirty="0" smtClean="0"/>
              <a:t>.</a:t>
            </a:r>
          </a:p>
          <a:p>
            <a:pPr marL="0" indent="0" algn="just">
              <a:buNone/>
            </a:pPr>
            <a:r>
              <a:rPr lang="ru-RU" sz="2000" b="1" dirty="0" smtClean="0">
                <a:solidFill>
                  <a:srgbClr val="002060"/>
                </a:solidFill>
              </a:rPr>
              <a:t>    Принцип </a:t>
            </a:r>
            <a:r>
              <a:rPr lang="ru-RU" sz="2000" b="1" dirty="0">
                <a:solidFill>
                  <a:srgbClr val="002060"/>
                </a:solidFill>
              </a:rPr>
              <a:t>действия КТСМ заключается в преобразовании и дальнейшей обработке электрических сигналов, что вырабатываются напольным оборудованием приборов ДИСК-Б или ПОНАБ-3. </a:t>
            </a:r>
            <a:r>
              <a:rPr lang="ru-RU" sz="2000" dirty="0"/>
              <a:t>Информация о результатах подобного контроля, а также при срабатывании КТСМ, передаётся на пульт-табло дежурного по станции или поездного диспетчера (при диспетчерской централизации).</a:t>
            </a:r>
          </a:p>
          <a:p>
            <a:pPr marL="0" indent="0" algn="just">
              <a:buNone/>
            </a:pPr>
            <a:endParaRPr lang="ru-RU" sz="2000" dirty="0"/>
          </a:p>
        </p:txBody>
      </p:sp>
      <p:sp>
        <p:nvSpPr>
          <p:cNvPr id="4" name="Прямоугольник 3"/>
          <p:cNvSpPr/>
          <p:nvPr/>
        </p:nvSpPr>
        <p:spPr>
          <a:xfrm>
            <a:off x="1075765" y="0"/>
            <a:ext cx="6736976" cy="400110"/>
          </a:xfrm>
          <a:prstGeom prst="rect">
            <a:avLst/>
          </a:prstGeom>
        </p:spPr>
        <p:txBody>
          <a:bodyPr wrap="square">
            <a:spAutoFit/>
          </a:bodyPr>
          <a:lstStyle/>
          <a:p>
            <a:r>
              <a:rPr lang="ru-RU" sz="2000" b="1" dirty="0">
                <a:solidFill>
                  <a:srgbClr val="C00000"/>
                </a:solidFill>
                <a:ea typeface="+mj-ea"/>
                <a:cs typeface="+mj-cs"/>
              </a:rPr>
              <a:t>Комплекс технических средств микропроцессорный КТСМ</a:t>
            </a:r>
            <a:endParaRPr lang="ru-RU" dirty="0"/>
          </a:p>
        </p:txBody>
      </p:sp>
      <p:pic>
        <p:nvPicPr>
          <p:cNvPr id="8" name="Рисунок 7"/>
          <p:cNvPicPr>
            <a:picLocks noChangeAspect="1"/>
          </p:cNvPicPr>
          <p:nvPr/>
        </p:nvPicPr>
        <p:blipFill>
          <a:blip r:embed="rId2"/>
          <a:stretch>
            <a:fillRect/>
          </a:stretch>
        </p:blipFill>
        <p:spPr>
          <a:xfrm>
            <a:off x="4449170" y="400110"/>
            <a:ext cx="4517811" cy="3215685"/>
          </a:xfrm>
          <a:prstGeom prst="rect">
            <a:avLst/>
          </a:prstGeom>
        </p:spPr>
      </p:pic>
      <p:pic>
        <p:nvPicPr>
          <p:cNvPr id="7" name="Picture 2" descr="https://avatars.mds.yandex.net/get-zen_doc/1877958/pub_5ce57b182a3dbc00aff23b4c_5ce93c1ddd00af00b25ae085/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5" y="400109"/>
            <a:ext cx="4206625" cy="3215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18915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1604</TotalTime>
  <Words>4861</Words>
  <Application>Microsoft Office PowerPoint</Application>
  <PresentationFormat>Экран (4:3)</PresentationFormat>
  <Paragraphs>208</Paragraphs>
  <Slides>65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65</vt:i4>
      </vt:variant>
    </vt:vector>
  </HeadingPairs>
  <TitlesOfParts>
    <vt:vector size="71" baseType="lpstr">
      <vt:lpstr>Arial</vt:lpstr>
      <vt:lpstr>Calibri</vt:lpstr>
      <vt:lpstr>Calibri Light</vt:lpstr>
      <vt:lpstr>Times New Roman</vt:lpstr>
      <vt:lpstr>Verdana</vt:lpstr>
      <vt:lpstr>Тема Office</vt:lpstr>
      <vt:lpstr>ОАО "РЖД"</vt:lpstr>
      <vt:lpstr> Системы технической диагностики</vt:lpstr>
      <vt:lpstr>Система телеконтроля</vt:lpstr>
      <vt:lpstr>Система телеконтроля</vt:lpstr>
      <vt:lpstr>Система телеконтроля</vt:lpstr>
      <vt:lpstr>Система телеконтроля</vt:lpstr>
      <vt:lpstr>Система телеконтроля</vt:lpstr>
      <vt:lpstr>Система телеконтроля</vt:lpstr>
      <vt:lpstr>Презентация PowerPoint</vt:lpstr>
      <vt:lpstr>Презентация PowerPoint</vt:lpstr>
      <vt:lpstr>Презентация PowerPoint</vt:lpstr>
      <vt:lpstr>Презентация PowerPoint</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Комплекс технических средств микропроцессорный КТСМ</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Устройства контроля схода железнодорожного подвижного состава (УКСПС)</vt:lpstr>
      <vt:lpstr>             Системы технической диагностики</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161</cp:revision>
  <dcterms:created xsi:type="dcterms:W3CDTF">2020-04-22T10:21:16Z</dcterms:created>
  <dcterms:modified xsi:type="dcterms:W3CDTF">2022-08-27T16:09:53Z</dcterms:modified>
</cp:coreProperties>
</file>