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80" r:id="rId3"/>
    <p:sldId id="279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27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7146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 автоматизированной системы номерного учета простоя вагонов (ДИСПАРК).)</a:t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786190"/>
            <a:ext cx="7406640" cy="17145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11 Тема 3.6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endParaRPr lang="ru-RU" dirty="0"/>
          </a:p>
        </p:txBody>
      </p:sp>
      <p:pic>
        <p:nvPicPr>
          <p:cNvPr id="716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721523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239000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7239000" cy="45983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Внедрение системы позволило применять новые безбумажные технологии при подготовке перевозочных документов, более эффективно решать задачу закрепления инвентарного парка специализированных вагонов (</a:t>
            </a:r>
            <a:r>
              <a:rPr lang="ru-RU" dirty="0" err="1" smtClean="0"/>
              <a:t>окатышевозов</a:t>
            </a:r>
            <a:r>
              <a:rPr lang="ru-RU" dirty="0" smtClean="0"/>
              <a:t>, </a:t>
            </a:r>
            <a:r>
              <a:rPr lang="ru-RU" dirty="0" err="1" smtClean="0"/>
              <a:t>автомобилевозов</a:t>
            </a:r>
            <a:r>
              <a:rPr lang="ru-RU" dirty="0" smtClean="0"/>
              <a:t>, </a:t>
            </a:r>
            <a:r>
              <a:rPr lang="ru-RU" dirty="0" err="1" smtClean="0"/>
              <a:t>апатитовозов</a:t>
            </a:r>
            <a:r>
              <a:rPr lang="ru-RU" dirty="0" smtClean="0"/>
              <a:t> и </a:t>
            </a:r>
            <a:r>
              <a:rPr lang="ru-RU" dirty="0" err="1" smtClean="0"/>
              <a:t>нефтебензиновых</a:t>
            </a:r>
            <a:r>
              <a:rPr lang="ru-RU" dirty="0" smtClean="0"/>
              <a:t> цистерн) за железными дорогами.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230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7" y="1500174"/>
            <a:ext cx="678661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		В системе ДИСПАРК реализованы следующие информационные технологии: - управление парком вагонов; </a:t>
            </a:r>
          </a:p>
          <a:p>
            <a:r>
              <a:rPr lang="ru-RU" dirty="0" smtClean="0"/>
              <a:t>- управление выделенными типами подвижного состава; </a:t>
            </a:r>
          </a:p>
          <a:p>
            <a:r>
              <a:rPr lang="ru-RU" dirty="0" smtClean="0"/>
              <a:t>- управление вагонными парками других администраций; </a:t>
            </a:r>
          </a:p>
          <a:p>
            <a:r>
              <a:rPr lang="ru-RU" dirty="0" smtClean="0"/>
              <a:t>- машинный учет вагонов резерва, запаса и неисправных вагонов; </a:t>
            </a:r>
          </a:p>
          <a:p>
            <a:r>
              <a:rPr lang="ru-RU" dirty="0" smtClean="0"/>
              <a:t>- контроль наличия и состояния парка грузовых вагонов; </a:t>
            </a:r>
          </a:p>
          <a:p>
            <a:r>
              <a:rPr lang="ru-RU" dirty="0" smtClean="0"/>
              <a:t>- обеспечение оперативного контроля и анализа нарушений сроков доставки грузов на базе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учета; </a:t>
            </a:r>
          </a:p>
          <a:p>
            <a:r>
              <a:rPr lang="ru-RU" dirty="0" smtClean="0"/>
              <a:t>- автоматизированное проставление кода станции выгрузки в натурном листе на порожние вагоны;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- контроль за ремонтом грузовых вагонов по фактически выполненному объему работ; </a:t>
            </a:r>
          </a:p>
          <a:p>
            <a:pPr algn="just"/>
            <a:r>
              <a:rPr lang="ru-RU" dirty="0" smtClean="0"/>
              <a:t>- анализ использования порожних вагонов рабочего парка;      </a:t>
            </a:r>
          </a:p>
          <a:p>
            <a:pPr algn="just"/>
            <a:r>
              <a:rPr lang="ru-RU" dirty="0" smtClean="0"/>
              <a:t> - 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наличия вагонов на подъездных путях, а также контроля за простоями вагонов на станциях погрузки-выгрузки.</a:t>
            </a:r>
          </a:p>
          <a:p>
            <a:pPr algn="just"/>
            <a:r>
              <a:rPr lang="ru-RU" dirty="0" smtClean="0"/>
              <a:t>- машинный учет наличия и работы с неисправными вагонами, с выделением информации по собственным и арендованным вагонам, с учетом их дислокации и состояния;</a:t>
            </a:r>
          </a:p>
          <a:p>
            <a:pPr algn="just"/>
            <a:r>
              <a:rPr lang="ru-RU" dirty="0" smtClean="0"/>
              <a:t>-  </a:t>
            </a:r>
            <a:r>
              <a:rPr lang="ru-RU" dirty="0" err="1" smtClean="0"/>
              <a:t>пономерное</a:t>
            </a:r>
            <a:r>
              <a:rPr lang="ru-RU" dirty="0" smtClean="0"/>
              <a:t> прикрепление полувагонов и цистерн к заявкам на погрузку;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- автоматизированная система регистрации, учета и контроля за использованием арендованных вагонов;</a:t>
            </a:r>
          </a:p>
          <a:p>
            <a:r>
              <a:rPr lang="ru-RU" dirty="0" smtClean="0"/>
              <a:t>- комплекс технологий и программного обеспечения межгосударственного и </a:t>
            </a:r>
            <a:r>
              <a:rPr lang="ru-RU" dirty="0" err="1" smtClean="0"/>
              <a:t>междорожного</a:t>
            </a:r>
            <a:r>
              <a:rPr lang="ru-RU" dirty="0" smtClean="0"/>
              <a:t> обмена, обеспечение взаиморасчетов и выверки баз данных дорожного и сетевого уровней;</a:t>
            </a:r>
          </a:p>
          <a:p>
            <a:r>
              <a:rPr lang="ru-RU" dirty="0" smtClean="0"/>
              <a:t>- согласованная выдача учетных данных о передаче вагонов;</a:t>
            </a:r>
          </a:p>
          <a:p>
            <a:r>
              <a:rPr lang="ru-RU" dirty="0" smtClean="0"/>
              <a:t>- автоматизированная система управления станцией передачи вагонов по межгосударственным стыкам;</a:t>
            </a:r>
          </a:p>
          <a:p>
            <a:r>
              <a:rPr lang="ru-RU" dirty="0" smtClean="0"/>
              <a:t>- общесистемные средства ведения номерных вагонных моделей; автоматизация составления отчетов о вагонных парках; система контроля за подготовкой вагонов к перевозкам; управление парком цистерн;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- автоматизированная информационная система для технических и сортировочных станций железных дорог на базе ПТК АСОУП;</a:t>
            </a:r>
          </a:p>
          <a:p>
            <a:pPr algn="just"/>
            <a:r>
              <a:rPr lang="ru-RU" dirty="0" smtClean="0"/>
              <a:t>-  расчет качественных показателей работы вагонных парков;</a:t>
            </a:r>
          </a:p>
          <a:p>
            <a:pPr algn="just"/>
            <a:r>
              <a:rPr lang="ru-RU" dirty="0" smtClean="0"/>
              <a:t>- система определения технического состояния порожних полувагонов, цистерн, крытых, платформ и годности их под погрузку;</a:t>
            </a:r>
          </a:p>
          <a:p>
            <a:pPr algn="just"/>
            <a:r>
              <a:rPr lang="ru-RU" dirty="0" smtClean="0"/>
              <a:t>- информационно-справочная система контроля за состоянием вагонных моделей дорожного уровня;</a:t>
            </a:r>
          </a:p>
          <a:p>
            <a:pPr algn="just"/>
            <a:r>
              <a:rPr lang="ru-RU" dirty="0" smtClean="0"/>
              <a:t>- система электронного штемпелевания перевозочных документов;</a:t>
            </a:r>
          </a:p>
          <a:p>
            <a:pPr algn="just"/>
            <a:r>
              <a:rPr lang="ru-RU" dirty="0" smtClean="0"/>
              <a:t>- информационные технологии перевозок внешнеторговых грузов через морские порты и пограничные переходы;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- система контроля за задержанными вагонами на пограничных станциях;</a:t>
            </a:r>
          </a:p>
          <a:p>
            <a:r>
              <a:rPr lang="ru-RU" dirty="0" smtClean="0"/>
              <a:t>- 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наличия вагонов на подъездных путях с созданием вагонной модели подъездных путей дорожно-сетевого уровня, а также контроля за простоями вагонов на станциях погрузки/выгрузки;</a:t>
            </a:r>
          </a:p>
          <a:p>
            <a:r>
              <a:rPr lang="ru-RU" dirty="0" smtClean="0"/>
              <a:t>- автоматическое рабочее место диспетчера по работе с вагонами;</a:t>
            </a:r>
          </a:p>
          <a:p>
            <a:r>
              <a:rPr lang="ru-RU" dirty="0" smtClean="0"/>
              <a:t>- автоматизированная система контроля за продвижением выделенных родов вагонов и отдельных категорий поездов;</a:t>
            </a:r>
          </a:p>
          <a:p>
            <a:r>
              <a:rPr lang="ru-RU" dirty="0" smtClean="0"/>
              <a:t>- автоматизированная система регистрации, учета и контроля за использованием собственных вагонов;</a:t>
            </a:r>
          </a:p>
          <a:p>
            <a:r>
              <a:rPr lang="ru-RU" dirty="0" smtClean="0"/>
              <a:t>- автоматизированный банк данных парка грузовых вагонов.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Функциональная структура ДИСПАРК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системе поддерживаются в актуальном состоянии динамические вагонные модели дорог и сети, обеспечивающие полную сходимость данных по грузовой работе, общему и </a:t>
            </a:r>
            <a:r>
              <a:rPr lang="ru-RU" dirty="0" err="1" smtClean="0"/>
              <a:t>пономерному</a:t>
            </a:r>
            <a:r>
              <a:rPr lang="ru-RU" dirty="0" smtClean="0"/>
              <a:t> наличию вагонов грузового парка и составляющим его элементам.</a:t>
            </a:r>
          </a:p>
          <a:p>
            <a:r>
              <a:rPr lang="ru-RU" dirty="0" smtClean="0"/>
              <a:t>В системе сформирована и поддерживается единая динамическая вагонная модель, обеспечивающая при однократном вводе данных об операциях с поездами, вагонами и грузами их многократное использование, что увеличивает достоверность информации и ее сходимость в различных приложениях.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Поездная модель, дороги (ПМД) является одной из важнейших составляющих модели перевозочного процесса (МПП), создаваемой в АСОУП в рамках общего банка данных (БНД), и представляет собой совокупность массивов, отражающих информацию о составах поездов и операциях с ними на станциях. Информация о составах поездов, вносимая в ПМД, полностью покрывает существующие поездные документы. Это позволяет сформировать в АСОУП любой технологический документ на требуемый поезд для работников всех уровней управления (станции, отделения дороги, управления дороги, МПС).</a:t>
            </a:r>
          </a:p>
          <a:p>
            <a:r>
              <a:rPr lang="ru-RU" dirty="0" smtClean="0"/>
              <a:t>Выбранная организация модели позволяет также отражать в АСОУП все операции с поездами, совершаемые на любых станциях, но практически существующие ограничения по ресурсам ЭВМ и развитию информационной связи ДВЦ со станциями требуют ориентации ПМД на отражение операций в основном по станциям </a:t>
            </a:r>
            <a:r>
              <a:rPr lang="ru-RU" dirty="0" err="1" smtClean="0"/>
              <a:t>общедорожного</a:t>
            </a:r>
            <a:r>
              <a:rPr lang="ru-RU" dirty="0" smtClean="0"/>
              <a:t> управления (выделенным станциям дороги).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1609416"/>
            <a:ext cx="7339042" cy="484632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    	Полное название комплекса – «Автоматизированная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учета, контроля дислокации, анализа использования и регулирования вагонного парка на железных дорогах России». </a:t>
            </a:r>
            <a:r>
              <a:rPr lang="ru-RU" baseline="30000" dirty="0" smtClean="0"/>
              <a:t> </a:t>
            </a:r>
            <a:r>
              <a:rPr lang="ru-RU" dirty="0" smtClean="0"/>
              <a:t>Сокращенное – ДИСПАРК, что означает: </a:t>
            </a:r>
            <a:r>
              <a:rPr lang="ru-RU" dirty="0" err="1" smtClean="0"/>
              <a:t>Д-диалоговая,И</a:t>
            </a:r>
            <a:r>
              <a:rPr lang="ru-RU" dirty="0" smtClean="0"/>
              <a:t> – информационно-управляющая, С – система, ПАРК – </a:t>
            </a:r>
            <a:r>
              <a:rPr lang="ru-RU" dirty="0" err="1" smtClean="0"/>
              <a:t>парк</a:t>
            </a:r>
            <a:r>
              <a:rPr lang="ru-RU" dirty="0" smtClean="0"/>
              <a:t> грузовых вагонов. </a:t>
            </a:r>
          </a:p>
          <a:p>
            <a:pPr algn="just">
              <a:buNone/>
            </a:pPr>
            <a:r>
              <a:rPr lang="ru-RU" dirty="0" smtClean="0"/>
              <a:t>          ДИСПАРК создан в целях достижения максимальной прибыли железных дорог за счет полного удовлетворения заявок грузовладельцев на перевозку с минимальными эксплуатационными расходами по их обеспечению.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Таким образом, состав данных ПМД позволяет автоматизировано решить любую задачу для ДТП и других работников управления дороги и частично покрывает потребности отделений дороги и станций.</a:t>
            </a:r>
          </a:p>
          <a:p>
            <a:r>
              <a:rPr lang="ru-RU" dirty="0" smtClean="0"/>
              <a:t>ПМД корректируется в реальном масштабе времени по поступлению информационных сообщений о составах поездов и операциях с ними. В ПМД по каждому поезду отражаются:</a:t>
            </a:r>
          </a:p>
          <a:p>
            <a:r>
              <a:rPr lang="ru-RU" dirty="0" smtClean="0"/>
              <a:t>- общие данные о поезде (вес, длина, особые отметки и т.п.);</a:t>
            </a:r>
          </a:p>
          <a:p>
            <a:r>
              <a:rPr lang="ru-RU" dirty="0" smtClean="0"/>
              <a:t>- сведения о каждом вагоне, включенном в поезд (номер, станция назначения, вес груза и т.п.);</a:t>
            </a:r>
          </a:p>
          <a:p>
            <a:r>
              <a:rPr lang="ru-RU" dirty="0" smtClean="0"/>
              <a:t>- итоговые данные о составе поезда (по РПС, дорогам назначения и т.п.);- итоговые данные разметки состава поезда по назначениям плана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формирования станции конечного следования поезда и отдельных групп вагонов; - перечень операций с поездами в пути следования;</a:t>
            </a:r>
          </a:p>
          <a:p>
            <a:r>
              <a:rPr lang="ru-RU" dirty="0" smtClean="0"/>
              <a:t>- данные о локомотивах и локомотивных бригадах, работающих и работавших с поездом;</a:t>
            </a:r>
          </a:p>
          <a:p>
            <a:r>
              <a:rPr lang="ru-RU" dirty="0" smtClean="0"/>
              <a:t>- информация о нарушениях плана формирования в поезде и сведения о соблюдении норм веса и длины.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Поездная модель дороги (ПМД)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Данные о составе поезда включают как текущие сведения, так и всю историю изменения состава поезда в пути его следования (предыдущие поколения).</a:t>
            </a:r>
          </a:p>
          <a:p>
            <a:r>
              <a:rPr lang="ru-RU" dirty="0" smtClean="0"/>
              <a:t>Обеспечивается взаимодействие ПМД на смежных железных дорогах.</a:t>
            </a:r>
          </a:p>
          <a:p>
            <a:r>
              <a:rPr lang="ru-RU" dirty="0" smtClean="0"/>
              <a:t>ПМД находится также в оперативном взаимодействии с другими составляющими МПП, ведущимися в АСОУП:</a:t>
            </a:r>
          </a:p>
          <a:p>
            <a:r>
              <a:rPr lang="ru-RU" dirty="0" smtClean="0"/>
              <a:t>- локомотивной моделью дороги (ЛМД);</a:t>
            </a:r>
          </a:p>
          <a:p>
            <a:r>
              <a:rPr lang="ru-RU" dirty="0" smtClean="0"/>
              <a:t>- бригадной моделью дороги (БМД);</a:t>
            </a:r>
          </a:p>
          <a:p>
            <a:r>
              <a:rPr lang="ru-RU" dirty="0" smtClean="0"/>
              <a:t>- моделью погрузки и выгрузки вагонов (МПВ);</a:t>
            </a:r>
          </a:p>
          <a:p>
            <a:r>
              <a:rPr lang="ru-RU" dirty="0" smtClean="0"/>
              <a:t>- станционной моделью вагонов, не организованных в поезда (СМВ).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088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7239000" cy="381255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smtClean="0"/>
              <a:t>Для оперативного управления </a:t>
            </a:r>
            <a:r>
              <a:rPr lang="ru-RU" b="1" i="1" dirty="0" err="1" smtClean="0"/>
              <a:t>вагонопотоками</a:t>
            </a:r>
            <a:r>
              <a:rPr lang="ru-RU" dirty="0" smtClean="0"/>
              <a:t> с учетом фактической дислокации вагонов и условий их подвода к станциям формирования поездов. Высокий уровень Достоверности вагонных моделей железных дорог (ВМД) и их подмоделей на станциях, в узлах и на участках позволяет оценивать и прогнозировать варианты </a:t>
            </a:r>
            <a:r>
              <a:rPr lang="ru-RU" dirty="0" err="1" smtClean="0"/>
              <a:t>поездообразования</a:t>
            </a:r>
            <a:r>
              <a:rPr lang="ru-RU" dirty="0" smtClean="0"/>
              <a:t> и текущих корректировок плана формирования поездов для станций, узлов и полигонов на основе точных характеристик каждого вагона, участвующего в данном процессе.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0373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7239000" cy="395543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Оперативное взаимодействие системы ДИСПАРК с планом формирования грузовых поездов включает в себя три основных блока: оперативный контроль сроков доставки грузов и возврата вагонов их владельцам; динамическое управление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с реализацией текущих корректировок плана формирования поездов; анализ технико-экономических результатов управления и накопление массивов данных для периодических (от нескольких суток и более) корректировок и разработки нормативного плана формирования поездов</a:t>
            </a:r>
            <a:r>
              <a:rPr lang="ru-RU" b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230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7239000" cy="409830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/>
              <a:t>Оперативный контроль выполнения сроков доставки грузов и возврата вагонов собственникам</a:t>
            </a:r>
            <a:r>
              <a:rPr lang="ru-RU" dirty="0" smtClean="0"/>
              <a:t>. Методология контроля и управления временем доставки грузов в системе ДИСПАРК должна базироваться на следующих видах нормативов времени: Юридическое время доставки; Технологическое время доставки; Контрольное время доставки.</a:t>
            </a:r>
          </a:p>
          <a:p>
            <a:pPr algn="just"/>
            <a:r>
              <a:rPr lang="ru-RU" b="1" i="1" dirty="0" smtClean="0"/>
              <a:t>Динамическое управление </a:t>
            </a:r>
            <a:r>
              <a:rPr lang="ru-RU" b="1" i="1" dirty="0" err="1" smtClean="0"/>
              <a:t>вагонопотоками</a:t>
            </a:r>
            <a:r>
              <a:rPr lang="ru-RU" b="1" i="1" dirty="0" smtClean="0"/>
              <a:t> с реализацией текущих </a:t>
            </a:r>
            <a:r>
              <a:rPr lang="ru-RU" b="1" i="1" dirty="0" err="1" smtClean="0"/>
              <a:t>корректоровок</a:t>
            </a:r>
            <a:r>
              <a:rPr lang="ru-RU" b="1" i="1" dirty="0" smtClean="0"/>
              <a:t> плана формирования поездов</a:t>
            </a:r>
            <a:r>
              <a:rPr lang="ru-RU" dirty="0" smtClean="0"/>
              <a:t> основано на комплексном планировании </a:t>
            </a:r>
            <a:r>
              <a:rPr lang="ru-RU" dirty="0" err="1" smtClean="0"/>
              <a:t>поездообразования</a:t>
            </a:r>
            <a:r>
              <a:rPr lang="ru-RU" dirty="0" smtClean="0"/>
              <a:t>. Такое планирование охватывает одновременно станции формирования поездов в пределах полигона, определяемого учетом реальной глубины прогноза </a:t>
            </a:r>
            <a:r>
              <a:rPr lang="ru-RU" dirty="0" err="1" smtClean="0"/>
              <a:t>вагонопотоков</a:t>
            </a:r>
            <a:r>
              <a:rPr lang="ru-RU" dirty="0" smtClean="0"/>
              <a:t> по назначениям.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9659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7239000" cy="388399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i="1" dirty="0" smtClean="0"/>
              <a:t>Принципы решения задачи, методы управления и контроля</a:t>
            </a:r>
            <a:r>
              <a:rPr lang="ru-RU" dirty="0" smtClean="0"/>
              <a:t>. Текущие корректировки плана формирования поездов вырабатываются для конкретных вагонов и составов, формируемых в пределах полигонов управления. Они не должны ухудшать условия работы впередилежащих станций и замедлять доставку вагонов на станции назначения. Поэтому в качестве таких решений могут рассматриваться: оперативное формирование поездов повышенной </a:t>
            </a:r>
            <a:r>
              <a:rPr lang="ru-RU" dirty="0" err="1" smtClean="0"/>
              <a:t>транзитности</a:t>
            </a:r>
            <a:r>
              <a:rPr lang="ru-RU" dirty="0" smtClean="0"/>
              <a:t> по назначениям плана формирования впередилежащих технических станций; оперативное формирование отдельных поездов по сортировочным системам впередилежащих двусторонних станций; оперативное формирование поездов по назначениям противоположной сортировочной системы на двусторонних станциях; оперативное назначение </a:t>
            </a:r>
            <a:r>
              <a:rPr lang="ru-RU" dirty="0" err="1" smtClean="0"/>
              <a:t>одногруппных</a:t>
            </a:r>
            <a:r>
              <a:rPr lang="ru-RU" dirty="0" smtClean="0"/>
              <a:t> поездов взамен групповых; формирование отдельных поездов (в том числе групповых) из вагонов с местным грузом или порожних под погрузку; групповая подборка вагонов по отдельным маневровым районам в поездах назначением на крупные грузовые станции с недостаточно </a:t>
            </a:r>
            <a:r>
              <a:rPr lang="ru-RU" dirty="0" err="1" smtClean="0"/>
              <a:t>раз¬витыми</a:t>
            </a:r>
            <a:r>
              <a:rPr lang="ru-RU" dirty="0" smtClean="0"/>
              <a:t> сортировочными устройствами.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945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7239000" cy="402686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Основой метода решения задачи служит вариантное прогнозное моделирование </a:t>
            </a:r>
            <a:r>
              <a:rPr lang="ru-RU" dirty="0" err="1" smtClean="0"/>
              <a:t>поездообразования</a:t>
            </a:r>
            <a:r>
              <a:rPr lang="ru-RU" dirty="0" smtClean="0"/>
              <a:t> на выделенном полигоне управления. Устанавливаемые значения длительности горизонта планирования и шага планирования зависят от топологии полигона управления, степени детализации и уровня достоверности исходных данных.</a:t>
            </a:r>
          </a:p>
          <a:p>
            <a:pPr algn="just"/>
            <a:r>
              <a:rPr lang="ru-RU" b="1" i="1" dirty="0" smtClean="0"/>
              <a:t>Учет принадлежности вагонного парка</a:t>
            </a:r>
            <a:r>
              <a:rPr lang="ru-RU" dirty="0" smtClean="0"/>
              <a:t> при оперативном управлении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 базируется на дифференцированной динамической оценке </a:t>
            </a:r>
            <a:r>
              <a:rPr lang="ru-RU" dirty="0" err="1" smtClean="0"/>
              <a:t>вагоно-часа</a:t>
            </a:r>
            <a:r>
              <a:rPr lang="ru-RU" dirty="0" smtClean="0"/>
              <a:t> грузового вагона, исчисляемой по каждому из сопоставляемых назначений поездов.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088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Подсистема управления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в системе ДИСПАРК. Решаемые задачи. Используемые технологии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7239000" cy="374111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/>
              <a:t>Управление местными </a:t>
            </a:r>
            <a:r>
              <a:rPr lang="ru-RU" b="1" i="1" dirty="0" err="1" smtClean="0"/>
              <a:t>вагонопотоками</a:t>
            </a:r>
            <a:r>
              <a:rPr lang="ru-RU" b="1" i="1" dirty="0" smtClean="0"/>
              <a:t> и развозом местного груза.</a:t>
            </a:r>
            <a:r>
              <a:rPr lang="ru-RU" dirty="0" smtClean="0"/>
              <a:t> Управление местными </a:t>
            </a:r>
            <a:r>
              <a:rPr lang="ru-RU" dirty="0" err="1" smtClean="0"/>
              <a:t>вагонопотоками</a:t>
            </a:r>
            <a:r>
              <a:rPr lang="ru-RU" dirty="0" smtClean="0"/>
              <a:t> на базе системы ДИСПАРК должно базироваться на технологии, предусматривающей: удлинение Участков обращения местных поездов при снижении числа станций, выполняющих грузовые операции; углубление детализации подборки вагонов в составах (по подъездным путям, грузовым пунктам) при снижении числа маневровых локомотивов, работающих на промежуточных и грузовых станциях районов тяготения; использование при формировании сборных (вывозных групповых) поездов программно-технологических средств, разработанных Научно-инженерным центром </a:t>
            </a:r>
            <a:r>
              <a:rPr lang="ru-RU" dirty="0" err="1" smtClean="0"/>
              <a:t>ВНИИЖТа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1357298"/>
            <a:ext cx="7715304" cy="550070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История разработки и внедрения системы ДИСПАРК начинается с 1995 г. На тот период ситуация, сложившаяся в совместном использовании грузовых вагонов после разделения вагонного парка между странами СНГ, требовала срочных и скоординированных действий. Данные переписи в мае 1995 г. свидетельствовали о том, что парк стареет и сокращается, новых вагонов приобретается явно недостаточно. Перепись выявила 325 тыс. вагонов с просроченными сроками деповского ремонта.</a:t>
            </a:r>
          </a:p>
          <a:p>
            <a:pPr algn="just">
              <a:buNone/>
            </a:pPr>
            <a:r>
              <a:rPr lang="ru-RU" dirty="0" smtClean="0"/>
              <a:t>		Внедрение системы уже на первом этапе позволило прекратить обезличенное и бесхозяйственное их использование, перейти на расчеты за эксплуатацию каждого вагона, находящегося в собственности других государств, создать экономические рычаги, побуждающие собственника вагонов вкладывать необходимые средства в их оздоровление. Была решена проблема автоматической идентификации вагонов, создана электронная картотека по 56 техническим показателям для каждого грузового вагона, включающая сведения о принадлежности по собственности, дороге приписки, типе, годе постройки и др.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810504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7239000" cy="5241314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pPr algn="just"/>
            <a:r>
              <a:rPr lang="ru-RU" dirty="0" smtClean="0"/>
              <a:t>В первые дни эксплуатации системы ежесуточно насчитывалось более 12 тыс. вагонов-«призраков», затем число их сократилось в 30 раз. Только за 1999 г. было перенумеровано около 1800 вагонов-двойников.</a:t>
            </a:r>
          </a:p>
          <a:p>
            <a:pPr algn="just"/>
            <a:r>
              <a:rPr lang="ru-RU" dirty="0" smtClean="0"/>
              <a:t>Таким образом, была решена очень важная проблема автоматической идентификации этого вида подвижного состава, а затем и слежения за ним.</a:t>
            </a:r>
          </a:p>
          <a:p>
            <a:pPr algn="just"/>
            <a:r>
              <a:rPr lang="ru-RU" dirty="0" smtClean="0"/>
              <a:t>Это была как бы проверка возможностей для перехода к более сложной системе — автоматизированному управлению всем инвентарным парком вагонов.</a:t>
            </a:r>
          </a:p>
          <a:p>
            <a:pPr algn="just"/>
            <a:r>
              <a:rPr lang="ru-RU" dirty="0" smtClean="0"/>
              <a:t>Менее чем через год после начала внедрения в системе был сформирован автоматизированный банк данных (электронная картотека) по 56 техническим показателям для каждого грузового вагона. Это было необходимо для решения </a:t>
            </a:r>
            <a:r>
              <a:rPr lang="ru-RU" b="1" dirty="0" smtClean="0"/>
              <a:t>первого этапа</a:t>
            </a:r>
            <a:r>
              <a:rPr lang="ru-RU" dirty="0" smtClean="0"/>
              <a:t> проблемы — оздоровления парка и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за его содержанием, что является одной из главных целей создания системы.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Второй этап</a:t>
            </a:r>
            <a:r>
              <a:rPr lang="ru-RU" dirty="0" smtClean="0"/>
              <a:t> заключался в том, чтобы осуществить слежение за каждым вагоном, где бы он ни находился – в поезде, на станционных или подъездных путях, а также за всеми операциями, которые выполняются с вагоном в пути следования. С этой целью была реализована высокоэффективная дорожно-сетевая технология оперативного управления вагонным парком.</a:t>
            </a:r>
          </a:p>
          <a:p>
            <a:pPr algn="just">
              <a:buNone/>
            </a:pPr>
            <a:r>
              <a:rPr lang="ru-RU" dirty="0" smtClean="0"/>
              <a:t>		На втором этапе была создана база данных о вагоне с очень высокой степенью детализации сведений по техническим, технологическим и географическим признакам в масштабе реального времени.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239000" cy="8229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543824" cy="535785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На этой основе ставилась </a:t>
            </a:r>
            <a:r>
              <a:rPr lang="ru-RU" b="1" dirty="0" smtClean="0"/>
              <a:t>задача создания и реализации высокоэффективной дорожно-сетевой технологии оперативного управления вагонным парком, которая должна включать следующие тематические разделы:</a:t>
            </a:r>
          </a:p>
          <a:p>
            <a:pPr algn="just">
              <a:buFontTx/>
              <a:buChar char="-"/>
            </a:pPr>
            <a:r>
              <a:rPr lang="ru-RU" i="1" dirty="0" smtClean="0"/>
              <a:t>управление </a:t>
            </a:r>
            <a:r>
              <a:rPr lang="ru-RU" i="1" dirty="0" smtClean="0"/>
              <a:t>погрузочными ресурсами в целях достижения максимальной погрузки; </a:t>
            </a:r>
            <a:endParaRPr lang="ru-RU" i="1" dirty="0" smtClean="0"/>
          </a:p>
          <a:p>
            <a:pPr algn="just">
              <a:buFontTx/>
              <a:buChar char="-"/>
            </a:pPr>
            <a:r>
              <a:rPr lang="ru-RU" i="1" dirty="0" smtClean="0"/>
              <a:t>дислокация </a:t>
            </a:r>
            <a:r>
              <a:rPr lang="ru-RU" i="1" dirty="0" smtClean="0"/>
              <a:t>парка и слежение за вагонами и грузами;</a:t>
            </a:r>
          </a:p>
          <a:p>
            <a:pPr algn="just">
              <a:buFontTx/>
              <a:buChar char="-"/>
            </a:pPr>
            <a:r>
              <a:rPr lang="ru-RU" i="1" dirty="0" smtClean="0"/>
              <a:t>контроль </a:t>
            </a:r>
            <a:r>
              <a:rPr lang="ru-RU" i="1" dirty="0" smtClean="0"/>
              <a:t>и анализ наличия груженых вагонов по направлениям и назначениям; </a:t>
            </a:r>
            <a:endParaRPr lang="ru-RU" i="1" dirty="0" smtClean="0"/>
          </a:p>
          <a:p>
            <a:pPr algn="just">
              <a:buFontTx/>
              <a:buChar char="-"/>
            </a:pPr>
            <a:r>
              <a:rPr lang="ru-RU" i="1" dirty="0" smtClean="0"/>
              <a:t>работа </a:t>
            </a:r>
            <a:r>
              <a:rPr lang="ru-RU" i="1" dirty="0" smtClean="0"/>
              <a:t>вагонного парка и выполнение регулировочных заданий;</a:t>
            </a:r>
          </a:p>
          <a:p>
            <a:pPr algn="just">
              <a:buNone/>
            </a:pPr>
            <a:r>
              <a:rPr lang="ru-RU" i="1" dirty="0" smtClean="0"/>
              <a:t>- анализ эксплуатационной работы железных дорог и их подразделений;</a:t>
            </a:r>
          </a:p>
          <a:p>
            <a:pPr algn="just">
              <a:buNone/>
            </a:pPr>
            <a:r>
              <a:rPr lang="ru-RU" i="1" dirty="0" smtClean="0"/>
              <a:t>- оперативный анализ технического состояния вагонного парка, а также деятельности предприятий вагонного хозяйства.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Разработка и внедрение системы ДИСПАРК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615262" cy="524858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	 Функции </a:t>
            </a:r>
            <a:r>
              <a:rPr lang="ru-RU" b="1" dirty="0" smtClean="0"/>
              <a:t>третьего этапа</a:t>
            </a:r>
            <a:r>
              <a:rPr lang="ru-RU" dirty="0" smtClean="0"/>
              <a:t> связаны с преобразованием методов управления эксплуатационной работой в целом, в первую очередь на дорожном уровне. Для этого к системе подключены АРМ товарных кассиров на линейном уровне, система интегрированной обработки дорожной ведомости (погрузка, выгрузка) на дорожном и сетевом уровнях, центры фирменного транспортного обслуживания, создана единая информационно-управляющая система на всех уровнях, включая грузовладельцев.</a:t>
            </a:r>
          </a:p>
          <a:p>
            <a:pPr algn="just">
              <a:buNone/>
            </a:pPr>
            <a:r>
              <a:rPr lang="ru-RU" dirty="0" smtClean="0"/>
              <a:t>		Функции </a:t>
            </a:r>
            <a:r>
              <a:rPr lang="ru-RU" b="1" dirty="0" smtClean="0"/>
              <a:t>четвертого этапа </a:t>
            </a:r>
            <a:r>
              <a:rPr lang="ru-RU" dirty="0" smtClean="0"/>
              <a:t>связаны в основном с коренным преобразованием существующей системы подготовки и перемещения перевозочных документов и создания на этой основе более гибкой, достоверной и мобильной системы денежного обращения и расчетов за выполненные перевозки.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428736"/>
            <a:ext cx="7696200" cy="5027000"/>
          </a:xfrm>
        </p:spPr>
        <p:txBody>
          <a:bodyPr>
            <a:normAutofit fontScale="85000" lnSpcReduction="20000"/>
          </a:bodyPr>
          <a:lstStyle/>
          <a:p>
            <a:pPr fontAlgn="ctr"/>
            <a:endParaRPr lang="ru-RU" b="1" dirty="0" smtClean="0"/>
          </a:p>
          <a:p>
            <a:pPr algn="just"/>
            <a:r>
              <a:rPr lang="ru-RU" dirty="0" smtClean="0"/>
              <a:t>ДИСПАРК является одним из важнейших комплексов информационных технологий и включает три уровня:</a:t>
            </a:r>
          </a:p>
          <a:p>
            <a:pPr algn="just"/>
            <a:r>
              <a:rPr lang="ru-RU" dirty="0" smtClean="0"/>
              <a:t>1 </a:t>
            </a:r>
            <a:r>
              <a:rPr lang="ru-RU" b="1" dirty="0" smtClean="0"/>
              <a:t>Сетевой уровень</a:t>
            </a:r>
            <a:r>
              <a:rPr lang="ru-RU" dirty="0" smtClean="0"/>
              <a:t> строится на базе поездной, вагонной и  отправочной моделей Главного вычислительного центра ОАО РЖД и увязан с автоматизированным банком данных парка грузовых вагонов (АБД ПВ)  и с центральной картотекой электронных паспортов вагонов (ЦКПВ).</a:t>
            </a:r>
          </a:p>
          <a:p>
            <a:pPr algn="just"/>
            <a:r>
              <a:rPr lang="ru-RU" dirty="0" smtClean="0"/>
              <a:t>2 </a:t>
            </a:r>
            <a:r>
              <a:rPr lang="ru-RU" b="1" dirty="0" smtClean="0"/>
              <a:t>Дорожный уровень</a:t>
            </a:r>
            <a:r>
              <a:rPr lang="ru-RU" dirty="0" smtClean="0"/>
              <a:t> реализуется в "Автоматизированной системе оперативного управления перевозками на дорожном уровне" (АСОУП) на базе средств ведения вагонной (ВМД), поездной (МПД), отправочной (ОМД) моделей. Эти модели увязаны с линейными системами по сбору исходной информации, в частности, с АРМ товарной конторы.</a:t>
            </a:r>
          </a:p>
          <a:p>
            <a:pPr fontAlgn="ctr"/>
            <a:endParaRPr lang="ru-RU" b="1" dirty="0" smtClean="0"/>
          </a:p>
          <a:p>
            <a:pPr fontAlgn="ctr"/>
            <a:endParaRPr lang="ru-RU" b="1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b="1" dirty="0" smtClean="0"/>
          </a:p>
          <a:p>
            <a:pPr fontAlgn="ctr"/>
            <a:endParaRPr lang="ru-RU" b="1" dirty="0" smtClean="0"/>
          </a:p>
          <a:p>
            <a:pPr fontAlgn="ctr"/>
            <a:endParaRPr lang="ru-RU" b="1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pPr fontAlgn="ctr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Организационная структура ДИСПАРК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3 </a:t>
            </a:r>
            <a:r>
              <a:rPr lang="ru-RU" b="1" dirty="0" smtClean="0"/>
              <a:t>Линейный уровень</a:t>
            </a:r>
            <a:r>
              <a:rPr lang="ru-RU" dirty="0" smtClean="0"/>
              <a:t> основывается на АСУ сортировочных, грузовых и других крупных станций, контейнерных пунктов; </a:t>
            </a:r>
            <a:r>
              <a:rPr lang="ru-RU" dirty="0" err="1" smtClean="0"/>
              <a:t>АРМах</a:t>
            </a:r>
            <a:r>
              <a:rPr lang="ru-RU" dirty="0" smtClean="0"/>
              <a:t> товарного кассира, приемосдатчиков, операторов по учету в вагонных депо, вагоноремонтных заводах, пунктах подготовки вагонов, пунктах технического обслуживания и других.</a:t>
            </a:r>
          </a:p>
          <a:p>
            <a:pPr algn="just"/>
            <a:r>
              <a:rPr lang="ru-RU" dirty="0" smtClean="0"/>
              <a:t>База данных ДИСПАРК строится поездной (ПМД), отправочной (ОМД) и вагонной модели дороги. Основными пользователями системы являются работники служб движения, коммерческой работы.</a:t>
            </a:r>
          </a:p>
          <a:p>
            <a:pPr fontAlgn="ctr"/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369</TotalTime>
  <Words>1613</Words>
  <PresentationFormat>Экран (4:3)</PresentationFormat>
  <Paragraphs>159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Изящная</vt:lpstr>
      <vt:lpstr>Задачи автоматизированной системы номерного учета простоя вагонов (ДИСПАРК).) .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Разработка и внедрение системы ДИСПАРК</vt:lpstr>
      <vt:lpstr>Организационная структура ДИСПАРК</vt:lpstr>
      <vt:lpstr>Организационная структура ДИСПАРК</vt:lpstr>
      <vt:lpstr>Организационная структура ДИСПАРК</vt:lpstr>
      <vt:lpstr>Организационная структура ДИСПАРК </vt:lpstr>
      <vt:lpstr>Функциональная структура ДИСПАРК 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Функциональная структура ДИСПАРК </vt:lpstr>
      <vt:lpstr>Поездная модель дороги (ПМД)</vt:lpstr>
      <vt:lpstr>Поездная модель дороги (ПМД)</vt:lpstr>
      <vt:lpstr>Поездная модель дороги (ПМД)</vt:lpstr>
      <vt:lpstr>Поездная модель дороги (ПМД)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Подсистема управления вагонопотоками в системе ДИСПАРК. Решаемые задачи. Используемые технологии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10</cp:revision>
  <dcterms:created xsi:type="dcterms:W3CDTF">2024-06-26T14:13:30Z</dcterms:created>
  <dcterms:modified xsi:type="dcterms:W3CDTF">2025-02-04T12:22:28Z</dcterms:modified>
</cp:coreProperties>
</file>