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sldIdLst>
    <p:sldId id="256" r:id="rId2"/>
    <p:sldId id="280" r:id="rId3"/>
    <p:sldId id="279" r:id="rId4"/>
    <p:sldId id="281" r:id="rId5"/>
    <p:sldId id="282" r:id="rId6"/>
    <p:sldId id="283" r:id="rId7"/>
    <p:sldId id="284" r:id="rId8"/>
    <p:sldId id="289" r:id="rId9"/>
    <p:sldId id="290" r:id="rId10"/>
    <p:sldId id="291" r:id="rId11"/>
    <p:sldId id="292" r:id="rId12"/>
    <p:sldId id="293" r:id="rId13"/>
    <p:sldId id="294" r:id="rId14"/>
    <p:sldId id="295" r:id="rId15"/>
    <p:sldId id="296" r:id="rId16"/>
    <p:sldId id="297" r:id="rId17"/>
    <p:sldId id="298" r:id="rId18"/>
    <p:sldId id="299" r:id="rId19"/>
    <p:sldId id="300" r:id="rId20"/>
    <p:sldId id="302" r:id="rId21"/>
    <p:sldId id="303" r:id="rId22"/>
    <p:sldId id="304" r:id="rId23"/>
    <p:sldId id="305" r:id="rId24"/>
    <p:sldId id="301" r:id="rId25"/>
    <p:sldId id="278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06.02.2025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1071546"/>
            <a:ext cx="7406640" cy="27146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Диспетчерский центр управления перевозками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3786190"/>
            <a:ext cx="7406640" cy="171451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Лекция 13 Тема 3.8 част 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658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Требования к видам обеспечения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Для передачи информационных сообщений должен использоваться стандарт, принятый в аналогичных информационных системах (АСОУП, ДИСПАРК).</a:t>
            </a:r>
          </a:p>
          <a:p>
            <a:pPr algn="just"/>
            <a:r>
              <a:rPr lang="ru-RU" dirty="0" smtClean="0"/>
              <a:t>Должны предусматриваться программные средства корректировки информации в случаях ее изменения (средства входят в состав </a:t>
            </a:r>
            <a:r>
              <a:rPr lang="ru-RU" dirty="0" err="1" smtClean="0"/>
              <a:t>АРМа</a:t>
            </a:r>
            <a:r>
              <a:rPr lang="ru-RU" dirty="0" smtClean="0"/>
              <a:t> «технологического» администратора системы). Корректировка должна проводиться только специально выделенным и утвержденным соответствующим приказом персоналом специалистов с установлением системы доступа с использованием паролей.</a:t>
            </a:r>
          </a:p>
          <a:p>
            <a:pPr algn="just"/>
            <a:r>
              <a:rPr lang="ru-RU" dirty="0" smtClean="0"/>
              <a:t>Юридическая достоверность информации должна обеспечиваться хранением «твердых» копий отчетных форм в специальных архивах.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Программно-математическое обеспечение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Программное обеспечение (ПО) должно строится по принципам архитектуры клиент-сервер. Основная обработка данных клиентской программы должна производиться сервером базы данных, а на рабочую станцию посылается только результат запроса. Все ресурсы рабочей станции при таком построении системы должны быть использованы для максимально качественного отображения результатов запроса.</a:t>
            </a:r>
          </a:p>
          <a:p>
            <a:pPr algn="just"/>
            <a:r>
              <a:rPr lang="ru-RU" dirty="0" smtClean="0"/>
              <a:t>ПО системы должно состоять из трёх частей:</a:t>
            </a:r>
          </a:p>
          <a:p>
            <a:pPr algn="just"/>
            <a:r>
              <a:rPr lang="ru-RU" dirty="0" smtClean="0"/>
              <a:t>- клиентской;</a:t>
            </a:r>
          </a:p>
          <a:p>
            <a:pPr algn="just"/>
            <a:r>
              <a:rPr lang="ru-RU" dirty="0" smtClean="0"/>
              <a:t>- серверной;</a:t>
            </a:r>
          </a:p>
          <a:p>
            <a:pPr algn="just"/>
            <a:r>
              <a:rPr lang="ru-RU" dirty="0" smtClean="0"/>
              <a:t>- сетевого ПО, обеспечивающего связь рабочих станций с сервером.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Программно-математическое обеспечение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Серверная часть системы должна строиться из двух частей:</a:t>
            </a:r>
          </a:p>
          <a:p>
            <a:pPr algn="just"/>
            <a:r>
              <a:rPr lang="ru-RU" dirty="0" smtClean="0"/>
              <a:t>-	собственно сервера данных (разработанного средствами СУБД SQL </a:t>
            </a:r>
            <a:r>
              <a:rPr lang="ru-RU" dirty="0" err="1" smtClean="0"/>
              <a:t>Server</a:t>
            </a:r>
            <a:r>
              <a:rPr lang="ru-RU" dirty="0" smtClean="0"/>
              <a:t>);</a:t>
            </a:r>
          </a:p>
          <a:p>
            <a:pPr algn="just"/>
            <a:r>
              <a:rPr lang="ru-RU" dirty="0" smtClean="0"/>
              <a:t>-	центрального обрабатывающего комплекса (ЦОК), обеспечивающего наполнение базы данных информацией.</a:t>
            </a:r>
          </a:p>
          <a:p>
            <a:pPr algn="just"/>
            <a:r>
              <a:rPr lang="ru-RU" dirty="0" smtClean="0"/>
              <a:t>Математическое обеспечение (МО) ЦОК должно быть построено по принципу взаимодействия функциональных объектов - обработчиков, каждый из которых должен выполнять ту либо иную программно-технологическую функцию.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4382"/>
          </a:xfrm>
        </p:spPr>
        <p:txBody>
          <a:bodyPr>
            <a:normAutofit/>
          </a:bodyPr>
          <a:lstStyle/>
          <a:p>
            <a:r>
              <a:rPr lang="ru-RU" i="1" dirty="0" smtClean="0"/>
              <a:t>Техническое обеспечение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В состав комплекса технических средств для функционирования системы и пользования информацией, предоставляемой ей, должен входить:</a:t>
            </a:r>
          </a:p>
          <a:p>
            <a:pPr algn="just"/>
            <a:r>
              <a:rPr lang="ru-RU" dirty="0" smtClean="0"/>
              <a:t>-	сервер БД;</a:t>
            </a:r>
          </a:p>
          <a:p>
            <a:pPr algn="just"/>
            <a:r>
              <a:rPr lang="ru-RU" dirty="0" smtClean="0"/>
              <a:t>-	сервер приложений;</a:t>
            </a:r>
          </a:p>
          <a:p>
            <a:pPr algn="just"/>
            <a:r>
              <a:rPr lang="ru-RU" dirty="0" smtClean="0"/>
              <a:t>-	</a:t>
            </a:r>
            <a:r>
              <a:rPr lang="ru-RU" dirty="0" err="1" smtClean="0"/>
              <a:t>АРМы</a:t>
            </a:r>
            <a:r>
              <a:rPr lang="ru-RU" dirty="0" smtClean="0"/>
              <a:t> пользователей;</a:t>
            </a:r>
          </a:p>
          <a:p>
            <a:pPr algn="just"/>
            <a:r>
              <a:rPr lang="ru-RU" dirty="0" smtClean="0"/>
              <a:t>-	локальная сеть, объединяющая </a:t>
            </a:r>
            <a:r>
              <a:rPr lang="ru-RU" dirty="0" err="1" smtClean="0"/>
              <a:t>АРМы</a:t>
            </a:r>
            <a:r>
              <a:rPr lang="ru-RU" dirty="0" smtClean="0"/>
              <a:t> пользователей;</a:t>
            </a:r>
          </a:p>
          <a:p>
            <a:pPr algn="just"/>
            <a:r>
              <a:rPr lang="ru-RU" dirty="0" smtClean="0"/>
              <a:t>-	выделенные каналы связи между ИВЦ дороги и сервером приложений системы;</a:t>
            </a:r>
          </a:p>
          <a:p>
            <a:pPr algn="just"/>
            <a:r>
              <a:rPr lang="ru-RU" dirty="0" smtClean="0"/>
              <a:t>-	каналы связи, соединяющие сервер приложений системы и сервер системы «ДЦ «</a:t>
            </a:r>
            <a:r>
              <a:rPr lang="ru-RU" dirty="0" err="1" smtClean="0"/>
              <a:t>Сетунь</a:t>
            </a:r>
            <a:r>
              <a:rPr lang="ru-RU" dirty="0" smtClean="0"/>
              <a:t>»;</a:t>
            </a:r>
          </a:p>
          <a:p>
            <a:pPr algn="just"/>
            <a:r>
              <a:rPr lang="ru-RU" dirty="0" smtClean="0"/>
              <a:t>Сервер приложений и сервер БД системы.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80134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Требования к локальной вычислительной сети ДАДЦУ.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857364"/>
            <a:ext cx="7239000" cy="459837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Программно-аппаратные средства локальной сети ДАДЦУ должны обеспечить:</a:t>
            </a:r>
          </a:p>
          <a:p>
            <a:pPr algn="just"/>
            <a:r>
              <a:rPr lang="ru-RU" dirty="0" smtClean="0"/>
              <a:t>-	возможность подключения не менее 50 рабочих станций;</a:t>
            </a:r>
          </a:p>
          <a:p>
            <a:pPr algn="just"/>
            <a:r>
              <a:rPr lang="ru-RU" dirty="0" smtClean="0"/>
              <a:t>-	скорость передачи данных не менее 10 Мбит/сек;</a:t>
            </a:r>
          </a:p>
          <a:p>
            <a:pPr algn="just"/>
            <a:r>
              <a:rPr lang="ru-RU" dirty="0" smtClean="0"/>
              <a:t>-	защиту передаваемых данных от ошибок;</a:t>
            </a:r>
          </a:p>
          <a:p>
            <a:pPr algn="just"/>
            <a:r>
              <a:rPr lang="ru-RU" dirty="0" smtClean="0"/>
              <a:t>-	протоколы передачи файлов оперативной почты;</a:t>
            </a:r>
          </a:p>
          <a:p>
            <a:pPr algn="just"/>
            <a:r>
              <a:rPr lang="ru-RU" dirty="0" smtClean="0"/>
              <a:t>-	средства резервирования серверов;</a:t>
            </a:r>
          </a:p>
          <a:p>
            <a:pPr algn="just"/>
            <a:r>
              <a:rPr lang="ru-RU" dirty="0" smtClean="0"/>
              <a:t>-	защиту от несанкционированного доступа к централизованной базе данных;</a:t>
            </a:r>
          </a:p>
          <a:p>
            <a:pPr algn="just"/>
            <a:r>
              <a:rPr lang="ru-RU" dirty="0" smtClean="0"/>
              <a:t>-	возможность оперативного изменения конфигурации сети с помощью специального оборудования (усилителей, </a:t>
            </a:r>
            <a:r>
              <a:rPr lang="ru-RU" dirty="0" err="1" smtClean="0"/>
              <a:t>разветвителей</a:t>
            </a:r>
            <a:r>
              <a:rPr lang="ru-RU" dirty="0" smtClean="0"/>
              <a:t> и т.п.);</a:t>
            </a:r>
          </a:p>
          <a:p>
            <a:pPr algn="just"/>
            <a:r>
              <a:rPr lang="ru-RU" dirty="0" smtClean="0"/>
              <a:t>-	возможность маршрутизации пакетов внутри рабочих групп без выхода в магистраль.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Требования к локальной вычислительной сети ДАДЦУ.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Создание автоматизированной системы оперативного управления поездной работой на полигоне дороги должно предусматривать оборудование диспетчерских участков сетью автоматизированных линейных систем, обеспечивающих;</a:t>
            </a:r>
          </a:p>
          <a:p>
            <a:pPr algn="just"/>
            <a:r>
              <a:rPr lang="ru-RU" dirty="0" smtClean="0"/>
              <a:t>-	автоматический съем и первичную обработку информации о продвижении поездов по всем станциям и перегонам диспетчерского участка;</a:t>
            </a:r>
          </a:p>
          <a:p>
            <a:pPr algn="just"/>
            <a:r>
              <a:rPr lang="ru-RU" dirty="0" smtClean="0"/>
              <a:t>-	трансляцию в цифровом виде первичной информации по каналам передачи данных, организованным на основе выделенных каналов связи с максимальным использованием существующих технических средств;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Требования к локальной вычислительной сети ДАДЦУ.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-	в случае, когда диспетчерский участок оснащен только средствами ЭЦ, предоставление поездному диспетчеру (ДНЦ) в удобном виде всей необходимой информации для осуществления на его рабочем месте полноценного диспетчерского контроля за поездным положением на участке и для формирования соответствующих управляющих решений;</a:t>
            </a:r>
          </a:p>
          <a:p>
            <a:pPr algn="just"/>
            <a:r>
              <a:rPr lang="ru-RU" dirty="0" smtClean="0"/>
              <a:t>-	в случае, когда диспетчерский участок оборудован средствами диспетчерской централизации, предоставление ДНЦ в удобном виде всей необходимой информации не только для осуществления диспетчерского контроля, но и для дистанционного управления (с автоматическим выполнением отдельных процедур управления);</a:t>
            </a:r>
          </a:p>
          <a:p>
            <a:pPr algn="just"/>
            <a:r>
              <a:rPr lang="ru-RU" dirty="0" smtClean="0"/>
              <a:t>-	возможность работы в составе локальной вычислительной сети и осуществления информационного и технологического взаимодействия между смежными линейными системами;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Требования к сети передачи данных.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Концентрация оперативно-диспетчерского аппарата в ДАДЦУ потребует:</a:t>
            </a:r>
          </a:p>
          <a:p>
            <a:r>
              <a:rPr lang="ru-RU" dirty="0" smtClean="0"/>
              <a:t>-	выделения дополнительных каналов ТЧ для подтягивания диспетчерских кругов в ДАДЦУ по </a:t>
            </a:r>
            <a:r>
              <a:rPr lang="ru-RU" dirty="0" err="1" smtClean="0"/>
              <a:t>четырехпроводной</a:t>
            </a:r>
            <a:r>
              <a:rPr lang="ru-RU" dirty="0" smtClean="0"/>
              <a:t> схеме;</a:t>
            </a:r>
          </a:p>
          <a:p>
            <a:r>
              <a:rPr lang="ru-RU" dirty="0" smtClean="0"/>
              <a:t>-	реконструкцию существующих кабельных каналов;</a:t>
            </a:r>
          </a:p>
          <a:p>
            <a:r>
              <a:rPr lang="ru-RU" dirty="0" smtClean="0"/>
              <a:t>-	</a:t>
            </a:r>
            <a:r>
              <a:rPr lang="ru-RU" dirty="0" err="1" smtClean="0"/>
              <a:t>каблирования</a:t>
            </a:r>
            <a:r>
              <a:rPr lang="ru-RU" dirty="0" smtClean="0"/>
              <a:t> воздушных линий связи;</a:t>
            </a:r>
          </a:p>
          <a:p>
            <a:r>
              <a:rPr lang="ru-RU" dirty="0" smtClean="0"/>
              <a:t>-	выделения канала ТЧ или динамических цепей для командного канала на участках дороги.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Требования к сети передачи данных.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Для организации оперативного управления работой в ДАДЦУ необходимо предусмотреть следующие виды связи:</a:t>
            </a:r>
          </a:p>
          <a:p>
            <a:r>
              <a:rPr lang="ru-RU" dirty="0" smtClean="0"/>
              <a:t>-	дорожная распорядительная связь (ДРС);</a:t>
            </a:r>
          </a:p>
          <a:p>
            <a:r>
              <a:rPr lang="ru-RU" dirty="0" smtClean="0"/>
              <a:t>-	поездная диспетчерская связь (ПДС);</a:t>
            </a:r>
          </a:p>
          <a:p>
            <a:r>
              <a:rPr lang="ru-RU" dirty="0" smtClean="0"/>
              <a:t>-	</a:t>
            </a:r>
            <a:r>
              <a:rPr lang="ru-RU" dirty="0" err="1" smtClean="0"/>
              <a:t>энергодиспетчерская</a:t>
            </a:r>
            <a:r>
              <a:rPr lang="ru-RU" dirty="0" smtClean="0"/>
              <a:t> связь (ЭДС);</a:t>
            </a:r>
          </a:p>
          <a:p>
            <a:r>
              <a:rPr lang="ru-RU" dirty="0" smtClean="0"/>
              <a:t>-	поездная радиосвязь (ПРС);</a:t>
            </a:r>
          </a:p>
          <a:p>
            <a:r>
              <a:rPr lang="ru-RU" dirty="0" smtClean="0"/>
              <a:t>-	</a:t>
            </a:r>
            <a:r>
              <a:rPr lang="ru-RU" dirty="0" err="1" smtClean="0"/>
              <a:t>вагонораспорядительная</a:t>
            </a:r>
            <a:r>
              <a:rPr lang="ru-RU" dirty="0" smtClean="0"/>
              <a:t> связь (ВДС);</a:t>
            </a:r>
          </a:p>
          <a:p>
            <a:r>
              <a:rPr lang="ru-RU" dirty="0" smtClean="0"/>
              <a:t>-	ремонтно-оперативная радиосвязь (РОРС);</a:t>
            </a:r>
          </a:p>
          <a:p>
            <a:r>
              <a:rPr lang="ru-RU" dirty="0" smtClean="0"/>
              <a:t>-	станционная связь (на уровне линейных предприятий).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Рабочее место поездного диспетчера</a:t>
            </a:r>
            <a:endParaRPr lang="ru-RU" dirty="0"/>
          </a:p>
        </p:txBody>
      </p:sp>
      <p:pic>
        <p:nvPicPr>
          <p:cNvPr id="31746" name="Picture 2" descr="C:\Users\пользователь\Desktop\фото ДЦУП\WHfAo7y-ae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Назначение  и  цели создания ДАДЦУ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	Дорожный автоматизированный диспетчерский центр управления</a:t>
            </a:r>
            <a:r>
              <a:rPr lang="ru-RU" b="1" dirty="0" smtClean="0"/>
              <a:t> </a:t>
            </a:r>
            <a:r>
              <a:rPr lang="ru-RU" dirty="0" smtClean="0"/>
              <a:t>(ДАДЦУ) </a:t>
            </a:r>
            <a:r>
              <a:rPr lang="ru-RU" dirty="0" smtClean="0"/>
              <a:t>является </a:t>
            </a:r>
            <a:r>
              <a:rPr lang="ru-RU" dirty="0" smtClean="0"/>
              <a:t>структурным звеном службы перевозок дороги и предназначен для сосредоточения оперативно-диспетчерского персонала, приближения его к руководству дороги и реализации автоматизированной технологии оперативно-диспетчерского руководства основными видами ресурсов (потоками организованных поездов, тяговыми, погрузочными и энерго­ресурсами) на двух уровнях:</a:t>
            </a:r>
          </a:p>
          <a:p>
            <a:pPr algn="just"/>
            <a:r>
              <a:rPr lang="ru-RU" dirty="0" smtClean="0"/>
              <a:t>- уровне линейных предприятий;</a:t>
            </a:r>
          </a:p>
          <a:p>
            <a:pPr algn="just"/>
            <a:r>
              <a:rPr lang="ru-RU" dirty="0" smtClean="0"/>
              <a:t>- дорожном уровне.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Рабочее место поездного диспетчера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 рабочем месте поездного диспетчера должны размещаться:</a:t>
            </a:r>
          </a:p>
          <a:p>
            <a:r>
              <a:rPr lang="ru-RU" dirty="0" smtClean="0"/>
              <a:t>-	пульт управления избирательной связью;</a:t>
            </a:r>
          </a:p>
          <a:p>
            <a:r>
              <a:rPr lang="ru-RU" dirty="0" smtClean="0"/>
              <a:t>-	телефонный аппарат с приоритетом местной связи;</a:t>
            </a:r>
          </a:p>
          <a:p>
            <a:r>
              <a:rPr lang="ru-RU" dirty="0" smtClean="0"/>
              <a:t>-	громкоговорящая установка избирательной связи;</a:t>
            </a:r>
          </a:p>
          <a:p>
            <a:r>
              <a:rPr lang="ru-RU" dirty="0" smtClean="0"/>
              <a:t>-	пульт управления поездной радиосвязью.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Рабочее место поездного диспетчера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Прямые телефонные каналы связи должны быть организованы:</a:t>
            </a:r>
          </a:p>
          <a:p>
            <a:r>
              <a:rPr lang="ru-RU" dirty="0" smtClean="0"/>
              <a:t>-	между начальником ДАДЦУ, его заместителями, группой оперативного планирования, главным диспетчером дороги, ДАДЦУС, администратором системы;</a:t>
            </a:r>
          </a:p>
          <a:p>
            <a:r>
              <a:rPr lang="ru-RU" dirty="0" smtClean="0"/>
              <a:t>-	между главным диспетчером дороги, ДАДЦУС, дежурными по районам управления, наливным диспетчером, дежурным администратором системы, главным </a:t>
            </a:r>
            <a:r>
              <a:rPr lang="ru-RU" dirty="0" err="1" smtClean="0"/>
              <a:t>энергодиспетчером</a:t>
            </a:r>
            <a:r>
              <a:rPr lang="ru-RU" dirty="0" smtClean="0"/>
              <a:t>, оперативной группой технического обеспечения ДАДЦУ;</a:t>
            </a:r>
          </a:p>
          <a:p>
            <a:r>
              <a:rPr lang="ru-RU" dirty="0" smtClean="0"/>
              <a:t>-	между дежурными по району управления, локомотивным диспетчером, диспетчером- </a:t>
            </a:r>
            <a:r>
              <a:rPr lang="ru-RU" dirty="0" err="1" smtClean="0"/>
              <a:t>вагонораспределителем</a:t>
            </a:r>
            <a:r>
              <a:rPr lang="ru-RU" dirty="0" smtClean="0"/>
              <a:t>, поездными диспетчерами и </a:t>
            </a:r>
            <a:r>
              <a:rPr lang="ru-RU" dirty="0" err="1" smtClean="0"/>
              <a:t>энергодиспетчерами</a:t>
            </a:r>
            <a:r>
              <a:rPr lang="ru-RU" dirty="0" smtClean="0"/>
              <a:t> соответствующих районов управления;</a:t>
            </a:r>
          </a:p>
          <a:p>
            <a:r>
              <a:rPr lang="ru-RU" dirty="0" smtClean="0"/>
              <a:t>-	между локомотивным диспетчером, ТЧД и ТЧБ всех локомотивных депо района управления;</a:t>
            </a:r>
          </a:p>
          <a:p>
            <a:r>
              <a:rPr lang="ru-RU" dirty="0" smtClean="0"/>
              <a:t>-	между поездными диспетчерами участков, </a:t>
            </a:r>
            <a:r>
              <a:rPr lang="ru-RU" dirty="0" err="1" smtClean="0"/>
              <a:t>энергодиспетчерами</a:t>
            </a:r>
            <a:r>
              <a:rPr lang="ru-RU" dirty="0" smtClean="0"/>
              <a:t>, ДСП и ДСЦ соответствующего участка;</a:t>
            </a:r>
          </a:p>
          <a:p>
            <a:r>
              <a:rPr lang="ru-RU" dirty="0" smtClean="0"/>
              <a:t>-	между </a:t>
            </a:r>
            <a:r>
              <a:rPr lang="ru-RU" dirty="0" err="1" smtClean="0"/>
              <a:t>диспетчерами-вагонораспределителями</a:t>
            </a:r>
            <a:r>
              <a:rPr lang="ru-RU" dirty="0" smtClean="0"/>
              <a:t>, ДСЦ станций </a:t>
            </a:r>
            <a:r>
              <a:rPr lang="ru-RU" dirty="0" err="1" smtClean="0"/>
              <a:t>i</a:t>
            </a:r>
            <a:r>
              <a:rPr lang="ru-RU" dirty="0" smtClean="0"/>
              <a:t> погрузки-выгрузки и агентствами ДЦФТО;</a:t>
            </a:r>
          </a:p>
          <a:p>
            <a:r>
              <a:rPr lang="ru-RU" dirty="0" smtClean="0"/>
              <a:t>-	между ДСП и ТЧД и ТЧБ и СТЦ станции;</a:t>
            </a:r>
          </a:p>
          <a:p>
            <a:r>
              <a:rPr lang="ru-RU" dirty="0" smtClean="0"/>
              <a:t>-	между ДСП и ДСЦ на станции.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Требования к надежности.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Функционирование комплекса технических средств (КТС) ДАДЦУ не должно отрицательно влиять на безопасность движения.</a:t>
            </a:r>
          </a:p>
          <a:p>
            <a:r>
              <a:rPr lang="ru-RU" dirty="0" smtClean="0"/>
              <a:t>КТС должен обладать высокой надежностью и в особенности его модули:</a:t>
            </a:r>
          </a:p>
          <a:p>
            <a:r>
              <a:rPr lang="ru-RU" dirty="0" smtClean="0"/>
              <a:t>-	серверы локальной сети;</a:t>
            </a:r>
          </a:p>
          <a:p>
            <a:r>
              <a:rPr lang="ru-RU" dirty="0" smtClean="0"/>
              <a:t>-	центральный обрабатывающий комплекс;</a:t>
            </a:r>
          </a:p>
          <a:p>
            <a:r>
              <a:rPr lang="ru-RU" dirty="0" smtClean="0"/>
              <a:t>-	КТС линейных систем, информационно обеспечивающих работу диспетчерского персонала.</a:t>
            </a:r>
          </a:p>
          <a:p>
            <a:r>
              <a:rPr lang="ru-RU" dirty="0" smtClean="0"/>
              <a:t>К отказам КТС относятся:</a:t>
            </a:r>
          </a:p>
          <a:p>
            <a:r>
              <a:rPr lang="ru-RU" dirty="0" smtClean="0"/>
              <a:t>-	утрата способности выполнения одной или нескольких функций;</a:t>
            </a:r>
          </a:p>
          <a:p>
            <a:r>
              <a:rPr lang="ru-RU" dirty="0" smtClean="0"/>
              <a:t>-	выдача ложной (искаженной) информации.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Требования к надежности.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Должны быть обеспечены следующие основные показатели надежности КТС:</a:t>
            </a:r>
          </a:p>
          <a:p>
            <a:r>
              <a:rPr lang="ru-RU" dirty="0" smtClean="0"/>
              <a:t>-	средняя наработка на отказ не менее 3000 ч;</a:t>
            </a:r>
          </a:p>
          <a:p>
            <a:r>
              <a:rPr lang="ru-RU" dirty="0" smtClean="0"/>
              <a:t>-	средняя наработка на сбой не менее 500 ч;</a:t>
            </a:r>
          </a:p>
          <a:p>
            <a:r>
              <a:rPr lang="ru-RU" dirty="0" smtClean="0"/>
              <a:t>-	среднее время восстановления не более 20 мин;</a:t>
            </a:r>
          </a:p>
          <a:p>
            <a:r>
              <a:rPr lang="ru-RU" dirty="0" smtClean="0"/>
              <a:t>-	средний срок службы не менее 10 лет.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Рабочее место поездного диспетчера </a:t>
            </a:r>
            <a:endParaRPr lang="ru-RU" dirty="0"/>
          </a:p>
        </p:txBody>
      </p:sp>
      <p:pic>
        <p:nvPicPr>
          <p:cNvPr id="32771" name="Picture 3" descr="C:\Users\пользователь\Desktop\фото ДЦУП\6FZB6hckap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4348" y="274320"/>
            <a:ext cx="7429552" cy="5154944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</a:t>
            </a:r>
            <a:b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ЗА ВНИМАНИЕ!</a:t>
            </a:r>
            <a:endParaRPr lang="ru-RU" sz="8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086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Назначение  и  цели создания ДАДЦУ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643050"/>
            <a:ext cx="7239000" cy="500066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	На линейном уровне должно осуществляться управление продвижением поездов по диспетчерским участкам и местной работой с использованием сети автоматизированных линейных систем.</a:t>
            </a:r>
          </a:p>
          <a:p>
            <a:pPr algn="just"/>
            <a:r>
              <a:rPr lang="ru-RU" dirty="0" smtClean="0"/>
              <a:t>На дорожном уровне ДАДЦУ должен через взаимодействие с линейным уровнем, а также информационными системами, имеющимися на дороге (АСОУП, ДИСКОР, ДИСПАРК), как с источниками информации о </a:t>
            </a:r>
            <a:r>
              <a:rPr lang="ru-RU" dirty="0" smtClean="0"/>
              <a:t>состоянии </a:t>
            </a:r>
            <a:r>
              <a:rPr lang="ru-RU" dirty="0" smtClean="0"/>
              <a:t>ресурсов дороги, обеспечить контроль, анализ и управление:</a:t>
            </a:r>
          </a:p>
          <a:p>
            <a:pPr algn="just"/>
            <a:r>
              <a:rPr lang="ru-RU" dirty="0" smtClean="0"/>
              <a:t>- продвижением </a:t>
            </a:r>
            <a:r>
              <a:rPr lang="ru-RU" dirty="0" err="1" smtClean="0"/>
              <a:t>поездопотоков</a:t>
            </a:r>
            <a:r>
              <a:rPr lang="ru-RU" dirty="0" smtClean="0"/>
              <a:t> по главным направлениям дороги;</a:t>
            </a:r>
          </a:p>
          <a:p>
            <a:pPr algn="just"/>
            <a:r>
              <a:rPr lang="ru-RU" dirty="0" smtClean="0"/>
              <a:t>- перемещением грузов различных категорий и приоритетности;</a:t>
            </a:r>
          </a:p>
          <a:p>
            <a:pPr algn="just"/>
            <a:r>
              <a:rPr lang="ru-RU" dirty="0" smtClean="0"/>
              <a:t>- доставкой грузов по назначению и в заданный срок;</a:t>
            </a:r>
          </a:p>
          <a:p>
            <a:pPr algn="just"/>
            <a:r>
              <a:rPr lang="ru-RU" dirty="0" smtClean="0"/>
              <a:t>- состоянием основных видов ресурсов.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25157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Назначение  и  цели создания ДАДЦУ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214422"/>
            <a:ext cx="7239000" cy="524131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	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2143116"/>
            <a:ext cx="74295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	Во взаимодействии с ДАДЦУ смежных дорог должен обеспечить:</a:t>
            </a:r>
          </a:p>
          <a:p>
            <a:pPr algn="just"/>
            <a:r>
              <a:rPr lang="ru-RU" sz="2400" dirty="0" smtClean="0"/>
              <a:t>- прогноз, планирование и реализацию продвижения основных </a:t>
            </a:r>
            <a:r>
              <a:rPr lang="ru-RU" sz="2400" dirty="0" err="1" smtClean="0"/>
              <a:t>поездо</a:t>
            </a:r>
            <a:r>
              <a:rPr lang="ru-RU" sz="2400" dirty="0" smtClean="0"/>
              <a:t>- и грузопотоков по стратегически важным </a:t>
            </a:r>
            <a:r>
              <a:rPr lang="ru-RU" sz="2400" dirty="0" smtClean="0"/>
              <a:t>направлениям </a:t>
            </a:r>
            <a:r>
              <a:rPr lang="ru-RU" sz="2400" dirty="0" smtClean="0"/>
              <a:t>страны;</a:t>
            </a:r>
          </a:p>
          <a:p>
            <a:pPr algn="just"/>
            <a:r>
              <a:rPr lang="ru-RU" sz="2400" dirty="0" smtClean="0"/>
              <a:t>- прогнозирование поездной ситуации на межрегиональных стыках и обеспечение наиболее эффективной работы на </a:t>
            </a:r>
            <a:r>
              <a:rPr lang="ru-RU" sz="2400" dirty="0" smtClean="0"/>
              <a:t>полигоне </a:t>
            </a:r>
            <a:r>
              <a:rPr lang="ru-RU" sz="2400" dirty="0" smtClean="0"/>
              <a:t>дороги;</a:t>
            </a:r>
          </a:p>
          <a:p>
            <a:pPr algn="just"/>
            <a:r>
              <a:rPr lang="ru-RU" sz="2400" dirty="0" smtClean="0"/>
              <a:t>- принятие согласованных решений и мер по управлению </a:t>
            </a:r>
            <a:r>
              <a:rPr lang="ru-RU" sz="2400" dirty="0" smtClean="0"/>
              <a:t>погрузочными </a:t>
            </a:r>
            <a:r>
              <a:rPr lang="ru-RU" sz="2400" dirty="0" smtClean="0"/>
              <a:t>и тяговыми ресурсами.</a:t>
            </a:r>
            <a:endParaRPr lang="ru-RU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4382"/>
          </a:xfrm>
        </p:spPr>
        <p:txBody>
          <a:bodyPr/>
          <a:lstStyle/>
          <a:p>
            <a:pPr algn="ctr"/>
            <a:r>
              <a:rPr lang="ru-RU" dirty="0" smtClean="0"/>
              <a:t>Цель создания ДАДЦУ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	Целью создания ДАДЦУ является:</a:t>
            </a:r>
          </a:p>
          <a:p>
            <a:pPr algn="just"/>
            <a:r>
              <a:rPr lang="ru-RU" dirty="0" smtClean="0"/>
              <a:t>- концентрация оперативно-диспетчерского аппарата в Управлении дороги, обеспечивающая более эффективное взаимодействие диспетчерского персонала по решению совместных задач;</a:t>
            </a:r>
          </a:p>
          <a:p>
            <a:pPr algn="just"/>
            <a:r>
              <a:rPr lang="ru-RU" dirty="0" smtClean="0"/>
              <a:t>- совершенствование структуры оперативно-диспетчерского управления поездной и грузовой работой и переход на двухуровневую структуру управления перевозками на дороге;</a:t>
            </a:r>
          </a:p>
          <a:p>
            <a:pPr algn="just"/>
            <a:r>
              <a:rPr lang="ru-RU" dirty="0" smtClean="0"/>
              <a:t>- повышение качества и производительности труда диспетчерского аппарата; более полное удовлетворение потребностей и требований клиентуры к перевозкам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53732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Характеристики объекта автоматизации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7543824" cy="478634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		Объектом автоматизации является технология процесса управления поездной и грузовой работой, реализуемая силами оперативно-диспетчерского персонала в существующей системе управления.</a:t>
            </a:r>
          </a:p>
          <a:p>
            <a:pPr algn="just"/>
            <a:r>
              <a:rPr lang="ru-RU" dirty="0" smtClean="0"/>
              <a:t>Существующая (трехуровневая) структура оперативного управления (дорога, отделение, линейные предприятия) пришла в противоречие с зарождающимися новыми экономическими отношениями и оказалась избыточной.</a:t>
            </a:r>
          </a:p>
          <a:p>
            <a:pPr algn="just"/>
            <a:r>
              <a:rPr lang="ru-RU" dirty="0" smtClean="0"/>
              <a:t>Реализация процесса управления перевозками с необходимым качеством затрудняется рядом причин, таких как:</a:t>
            </a:r>
          </a:p>
          <a:p>
            <a:pPr algn="just"/>
            <a:r>
              <a:rPr lang="ru-RU" dirty="0" smtClean="0"/>
              <a:t>- недостоверность и несвоевременность (большое запаздывание) поступления информации к оперативным работникам, принимающим на основе этой информации решения и меры по регулированию (управлению) поездной и грузовой работы;</a:t>
            </a:r>
          </a:p>
          <a:p>
            <a:pPr algn="just"/>
            <a:endParaRPr lang="ru-RU" dirty="0" smtClean="0"/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Характеристики объекта автоматизации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		- большой объем времени (60-70%), которое тратится диспетчерским персоналом на выполнение рутинных операций (ведение документации, ручной ввод информации и т.п.), в связи с чем на решение более важных и ответственных операций (прогноз, планирование, принятие решений и т.п.) у диспетчерского персонала остается в 2-3 раза меньше требуемого времени;</a:t>
            </a:r>
          </a:p>
          <a:p>
            <a:pPr algn="just"/>
            <a:r>
              <a:rPr lang="ru-RU" dirty="0" smtClean="0"/>
              <a:t>- низкая техническая оснащенность процесса оперативного управления, что усложняет автоматизацию сбора, обработки и передачи информации, а, следовательно, своевременного ее анализа и использования для принятия решений;</a:t>
            </a:r>
          </a:p>
          <a:p>
            <a:pPr algn="just"/>
            <a:r>
              <a:rPr lang="ru-RU" dirty="0" smtClean="0"/>
              <a:t>- территориальная разобщенность (дислокация) оперативных работников существенно затрудняет организацию их эффективного взаимодействия.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39444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Требования к видам обеспечения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Информационное обеспечение (ИО) системы должно формироваться в виде совокупности массивов на сервере БД, содержащих постоянную и переменную информацию, необходимую для выполнения функциональных обязанностей персонала ДАДЦУ.</a:t>
            </a:r>
          </a:p>
          <a:p>
            <a:pPr algn="just"/>
            <a:r>
              <a:rPr lang="ru-RU" dirty="0" smtClean="0"/>
              <a:t>По способу хранения информации и возможности доступа ИО должно содержать следующие массивы:</a:t>
            </a:r>
          </a:p>
          <a:p>
            <a:pPr algn="just"/>
            <a:r>
              <a:rPr lang="ru-RU" dirty="0" smtClean="0"/>
              <a:t>- постоянной информации, доступной для чтения (НСИ);</a:t>
            </a:r>
          </a:p>
          <a:p>
            <a:pPr algn="just"/>
            <a:r>
              <a:rPr lang="ru-RU" dirty="0" smtClean="0"/>
              <a:t>- оперативной информации, поступающей по каналам связи с линейных систем, предприятий и других автоматизированных систем, действующих на дороге (АСОУП, ДИСКОР, ДИСПАРК).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53732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Требования к видам обеспечения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00240"/>
            <a:ext cx="7239000" cy="445549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dirty="0" smtClean="0"/>
              <a:t>ИО должно включать в себя совокупность единой системы классификации и кодирования (ЕСКД) информации, унифицированных систем документации и массивов информации, позволяющих решать поставленные задачи.</a:t>
            </a:r>
          </a:p>
          <a:p>
            <a:pPr algn="just"/>
            <a:r>
              <a:rPr lang="ru-RU" b="1" dirty="0" smtClean="0"/>
              <a:t>В основу системы классификации и кодирования должны быть положены следующие </a:t>
            </a:r>
            <a:r>
              <a:rPr lang="ru-RU" dirty="0" smtClean="0"/>
              <a:t>организационно-методические </a:t>
            </a:r>
            <a:r>
              <a:rPr lang="ru-RU" b="1" dirty="0" smtClean="0"/>
              <a:t>принципы: единство, полнота, сопоставимость, достоверность, совместимость.</a:t>
            </a:r>
          </a:p>
          <a:p>
            <a:pPr algn="just"/>
            <a:r>
              <a:rPr lang="ru-RU" b="1" dirty="0" smtClean="0"/>
              <a:t>Развитие системы классификации и кодирования информации должно осуществляться на основе перечисленных принципов, обеспечивающих преемственность на всех этапах развития подсистемы на протяжении всего ее жизненного цикла.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371</TotalTime>
  <Words>560</Words>
  <PresentationFormat>Экран (4:3)</PresentationFormat>
  <Paragraphs>133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Изящная</vt:lpstr>
      <vt:lpstr>Диспетчерский центр управления перевозками  .</vt:lpstr>
      <vt:lpstr>Назначение  и  цели создания ДАДЦУ</vt:lpstr>
      <vt:lpstr>Назначение  и  цели создания ДАДЦУ</vt:lpstr>
      <vt:lpstr>Назначение  и  цели создания ДАДЦУ</vt:lpstr>
      <vt:lpstr>Цель создания ДАДЦУ </vt:lpstr>
      <vt:lpstr>Характеристики объекта автоматизации </vt:lpstr>
      <vt:lpstr>Характеристики объекта автоматизации</vt:lpstr>
      <vt:lpstr>Требования к видам обеспечения </vt:lpstr>
      <vt:lpstr>Требования к видам обеспечения</vt:lpstr>
      <vt:lpstr>Требования к видам обеспечения</vt:lpstr>
      <vt:lpstr>Программно-математическое обеспечение</vt:lpstr>
      <vt:lpstr>Программно-математическое обеспечение</vt:lpstr>
      <vt:lpstr>Техническое обеспечение</vt:lpstr>
      <vt:lpstr>Требования к локальной вычислительной сети ДАДЦУ.</vt:lpstr>
      <vt:lpstr>Требования к локальной вычислительной сети ДАДЦУ.</vt:lpstr>
      <vt:lpstr>Требования к локальной вычислительной сети ДАДЦУ.</vt:lpstr>
      <vt:lpstr>Требования к сети передачи данных.</vt:lpstr>
      <vt:lpstr>Требования к сети передачи данных.</vt:lpstr>
      <vt:lpstr>Рабочее место поездного диспетчера</vt:lpstr>
      <vt:lpstr>Рабочее место поездного диспетчера</vt:lpstr>
      <vt:lpstr>Рабочее место поездного диспетчера</vt:lpstr>
      <vt:lpstr>Требования к надежности. </vt:lpstr>
      <vt:lpstr>Требования к надежности. </vt:lpstr>
      <vt:lpstr>Рабочее место поездного диспетчера </vt:lpstr>
      <vt:lpstr>СПАСИБО 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Воздушный транспорт</dc:title>
  <dc:creator>роман</dc:creator>
  <cp:lastModifiedBy>пользователь</cp:lastModifiedBy>
  <cp:revision>13</cp:revision>
  <dcterms:created xsi:type="dcterms:W3CDTF">2024-06-26T14:13:30Z</dcterms:created>
  <dcterms:modified xsi:type="dcterms:W3CDTF">2025-02-06T11:17:18Z</dcterms:modified>
</cp:coreProperties>
</file>