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7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75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958166" cy="250033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Грузовые перевозки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86050" y="4357694"/>
            <a:ext cx="5857916" cy="125253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Транспортная система России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Тема 2.2.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642918"/>
            <a:ext cx="8501090" cy="5665807"/>
          </a:xfrm>
        </p:spPr>
        <p:txBody>
          <a:bodyPr>
            <a:noAutofit/>
          </a:bodyPr>
          <a:lstStyle/>
          <a:p>
            <a:pPr algn="just"/>
            <a:r>
              <a:rPr lang="ru-RU" sz="2200" dirty="0" smtClean="0"/>
              <a:t>В обеспечении северных районов европейской части страны играют угли </a:t>
            </a:r>
            <a:r>
              <a:rPr lang="ru-RU" sz="2200" i="1" dirty="0" smtClean="0"/>
              <a:t>Печерского бассейна</a:t>
            </a:r>
            <a:r>
              <a:rPr lang="ru-RU" sz="2200" dirty="0" smtClean="0"/>
              <a:t>. Основной поток их направляется по магистрали Воркута – Котлас – Коноша и далее на Вологду и Санкт-Петербург. Печерский уголь отдельно следует через Коношу на Архангельск, Мурманск, через Котлас на Киров. В Котласе уголь переваливают на речной транспорт.</a:t>
            </a:r>
          </a:p>
          <a:p>
            <a:pPr algn="just"/>
            <a:r>
              <a:rPr lang="ru-RU" sz="2200" dirty="0" smtClean="0"/>
              <a:t>Бурый уголь </a:t>
            </a:r>
            <a:r>
              <a:rPr lang="ru-RU" sz="2200" i="1" dirty="0" smtClean="0"/>
              <a:t>Подмосковного бассейна</a:t>
            </a:r>
            <a:r>
              <a:rPr lang="ru-RU" sz="2200" dirty="0" smtClean="0"/>
              <a:t> сжигается преимущественно на электростанциях Центрального района. Угли </a:t>
            </a:r>
            <a:r>
              <a:rPr lang="ru-RU" sz="2200" i="1" dirty="0" smtClean="0"/>
              <a:t>бассейнов Урала</a:t>
            </a:r>
            <a:r>
              <a:rPr lang="ru-RU" sz="2200" dirty="0" smtClean="0"/>
              <a:t> (Челябинского, Богословского, </a:t>
            </a:r>
            <a:r>
              <a:rPr lang="ru-RU" sz="2200" dirty="0" err="1" smtClean="0"/>
              <a:t>Егоршинского</a:t>
            </a:r>
            <a:r>
              <a:rPr lang="ru-RU" sz="2200" dirty="0" smtClean="0"/>
              <a:t>) имеют в основном местное значение.</a:t>
            </a:r>
          </a:p>
          <a:p>
            <a:pPr algn="just"/>
            <a:r>
              <a:rPr lang="ru-RU" sz="2200" dirty="0" smtClean="0"/>
              <a:t>Наиболее мощные потоки </a:t>
            </a:r>
            <a:r>
              <a:rPr lang="ru-RU" sz="2200" i="1" dirty="0" smtClean="0"/>
              <a:t>угля Кузнецкого бассейна</a:t>
            </a:r>
            <a:r>
              <a:rPr lang="ru-RU" sz="2200" dirty="0" smtClean="0"/>
              <a:t> следуют в западном и северо-западном направлениях (на Новосибирск, Омск – Челябинск, Омск - Екатеринбург, на Барнаул, на Магнитогорск и </a:t>
            </a:r>
            <a:r>
              <a:rPr lang="ru-RU" sz="2200" dirty="0" err="1" smtClean="0"/>
              <a:t>др</a:t>
            </a:r>
            <a:r>
              <a:rPr lang="ru-RU" sz="2200" dirty="0" smtClean="0"/>
              <a:t>). Значительные объемы кузнецкого угля перевозятся в смешанном железнодорожно-водном сообщении. Перевалка его на речной транспорт осуществляется в портах Камы, Волги, Иртыша.</a:t>
            </a:r>
            <a:endParaRPr lang="ru-RU" sz="2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5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Основные направления перевозки нефти и нефтепродуктов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30912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Нефтяная промышленность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/>
              <a:t>– одна из ведущих отраслей России. Добыча и переработка нефти занимают важное место в промышленном комплексе многих экономических районов.</a:t>
            </a:r>
          </a:p>
          <a:p>
            <a:pPr algn="just"/>
            <a:r>
              <a:rPr lang="ru-RU" dirty="0" smtClean="0"/>
              <a:t>На транспортно-экономические связи по сырой нефти непосредственное влияние оказывают такие факторы, как размещение районов добычи нефти и нефтеперерабатывающих заводов, качество нефти и технология ее переработки, а на перевозки нефтепродуктов - особенности размещения и специализации нефтедобывающих предприятий, а также порайонное потребление нефтепродуктов.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714356"/>
            <a:ext cx="8715404" cy="5594369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Наиболее крупными продуктопроводами являются магистрали Уфа-Челябинск-Новосибирск (перекачка автомобильного бензина и дизельного топлива), Уфа – Куйбышев (перекачка светлых нефтепродуктов).</a:t>
            </a:r>
          </a:p>
          <a:p>
            <a:pPr algn="just"/>
            <a:r>
              <a:rPr lang="ru-RU" dirty="0" smtClean="0"/>
              <a:t>Большую роль в перевозке нефтегрузов играет железнодорожный транспорт. В восточном направлении основной поток нефтепродуктов проходит по магистрали Уфа-Челябинск-Омск и далее на восток до Владивостока.</a:t>
            </a:r>
          </a:p>
          <a:p>
            <a:pPr algn="just"/>
            <a:r>
              <a:rPr lang="ru-RU" dirty="0" smtClean="0"/>
              <a:t>Значительное количество нефтепродуктов перевозится по Волге и Каме из районов Урала и Поволжья. По Иртышу, Оби, Енисею и Лене после перевалки с железной дороги доставляются нефтепродукты в отдаленные северные районы.</a:t>
            </a:r>
          </a:p>
          <a:p>
            <a:pPr algn="just"/>
            <a:r>
              <a:rPr lang="ru-RU" dirty="0" smtClean="0"/>
              <a:t>Нефть и нефтепродукты являются важным грузом морского транспорта (по Черному, Балтийскому и дальневосточным морям как в каботаже, так и на экспорт)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Основные направления перевозки  черных металлов, руды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388049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Черные и цветные металлы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/>
              <a:t>являются материальной основой машиностроения, страны. Для производства 1т металла необходимо перевезти до 6 тонн руды, флюсов, огнеупоров и других материалов строительства, транспорта, других отраслей хозяйства и обороноспособности. </a:t>
            </a:r>
          </a:p>
          <a:p>
            <a:pPr algn="just"/>
            <a:r>
              <a:rPr lang="ru-RU" dirty="0" smtClean="0"/>
              <a:t>В целом перевозки по обеспечению работы предприятий черной металлургии и доставке ее продукции потребителям составляют не менее 20% общего грузооборота железных дорог.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642918"/>
            <a:ext cx="8501090" cy="566580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Железная руда представлена на территории России представлена Курской магнитной аномалией, месторождениями Урала, Южной Якутии и др.</a:t>
            </a:r>
          </a:p>
          <a:p>
            <a:pPr algn="just"/>
            <a:r>
              <a:rPr lang="ru-RU" dirty="0" smtClean="0"/>
              <a:t>Быстрый рост электрификации страны вызвала быстрый рост потребностей в цветных металлах – алюминии, меди, цинке, свинце, олове. Были выявлены месторождения руд цветных металлов – Дальний Восток, Северная Сибирь, Урал, Забайкалье, Кольский полуостров и др.</a:t>
            </a:r>
          </a:p>
          <a:p>
            <a:pPr algn="just"/>
            <a:r>
              <a:rPr lang="ru-RU" dirty="0" smtClean="0"/>
              <a:t>Железная руда обычно перевозится в пределах крупных экономических районов, в которых она добывается: курские руды на Южный Урал, </a:t>
            </a:r>
            <a:r>
              <a:rPr lang="ru-RU" dirty="0" err="1" smtClean="0"/>
              <a:t>Восточно-Сибирские</a:t>
            </a:r>
            <a:r>
              <a:rPr lang="ru-RU" dirty="0" smtClean="0"/>
              <a:t> руды в Западную Сибирь и </a:t>
            </a:r>
            <a:r>
              <a:rPr lang="ru-RU" dirty="0" err="1" smtClean="0"/>
              <a:t>тд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Основные направления перевозки минеральных удобрений.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78634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Химическая промышленность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/>
              <a:t>приобретает все большее значение, становиться массовым поставщиком минеральных удобрений, химических волокон, лакокрасочных материалов и жирозаменителей.</a:t>
            </a:r>
          </a:p>
          <a:p>
            <a:pPr algn="just"/>
            <a:r>
              <a:rPr lang="ru-RU" dirty="0" smtClean="0"/>
              <a:t>Объем работы транспорта, связанный с производством и доставкой потребителям химических продуктов, определяется масштабами производства минеральных удобрений, апатитового концентрата, серной кислоты, соды пластических масс, каучука, автомобильных шин.</a:t>
            </a:r>
          </a:p>
          <a:p>
            <a:pPr algn="just"/>
            <a:r>
              <a:rPr lang="ru-RU" dirty="0" smtClean="0"/>
              <a:t> В период индустриализации страны крупные химические предприятия возникли в Центре, Волго-Вятском регионе, на Урале, Сибири, Поволжья, Кузбассе и др. Это вызывает необходимость вывоза химической продукции в другие районы, а зачастую и ввоза сырья и топлива во встречных направлениях.</a:t>
            </a:r>
          </a:p>
          <a:p>
            <a:pPr algn="just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428604"/>
            <a:ext cx="8229600" cy="5880121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Первостепенное значение имеют месторождения </a:t>
            </a:r>
            <a:r>
              <a:rPr lang="ru-RU" dirty="0" err="1" smtClean="0"/>
              <a:t>фосфоросодержащего</a:t>
            </a:r>
            <a:r>
              <a:rPr lang="ru-RU" dirty="0" smtClean="0"/>
              <a:t> сырья – Кольский полуостров (апатитовые руды), Пермь, Одесса, С-Петербург, Кировская, Московская области и др. Калийные </a:t>
            </a:r>
            <a:r>
              <a:rPr lang="ru-RU" b="1" dirty="0" smtClean="0"/>
              <a:t>удобрения доставляются во все районы страны и вывозятся на экспорт.</a:t>
            </a:r>
          </a:p>
          <a:p>
            <a:pPr algn="just"/>
            <a:r>
              <a:rPr lang="ru-RU" dirty="0" smtClean="0"/>
              <a:t>Азотные удобрения вырабатываются преимущественно в многочисленных центрах нефтепереработки и коксохимии.</a:t>
            </a:r>
          </a:p>
          <a:p>
            <a:pPr algn="just"/>
            <a:r>
              <a:rPr lang="ru-RU" dirty="0" smtClean="0"/>
              <a:t>Минеральные удобрения перевозятся в основном железнодорожным транспортом. Значительное количество калийных удобрений доставляется водным транспортом и автотранспортом. С дальнейшим развитием химической промышленности наряду с перевозками минеральных удобрений возрастают потоки сырья, продуктов синтетического каучука, синтетических смол, пластических масс, различных кислот на важнейших направлениях транспортной сети.</a:t>
            </a:r>
          </a:p>
          <a:p>
            <a:pPr algn="just"/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Основные направления перевозки зерновых грузов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b="1" i="1" dirty="0" smtClean="0"/>
              <a:t>		</a:t>
            </a:r>
            <a:r>
              <a:rPr lang="ru-RU" b="1" i="1" dirty="0" smtClean="0">
                <a:solidFill>
                  <a:schemeClr val="bg1"/>
                </a:solidFill>
              </a:rPr>
              <a:t>Основное товарное зерно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/>
              <a:t>для России поставляют Поволжье, Сибирь, Центрально-Черноземный район. Перевозки хлебных грузов осуществляются преимущественно железнодорожным транспортом. На долю речного и морского приходится в совокупности 8%. Огромные количество зерна на короткие расстояния перевозятся автомобильным транспортом. </a:t>
            </a:r>
          </a:p>
          <a:p>
            <a:pPr algn="just">
              <a:buNone/>
            </a:pPr>
            <a:r>
              <a:rPr lang="ru-RU" dirty="0" smtClean="0"/>
              <a:t>		Для хлебных грузов своеобразным </a:t>
            </a:r>
            <a:r>
              <a:rPr lang="ru-RU" dirty="0" err="1" smtClean="0"/>
              <a:t>грузораздельным</a:t>
            </a:r>
            <a:r>
              <a:rPr lang="ru-RU" dirty="0" smtClean="0"/>
              <a:t> пунктом на Востоке страны является Новосибирск. Наиболее значительный поток зерна от него следует на запад. Непрерывно возрастая за счет погрузки на попутных станциях и поступлений с боковых линий </a:t>
            </a:r>
            <a:r>
              <a:rPr lang="ru-RU" dirty="0" err="1" smtClean="0"/>
              <a:t>Средне-Сибирской</a:t>
            </a:r>
            <a:r>
              <a:rPr lang="ru-RU" dirty="0" smtClean="0"/>
              <a:t> магистрали и реки Иртыш, поток подходит к Свердловскому узлу и далее следует на Пермь, С-Петербург, Казань и Москву.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571480"/>
            <a:ext cx="8229600" cy="5737245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Из Новосибирска хлебные грузы направляются по Сибирской магистрали на восток.</a:t>
            </a:r>
          </a:p>
          <a:p>
            <a:pPr algn="just"/>
            <a:r>
              <a:rPr lang="ru-RU" b="1" dirty="0" smtClean="0"/>
              <a:t>Большое количество хлебных грузов перевозится по железным дорогам Поволжья. </a:t>
            </a:r>
            <a:r>
              <a:rPr lang="ru-RU" dirty="0" smtClean="0"/>
              <a:t>Часть поволжского зерна передается на речной транспорт в Волгограде, Ростове-на-Дону, Ейске. Перевозки хлебных грузов в прямом </a:t>
            </a:r>
            <a:r>
              <a:rPr lang="ru-RU" i="1" dirty="0" smtClean="0"/>
              <a:t>речном сообщении</a:t>
            </a:r>
            <a:r>
              <a:rPr lang="ru-RU" dirty="0" smtClean="0"/>
              <a:t> осуществляются по Волге, Каме, Дону, Днепру, Оби, Иртышу.</a:t>
            </a:r>
          </a:p>
          <a:p>
            <a:pPr algn="just"/>
            <a:r>
              <a:rPr lang="ru-RU" dirty="0" smtClean="0"/>
              <a:t>Большое значение имеют </a:t>
            </a:r>
            <a:r>
              <a:rPr lang="ru-RU" i="1" dirty="0" smtClean="0"/>
              <a:t>смешанные железнодорожно-водные перевозки</a:t>
            </a:r>
            <a:r>
              <a:rPr lang="ru-RU" dirty="0" smtClean="0"/>
              <a:t> с перевалкой на речной транспорт в Волгограде, а также перевозки зерна в Азово-Черноморском бассейне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направления перевозки лесных грузов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Россия занимает первое место в мире по запасам древесины</a:t>
            </a:r>
            <a:r>
              <a:rPr lang="ru-RU" dirty="0" smtClean="0"/>
              <a:t>. </a:t>
            </a:r>
            <a:r>
              <a:rPr lang="ru-RU" dirty="0" smtClean="0">
                <a:solidFill>
                  <a:schemeClr val="bg1"/>
                </a:solidFill>
              </a:rPr>
              <a:t>Но запасы древесины в России размещены весьма неравномерно. Лишь около 20% лесных богатств находится на европейской территории (северная ее половина), а остальные 80% сосредоточены в восточных регионах. Примерно 50% лесных ресурсов приходиться на долю Иркутской области, Красноярского края, Якутского края. При этом 80% деловой древесины и ее продукции переработки потребляется в европейских районах России.</a:t>
            </a:r>
          </a:p>
          <a:p>
            <a:pPr algn="just"/>
            <a:r>
              <a:rPr lang="ru-RU" dirty="0" smtClean="0"/>
              <a:t>Из года в год возрастают потоки леса из </a:t>
            </a:r>
            <a:r>
              <a:rPr lang="ru-RU" b="1" dirty="0" smtClean="0"/>
              <a:t>Восточной и Западной Сибири на Урал, в Казахстан, Среднюю Азию и центральные районы страны.</a:t>
            </a:r>
            <a:r>
              <a:rPr lang="ru-RU" dirty="0" smtClean="0"/>
              <a:t> Большое количества леса из отправляют Архангельская, Вологодская, Кировская области, республика Коми, Урал, Карелия, центральные и южные районы России. С ростом заготовок происходит увеличение доли восточных районов в общей вывозке древесины.</a:t>
            </a:r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219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Определения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b="1" i="1" dirty="0" smtClean="0">
                <a:solidFill>
                  <a:srgbClr val="C00000"/>
                </a:solidFill>
              </a:rPr>
              <a:t>Грузовые перевозки</a:t>
            </a:r>
            <a:r>
              <a:rPr lang="ru-RU" dirty="0" smtClean="0">
                <a:solidFill>
                  <a:srgbClr val="C00000"/>
                </a:solidFill>
              </a:rPr>
              <a:t>- </a:t>
            </a:r>
            <a:r>
              <a:rPr lang="ru-RU" dirty="0" smtClean="0"/>
              <a:t>транспортные услуги по перемещению материальных ценностей, связанные с их сохранностью и своевременной доставкой.</a:t>
            </a:r>
          </a:p>
          <a:p>
            <a:pPr algn="just"/>
            <a:r>
              <a:rPr lang="ru-RU" b="1" i="1" dirty="0" smtClean="0">
                <a:solidFill>
                  <a:srgbClr val="C00000"/>
                </a:solidFill>
              </a:rPr>
              <a:t>Договор перевозки</a:t>
            </a:r>
            <a:r>
              <a:rPr lang="ru-RU" dirty="0" smtClean="0"/>
              <a:t> – документ между исполнителем и потребителем транспортной услуги, в котором регламентируются обязательства и взаимная ответственность сторон при перевозке</a:t>
            </a:r>
          </a:p>
          <a:p>
            <a:pPr algn="just"/>
            <a:r>
              <a:rPr lang="ru-RU" b="1" i="1" dirty="0" smtClean="0">
                <a:solidFill>
                  <a:srgbClr val="C00000"/>
                </a:solidFill>
              </a:rPr>
              <a:t>Грузополучатель</a:t>
            </a:r>
            <a:r>
              <a:rPr lang="ru-RU" i="1" dirty="0" smtClean="0">
                <a:solidFill>
                  <a:srgbClr val="FF0000"/>
                </a:solidFill>
              </a:rPr>
              <a:t> </a:t>
            </a:r>
            <a:r>
              <a:rPr lang="ru-RU" dirty="0" smtClean="0"/>
              <a:t>– потребитель транспортных услуг, принимающий груз после перевозки и указанный в качестве получателя в договоре перевозки.</a:t>
            </a:r>
          </a:p>
          <a:p>
            <a:pPr algn="just"/>
            <a:r>
              <a:rPr lang="ru-RU" b="1" i="1" dirty="0" smtClean="0">
                <a:solidFill>
                  <a:srgbClr val="FF0000"/>
                </a:solidFill>
              </a:rPr>
              <a:t>       </a:t>
            </a:r>
            <a:r>
              <a:rPr lang="ru-RU" b="1" i="1" dirty="0" smtClean="0">
                <a:solidFill>
                  <a:srgbClr val="C00000"/>
                </a:solidFill>
              </a:rPr>
              <a:t>Грузоотправитель</a:t>
            </a:r>
            <a:r>
              <a:rPr lang="ru-RU" dirty="0" smtClean="0">
                <a:solidFill>
                  <a:srgbClr val="C00000"/>
                </a:solidFill>
              </a:rPr>
              <a:t> </a:t>
            </a:r>
            <a:r>
              <a:rPr lang="ru-RU" dirty="0" smtClean="0"/>
              <a:t>– потребитель транспортных услуг, сдавший груз к перевозке и указанный в качестве отправителя в договоре перевозки.</a:t>
            </a:r>
          </a:p>
          <a:p>
            <a:pPr algn="just"/>
            <a:endParaRPr lang="ru-RU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500042"/>
            <a:ext cx="8229600" cy="5808683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Постоянно возрастает средняя дальность перевозок лесных грузов. Более 66% перевозок лесных грузов приходиться на долю </a:t>
            </a:r>
            <a:r>
              <a:rPr lang="ru-RU" i="1" dirty="0" smtClean="0">
                <a:solidFill>
                  <a:schemeClr val="bg1"/>
                </a:solidFill>
              </a:rPr>
              <a:t>железнодорожного транспорта</a:t>
            </a:r>
            <a:r>
              <a:rPr lang="ru-RU" dirty="0" smtClean="0">
                <a:solidFill>
                  <a:schemeClr val="bg1"/>
                </a:solidFill>
              </a:rPr>
              <a:t> и около 33% - на долю речного транспорта.</a:t>
            </a:r>
          </a:p>
          <a:p>
            <a:pPr algn="just"/>
            <a:r>
              <a:rPr lang="ru-RU" dirty="0" smtClean="0"/>
              <a:t>Особенно велики отправки лесных грузов на Северной, </a:t>
            </a:r>
            <a:r>
              <a:rPr lang="ru-RU" dirty="0" err="1" smtClean="0"/>
              <a:t>Восточно-Сибирской</a:t>
            </a:r>
            <a:r>
              <a:rPr lang="ru-RU" dirty="0" smtClean="0"/>
              <a:t>, Свердловской, Горьковской, Октябрьской железных дорогах. Их доля в перевозках леса достигает 70%. Значительные размеры перевозок лесных грузов и у </a:t>
            </a:r>
            <a:r>
              <a:rPr lang="ru-RU" dirty="0" err="1" smtClean="0"/>
              <a:t>Западно-Сибирской</a:t>
            </a:r>
            <a:r>
              <a:rPr lang="ru-RU" dirty="0" smtClean="0"/>
              <a:t>, Красноярской и Дальневосточной дорог, а также у ряда станций.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Основные направления перевозки строительных минеральных грузов.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58204" cy="438055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Быстрое развитие производства строительных материалов обусловлено масштабами капитального строительства в стране.</a:t>
            </a:r>
          </a:p>
          <a:p>
            <a:pPr algn="just"/>
            <a:r>
              <a:rPr lang="ru-RU" dirty="0" smtClean="0"/>
              <a:t>Среди строительных материалов лишь цемент поступает в межрайонный обмен, а сборный железобетон и нерудные материалы перевозятся в основном внутри экономических районов.</a:t>
            </a:r>
          </a:p>
          <a:p>
            <a:pPr algn="just"/>
            <a:r>
              <a:rPr lang="ru-RU" dirty="0" smtClean="0"/>
              <a:t>В перевозках строительных материалов участвуют все виды транспорта, причем заметную роль играет речной транспорт (более 67% от объема перевозок всех грузов). Железнодорожным транспортом также перевозятся строительные грузы (около 26% от объема перевозок всех грузов). Много строительных грузов перевозит автомобильный транспорт.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857232"/>
            <a:ext cx="8229600" cy="545149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Строительные грузы перевозятся повсеместно, для них характерны значительные колебания по направлениям и участкам сети даже в течение непродолжительного времени. Основные мощные потоки этих грузов и их направления обслуживают промышленные центры и районы, для которых характерно большое промышленное, жилищное и дорожное строительство.</a:t>
            </a:r>
          </a:p>
          <a:p>
            <a:pPr algn="just"/>
            <a:r>
              <a:rPr lang="ru-RU" dirty="0" smtClean="0"/>
              <a:t>Крупнейший потребитель строительных материалов- Центральный район. Мощные потоки строительных грузов следуют к Москве по магистралям Тула - Москва, Рязань - Москва, Екатеринбург – Казань – Арзамас – Москва, а также по автомобильным дорогам.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714356"/>
            <a:ext cx="8229600" cy="5594369"/>
          </a:xfrm>
        </p:spPr>
        <p:txBody>
          <a:bodyPr/>
          <a:lstStyle/>
          <a:p>
            <a:pPr algn="just"/>
            <a:r>
              <a:rPr lang="ru-RU" dirty="0" smtClean="0"/>
              <a:t>Большое количество строительных материалов подвозиться к Санкт - Петербуржскому узлу перевозятся по водным путям из Карелии.</a:t>
            </a:r>
          </a:p>
          <a:p>
            <a:pPr algn="just"/>
            <a:r>
              <a:rPr lang="ru-RU" dirty="0" smtClean="0"/>
              <a:t>В районе Урала строительные материалы в большом количестве перевозятся по линиям Челябинск-Екатеринбург, Пермь – Екатеринбург. Крупные потоки строительных грузов следуют по Сибирской магистрали (Челябинск – Омск - Новосибирск).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62682"/>
          </a:xfrm>
        </p:spPr>
        <p:txBody>
          <a:bodyPr>
            <a:normAutofit/>
          </a:bodyPr>
          <a:lstStyle/>
          <a:p>
            <a:pPr algn="ctr"/>
            <a:r>
              <a:rPr lang="ru-RU" sz="7200" dirty="0" smtClean="0">
                <a:solidFill>
                  <a:schemeClr val="accent3">
                    <a:lumMod val="75000"/>
                  </a:schemeClr>
                </a:solidFill>
              </a:rPr>
              <a:t>Спасибо</a:t>
            </a:r>
            <a:br>
              <a:rPr lang="ru-RU" sz="72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7200" dirty="0" smtClean="0">
                <a:solidFill>
                  <a:schemeClr val="accent3">
                    <a:lumMod val="75000"/>
                  </a:schemeClr>
                </a:solidFill>
              </a:rPr>
              <a:t> за </a:t>
            </a:r>
            <a:br>
              <a:rPr lang="ru-RU" sz="72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7200" dirty="0" smtClean="0">
                <a:solidFill>
                  <a:schemeClr val="accent3">
                    <a:lumMod val="75000"/>
                  </a:schemeClr>
                </a:solidFill>
              </a:rPr>
              <a:t>внимание!</a:t>
            </a:r>
            <a:endParaRPr lang="ru-RU" sz="72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accent3">
                    <a:lumMod val="75000"/>
                  </a:schemeClr>
                </a:solidFill>
              </a:rPr>
              <a:t> Классификация грузовых перевозок 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· </a:t>
            </a:r>
            <a:r>
              <a:rPr lang="ru-RU" b="1" i="1" dirty="0" smtClean="0">
                <a:solidFill>
                  <a:schemeClr val="bg1"/>
                </a:solidFill>
              </a:rPr>
              <a:t>Внутрихозяйственные</a:t>
            </a:r>
            <a:r>
              <a:rPr lang="ru-RU" b="1" dirty="0" smtClean="0">
                <a:solidFill>
                  <a:schemeClr val="bg1"/>
                </a:solidFill>
              </a:rPr>
              <a:t>,</a:t>
            </a:r>
            <a:r>
              <a:rPr lang="ru-RU" dirty="0" smtClean="0"/>
              <a:t> предусматривающие перемещение грузов в пределах одного предприятия</a:t>
            </a:r>
          </a:p>
          <a:p>
            <a:pPr algn="just"/>
            <a:r>
              <a:rPr lang="ru-RU" dirty="0" smtClean="0"/>
              <a:t>·</a:t>
            </a:r>
            <a:r>
              <a:rPr lang="ru-RU" b="1" dirty="0" smtClean="0">
                <a:solidFill>
                  <a:schemeClr val="bg1"/>
                </a:solidFill>
              </a:rPr>
              <a:t> </a:t>
            </a:r>
            <a:r>
              <a:rPr lang="ru-RU" b="1" i="1" dirty="0" smtClean="0">
                <a:solidFill>
                  <a:schemeClr val="bg1"/>
                </a:solidFill>
              </a:rPr>
              <a:t>Местные,</a:t>
            </a:r>
            <a:r>
              <a:rPr lang="ru-RU" i="1" dirty="0" smtClean="0"/>
              <a:t> </a:t>
            </a:r>
            <a:r>
              <a:rPr lang="ru-RU" dirty="0" smtClean="0"/>
              <a:t>осуществляемые между предприятиями в пределах одного экономического района</a:t>
            </a:r>
          </a:p>
          <a:p>
            <a:pPr algn="just"/>
            <a:r>
              <a:rPr lang="ru-RU" dirty="0" smtClean="0"/>
              <a:t>· </a:t>
            </a:r>
            <a:r>
              <a:rPr lang="ru-RU" b="1" i="1" dirty="0" smtClean="0">
                <a:solidFill>
                  <a:schemeClr val="bg1"/>
                </a:solidFill>
              </a:rPr>
              <a:t>Межрегиональные, </a:t>
            </a:r>
            <a:r>
              <a:rPr lang="ru-RU" dirty="0" smtClean="0"/>
              <a:t>обеспечивающие обмен грузов между предприятиями и фирмами, находящимися в разных экономических регионах</a:t>
            </a:r>
          </a:p>
          <a:p>
            <a:pPr algn="just"/>
            <a:r>
              <a:rPr lang="ru-RU" dirty="0" smtClean="0"/>
              <a:t>· </a:t>
            </a:r>
            <a:r>
              <a:rPr lang="ru-RU" b="1" i="1" dirty="0" smtClean="0">
                <a:solidFill>
                  <a:schemeClr val="bg1"/>
                </a:solidFill>
              </a:rPr>
              <a:t>Международные</a:t>
            </a:r>
            <a:r>
              <a:rPr lang="ru-RU" i="1" dirty="0" smtClean="0">
                <a:solidFill>
                  <a:schemeClr val="bg1"/>
                </a:solidFill>
              </a:rPr>
              <a:t>,</a:t>
            </a:r>
            <a:r>
              <a:rPr lang="ru-RU" i="1" dirty="0" smtClean="0"/>
              <a:t> </a:t>
            </a:r>
            <a:r>
              <a:rPr lang="ru-RU" dirty="0" smtClean="0"/>
              <a:t>предназначенные для товарообмена между предприятиями и фирмами, расположенными в разных странах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714356"/>
            <a:ext cx="8572528" cy="5594369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	 </a:t>
            </a:r>
            <a:r>
              <a:rPr lang="ru-RU" sz="3200" b="1" dirty="0" smtClean="0"/>
              <a:t>Регионы, производящие и добывающие массовые грузы:</a:t>
            </a:r>
            <a:endParaRPr lang="ru-RU" sz="3200" dirty="0" smtClean="0"/>
          </a:p>
          <a:p>
            <a:pPr algn="just">
              <a:buNone/>
            </a:pPr>
            <a:r>
              <a:rPr lang="ru-RU" dirty="0" smtClean="0"/>
              <a:t>		Структуру грузопотоков характеризуют долевые соотношения различных родов грузов в общем объеме перевозок и грузообороте. </a:t>
            </a:r>
          </a:p>
          <a:p>
            <a:pPr algn="just">
              <a:buNone/>
            </a:pPr>
            <a:r>
              <a:rPr lang="ru-RU" dirty="0" smtClean="0"/>
              <a:t>		Эти грузы относят к </a:t>
            </a:r>
            <a:r>
              <a:rPr lang="ru-RU" b="1" dirty="0" smtClean="0"/>
              <a:t>массовым:                             </a:t>
            </a:r>
            <a:r>
              <a:rPr lang="ru-RU" dirty="0" smtClean="0">
                <a:solidFill>
                  <a:schemeClr val="bg1"/>
                </a:solidFill>
              </a:rPr>
              <a:t>9 наименований</a:t>
            </a:r>
            <a:r>
              <a:rPr lang="ru-RU" dirty="0" smtClean="0"/>
              <a:t>, которые и определяют основной грузооборот на каждом виде транспорта </a:t>
            </a:r>
            <a:r>
              <a:rPr lang="ru-RU" dirty="0" smtClean="0">
                <a:solidFill>
                  <a:schemeClr val="bg1"/>
                </a:solidFill>
              </a:rPr>
              <a:t>(уголь, нефть и нефтепродукты, руда, черные металлы, удобрения, зерно, лесные и строительные материалы).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428604"/>
            <a:ext cx="8229600" cy="5880121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Значительные объемы перевозок строительных и лесных грузов осуществляется речным транспортом, а более 2/3 общего объема нефти и нефтепродуктов поступает к потребителям по нефтепроводам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Номенклатура товаров, доставляемых </a:t>
            </a:r>
            <a:r>
              <a:rPr lang="ru-RU" b="1" dirty="0" smtClean="0">
                <a:solidFill>
                  <a:schemeClr val="bg1"/>
                </a:solidFill>
              </a:rPr>
              <a:t>автомобильным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транспортом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/>
              <a:t>весьма разнообразна. Ее основу составляют </a:t>
            </a:r>
            <a:r>
              <a:rPr lang="ru-RU" b="1" dirty="0" smtClean="0">
                <a:solidFill>
                  <a:schemeClr val="bg1"/>
                </a:solidFill>
              </a:rPr>
              <a:t>товары народного потребления, строительные материалы, нефтепродукты.</a:t>
            </a:r>
          </a:p>
          <a:p>
            <a:pPr algn="just"/>
            <a:r>
              <a:rPr lang="ru-RU" dirty="0" smtClean="0"/>
              <a:t>В европейской части России сосредоточено 4/5 всей обрабатывающей промышленности, а на ее азиатской территории 2/3 всей добывающей промышленности страны, что полностью отражает специфику производственного потенциала страны. Восточные регионы играют роль </a:t>
            </a:r>
            <a:r>
              <a:rPr lang="ru-RU" dirty="0" err="1" smtClean="0"/>
              <a:t>грузообразующих</a:t>
            </a:r>
            <a:r>
              <a:rPr lang="ru-RU" dirty="0" smtClean="0"/>
              <a:t> (</a:t>
            </a:r>
            <a:r>
              <a:rPr lang="ru-RU" i="1" dirty="0" smtClean="0"/>
              <a:t>топливно-энергетические ресурсы, черные и цветные металлы</a:t>
            </a:r>
            <a:r>
              <a:rPr lang="ru-RU" dirty="0" smtClean="0"/>
              <a:t>), 60% которых экспортируется за рубеж.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Показатели грузовых  перевозок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5206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К основным показателям, характеризующим размеры грузовых перевозок и связанные с ним величины транспортной работы, относят:</a:t>
            </a:r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· </a:t>
            </a:r>
            <a:r>
              <a:rPr lang="ru-RU" b="1" i="1" dirty="0" smtClean="0">
                <a:solidFill>
                  <a:schemeClr val="bg1"/>
                </a:solidFill>
              </a:rPr>
              <a:t>Объем перевозок грузов</a:t>
            </a:r>
            <a:r>
              <a:rPr lang="ru-RU" i="1" dirty="0" smtClean="0">
                <a:solidFill>
                  <a:schemeClr val="bg1"/>
                </a:solidFill>
              </a:rPr>
              <a:t>, млн.т.</a:t>
            </a:r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· </a:t>
            </a:r>
            <a:r>
              <a:rPr lang="ru-RU" b="1" i="1" dirty="0" smtClean="0">
                <a:solidFill>
                  <a:schemeClr val="bg1"/>
                </a:solidFill>
              </a:rPr>
              <a:t>Грузооборот</a:t>
            </a:r>
            <a:r>
              <a:rPr lang="ru-RU" i="1" dirty="0" smtClean="0">
                <a:solidFill>
                  <a:schemeClr val="bg1"/>
                </a:solidFill>
              </a:rPr>
              <a:t>, млрд.т-км</a:t>
            </a:r>
          </a:p>
          <a:p>
            <a:pPr algn="just"/>
            <a:r>
              <a:rPr lang="ru-RU" dirty="0" smtClean="0"/>
              <a:t>В последнее время </a:t>
            </a:r>
            <a:r>
              <a:rPr lang="ru-RU" dirty="0" smtClean="0">
                <a:solidFill>
                  <a:schemeClr val="bg1"/>
                </a:solidFill>
              </a:rPr>
              <a:t>доля автомобильного транспорта в общем объеме перевозок грузов самая значительная </a:t>
            </a:r>
            <a:r>
              <a:rPr lang="ru-RU" dirty="0" smtClean="0"/>
              <a:t>(53%). Вместе с тем из-за небольшой средней дальности перевозок (около 23 км) </a:t>
            </a:r>
            <a:r>
              <a:rPr lang="ru-RU" dirty="0" smtClean="0">
                <a:solidFill>
                  <a:schemeClr val="bg1"/>
                </a:solidFill>
              </a:rPr>
              <a:t>его грузооборот уступает грузообороту трубопроводного, железнодорожного и морского транспорта. 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Аналогичная ситуация с промышленным железнодорожным транспортом – низкий показатель грузооборота, но второе место- по годовому объему перевозок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Показатели грузовых перевозок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Используют и другие показатели, которые отражают качественные параметры этих перевозок, а также уровень предоставляемых транспортных услуг:</a:t>
            </a:r>
          </a:p>
          <a:p>
            <a:pPr algn="just"/>
            <a:r>
              <a:rPr lang="ru-RU" dirty="0" smtClean="0"/>
              <a:t>· </a:t>
            </a:r>
            <a:r>
              <a:rPr lang="ru-RU" b="1" i="1" dirty="0" smtClean="0">
                <a:solidFill>
                  <a:schemeClr val="bg1"/>
                </a:solidFill>
              </a:rPr>
              <a:t>Неравномерность грузовых перевозок</a:t>
            </a:r>
            <a:r>
              <a:rPr lang="ru-RU" dirty="0" smtClean="0">
                <a:solidFill>
                  <a:schemeClr val="bg1"/>
                </a:solidFill>
              </a:rPr>
              <a:t> – </a:t>
            </a:r>
            <a:r>
              <a:rPr lang="ru-RU" dirty="0" smtClean="0"/>
              <a:t>оценивают коэффициент неравномерности, значение которого определяют как отношение максимального объема перевозок в самый напряженный их период к среднему объему перевозок за такой же период.</a:t>
            </a:r>
          </a:p>
          <a:p>
            <a:pPr algn="just"/>
            <a:r>
              <a:rPr lang="ru-RU" dirty="0" smtClean="0"/>
              <a:t>· </a:t>
            </a:r>
            <a:r>
              <a:rPr lang="ru-RU" b="1" i="1" dirty="0" smtClean="0">
                <a:solidFill>
                  <a:schemeClr val="bg1"/>
                </a:solidFill>
              </a:rPr>
              <a:t>Уровень выполнения сроков доставки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 smtClean="0"/>
              <a:t>– </a:t>
            </a:r>
            <a:r>
              <a:rPr lang="ru-RU" dirty="0" smtClean="0"/>
              <a:t>характеризуется отношением объема продукции, доставленной покупателю в сроки (по договору перевозки), к общему объему доставленной ему продукции.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Показатели грузовых перевозок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Степень сохранности перевозимых грузов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 smtClean="0"/>
              <a:t>–</a:t>
            </a:r>
            <a:r>
              <a:rPr lang="ru-RU" dirty="0" smtClean="0"/>
              <a:t> отношение объемов перевозок, при которых не было допущено потерь или повреждений грузов, к общему объему перевозок этих грузов</a:t>
            </a:r>
          </a:p>
          <a:p>
            <a:pPr algn="just"/>
            <a:r>
              <a:rPr lang="ru-RU" dirty="0" smtClean="0"/>
              <a:t>Для одних грузов сохранность означает неизменность их массы или количества в начале и конце перевозки или изменение этой массы в пределах норм естественной убыли. Для других грузов сохранность предполагает соблюдение полной комплектности отправок за период их перевозки. В ряде случаев под сохранностью груза понимают недопущение его загрязнения во время перевозки в пределах установленных норм.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Основные направления перевозки угля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80918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Доля топливных грузов составляет 45% грузооборота всех видов транспорта, в том числе железнодорожного и речного – 30%, морского (в малом каботаже) – 54%. На ряде важных направлений транспортной сети топливные грузы образуют мощные потоки.</a:t>
            </a:r>
          </a:p>
          <a:p>
            <a:pPr algn="just"/>
            <a:r>
              <a:rPr lang="ru-RU" dirty="0" smtClean="0"/>
              <a:t> Крупнейший потребитель донецкого угля – южная угольно-металлургическая база. Наиболее мощный поток угля следует по магистрали Донбасс-Кривой Рог. Значительных размеров достигают грузопотоки на направлениях Лихая –Волгоград, через Харьков на Москву, Лихая - Рязань – Москва (центральный район), через Ростов -на –Дону на Кавказ, на северо-запад (Санкт-Петербург).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603</TotalTime>
  <Words>1344</Words>
  <Application>Microsoft Office PowerPoint</Application>
  <PresentationFormat>Экран (4:3)</PresentationFormat>
  <Paragraphs>80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Апекс</vt:lpstr>
      <vt:lpstr>Грузовые перевозки</vt:lpstr>
      <vt:lpstr>Определения</vt:lpstr>
      <vt:lpstr> Классификация грузовых перевозок </vt:lpstr>
      <vt:lpstr>Слайд 4</vt:lpstr>
      <vt:lpstr>Слайд 5</vt:lpstr>
      <vt:lpstr>Показатели грузовых  перевозок</vt:lpstr>
      <vt:lpstr>Показатели грузовых перевозок</vt:lpstr>
      <vt:lpstr>Показатели грузовых перевозок</vt:lpstr>
      <vt:lpstr>Основные направления перевозки угля </vt:lpstr>
      <vt:lpstr>Слайд 10</vt:lpstr>
      <vt:lpstr>Основные направления перевозки нефти и нефтепродуктов </vt:lpstr>
      <vt:lpstr>Слайд 12</vt:lpstr>
      <vt:lpstr>Основные направления перевозки  черных металлов, руды. </vt:lpstr>
      <vt:lpstr>Слайд 14</vt:lpstr>
      <vt:lpstr>Основные направления перевозки минеральных удобрений. </vt:lpstr>
      <vt:lpstr>Слайд 16</vt:lpstr>
      <vt:lpstr>Основные направления перевозки зерновых грузов</vt:lpstr>
      <vt:lpstr>Слайд 18</vt:lpstr>
      <vt:lpstr>Основные направления перевозки лесных грузов</vt:lpstr>
      <vt:lpstr>Слайд 20</vt:lpstr>
      <vt:lpstr>Основные направления перевозки строительных минеральных грузов. </vt:lpstr>
      <vt:lpstr>Слайд 22</vt:lpstr>
      <vt:lpstr>Слайд 23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виды транспорта . Назначение, квалификация и схемы применения различных видов транспорта.</dc:title>
  <dc:creator>Пользователь</dc:creator>
  <cp:lastModifiedBy>пользователь</cp:lastModifiedBy>
  <cp:revision>52</cp:revision>
  <dcterms:created xsi:type="dcterms:W3CDTF">2024-03-31T15:01:47Z</dcterms:created>
  <dcterms:modified xsi:type="dcterms:W3CDTF">2025-02-06T07:20:39Z</dcterms:modified>
</cp:coreProperties>
</file>