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5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/>
          </a:bodyPr>
          <a:lstStyle/>
          <a:p>
            <a:r>
              <a:rPr lang="ru-RU" dirty="0" smtClean="0"/>
              <a:t>Комплексная система автоматизированных рабочих мест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143380"/>
            <a:ext cx="7406640" cy="135732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 Тема 3.5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Автоматизированное рабочее место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24858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900" dirty="0" smtClean="0"/>
              <a:t>Наличие </a:t>
            </a:r>
            <a:r>
              <a:rPr lang="ru-RU" sz="2900" dirty="0" smtClean="0"/>
              <a:t>фрагментов Баз Данных на ПЭВМ каждого рабочего места и предварительная "подкачка" информации в эти Базы в соответствии с установленным технологическим процессом позволяет обеспечить практически мгновенную реакцию (1-4 сек) на запрос или заказ некоторой функции, исполняемые на его собственной ПЭВМ, или 5-10 сек для запроса на другие АРМ сети ПЭВМ. Запросы последнего типа для структуры КСАРМ достаточно редки.</a:t>
            </a:r>
          </a:p>
          <a:p>
            <a:pPr algn="just">
              <a:buNone/>
            </a:pPr>
            <a:r>
              <a:rPr lang="ru-RU" sz="2900" dirty="0" smtClean="0"/>
              <a:t>		Гибкая </a:t>
            </a:r>
            <a:r>
              <a:rPr lang="ru-RU" sz="2900" dirty="0" smtClean="0"/>
              <a:t>система телекоммуникации позволяет поддерживать практически любые физические среды передачи данных (от 50 бит/с до 15000 бит/с для последовательных портов и выше при условии  использования сетевых средств). Наличие различных протоколов и «шлюзового» программного обеспечения позволяет объединить в систему разнородные каналы связи и связевое оборудование и тем самым при необходимости создать "интерсети" из любого количества фрагментов ЛС основе </a:t>
            </a:r>
            <a:r>
              <a:rPr lang="ru-RU" sz="2900" dirty="0" err="1" smtClean="0"/>
              <a:t>EtherNet</a:t>
            </a:r>
            <a:r>
              <a:rPr lang="ru-RU" sz="2900" dirty="0" smtClean="0"/>
              <a:t> и традиционных железнодорожных сетей. Это позволяет строить интегрированную систему для станций с наличием нескольких относительно самостоятельных сортировочных систем, парков, грузовых районов и распространить ее на группу станций в УЗЛЕ.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Потери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Потери </a:t>
            </a:r>
            <a:r>
              <a:rPr lang="ru-RU" dirty="0" smtClean="0"/>
              <a:t>Баз Данных в отдельных рабочих местах, связанные с выходом из строя ПЭВМ (или ее отдельных узлов), необходимостью замены ПЭВМ при модернизациях и профилактике, разрушением информации по причине заражения "вирусами", а также недостоверность Баз Данных по причине отдельных сбоев, нарушения связи в сети, некорректного восстановления входных/выходных очередей в узлах КСАРМ контролируются средствами взаимодействия и восполняются системой дублирования и восстановления Баз </a:t>
            </a:r>
            <a:r>
              <a:rPr lang="ru-RU" dirty="0" smtClean="0"/>
              <a:t>Данных.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и структура КСАРМ/СС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Структурно </a:t>
            </a:r>
            <a:r>
              <a:rPr lang="ru-RU" dirty="0" smtClean="0"/>
              <a:t>КСАРМ - это набор указанных выше </a:t>
            </a:r>
            <a:r>
              <a:rPr lang="ru-RU" dirty="0" err="1" smtClean="0"/>
              <a:t>АРМов</a:t>
            </a:r>
            <a:r>
              <a:rPr lang="ru-RU" dirty="0" smtClean="0"/>
              <a:t> объединенных каналами связи между собой и с  АСОУП.</a:t>
            </a:r>
          </a:p>
          <a:p>
            <a:pPr algn="just">
              <a:buNone/>
            </a:pPr>
            <a:r>
              <a:rPr lang="ru-RU" dirty="0" smtClean="0"/>
              <a:t>		АРМ </a:t>
            </a:r>
            <a:r>
              <a:rPr lang="ru-RU" dirty="0" smtClean="0"/>
              <a:t>НСИ встроен в каждый АРМ.</a:t>
            </a:r>
          </a:p>
          <a:p>
            <a:pPr algn="just">
              <a:buNone/>
            </a:pPr>
            <a:r>
              <a:rPr lang="ru-RU" dirty="0" smtClean="0"/>
              <a:t>		Кроме </a:t>
            </a:r>
            <a:r>
              <a:rPr lang="ru-RU" dirty="0" smtClean="0"/>
              <a:t>указанных структурных единиц в состав КСАРМ входят ПК, устанавливаемые на исполнительных постах или рабочих местах отдельных должностных лиц на  станции.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Установка ПК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ПК </a:t>
            </a:r>
            <a:r>
              <a:rPr lang="ru-RU" dirty="0" smtClean="0"/>
              <a:t>могут устанавливаться:</a:t>
            </a:r>
          </a:p>
          <a:p>
            <a:pPr algn="just"/>
            <a:r>
              <a:rPr lang="ru-RU" dirty="0" smtClean="0"/>
              <a:t>- на постах списывания составов поездов;</a:t>
            </a:r>
          </a:p>
          <a:p>
            <a:pPr algn="just"/>
            <a:r>
              <a:rPr lang="ru-RU" dirty="0" smtClean="0"/>
              <a:t>- на рабочем месте маневрового диспетчера;</a:t>
            </a:r>
          </a:p>
          <a:p>
            <a:pPr algn="just"/>
            <a:r>
              <a:rPr lang="ru-RU" dirty="0" smtClean="0"/>
              <a:t>- на рабочем месте дежурного по горке и маневрового диспетчера;</a:t>
            </a:r>
          </a:p>
          <a:p>
            <a:pPr algn="just"/>
            <a:r>
              <a:rPr lang="ru-RU" dirty="0" smtClean="0"/>
              <a:t>- на постах </a:t>
            </a:r>
            <a:r>
              <a:rPr lang="ru-RU" dirty="0" err="1" smtClean="0"/>
              <a:t>расцепщиков</a:t>
            </a:r>
            <a:r>
              <a:rPr lang="ru-RU" dirty="0" smtClean="0"/>
              <a:t> вагонов и операторов тормозных позиций;</a:t>
            </a:r>
          </a:p>
          <a:p>
            <a:pPr algn="just"/>
            <a:r>
              <a:rPr lang="ru-RU" dirty="0" smtClean="0"/>
              <a:t>- на постах регулировщиков скорости движения отцепов ("башмачников");</a:t>
            </a:r>
          </a:p>
          <a:p>
            <a:pPr algn="just"/>
            <a:r>
              <a:rPr lang="ru-RU" dirty="0" smtClean="0"/>
              <a:t>- в помещении группы учета (у </a:t>
            </a:r>
            <a:r>
              <a:rPr lang="ru-RU" dirty="0" err="1" smtClean="0"/>
              <a:t>сведениста</a:t>
            </a:r>
            <a:r>
              <a:rPr lang="ru-RU" dirty="0" smtClean="0"/>
              <a:t>) станции;</a:t>
            </a:r>
          </a:p>
          <a:p>
            <a:pPr algn="just"/>
            <a:r>
              <a:rPr lang="ru-RU" dirty="0" smtClean="0"/>
              <a:t>- в информационном центре станции (у информатора);</a:t>
            </a:r>
          </a:p>
          <a:p>
            <a:pPr algn="just"/>
            <a:r>
              <a:rPr lang="ru-RU" dirty="0" smtClean="0"/>
              <a:t>- в помещении военизированной охраны;         </a:t>
            </a:r>
          </a:p>
          <a:p>
            <a:pPr algn="just"/>
            <a:r>
              <a:rPr lang="ru-RU" dirty="0" smtClean="0"/>
              <a:t> - в пункте технического осмотра вагонов и др.</a:t>
            </a:r>
          </a:p>
          <a:p>
            <a:pPr algn="just">
              <a:buNone/>
            </a:pPr>
            <a:r>
              <a:rPr lang="ru-RU" dirty="0" smtClean="0"/>
              <a:t>		Взаимосвязь </a:t>
            </a:r>
            <a:r>
              <a:rPr lang="ru-RU" dirty="0" smtClean="0"/>
              <a:t>между отдельными структурными элементами системы, а так  же между </a:t>
            </a:r>
            <a:r>
              <a:rPr lang="ru-RU" dirty="0" err="1" smtClean="0"/>
              <a:t>КСАРМом</a:t>
            </a:r>
            <a:r>
              <a:rPr lang="ru-RU" dirty="0" smtClean="0"/>
              <a:t> и АСОУП осуществляется через Сервер Приложений и/или концентратор информации, т.е. любое сообщение, поступающее в КСАРМ извне, сначала поступает в СП.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Взаимосвязь</a:t>
            </a:r>
            <a:r>
              <a:rPr lang="ru-RU" dirty="0" smtClean="0"/>
              <a:t> между </a:t>
            </a:r>
            <a:r>
              <a:rPr lang="ru-RU" dirty="0" err="1" smtClean="0"/>
              <a:t>КСАРМом</a:t>
            </a:r>
            <a:r>
              <a:rPr lang="ru-RU" dirty="0" smtClean="0"/>
              <a:t> и АСОУП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Аналогично</a:t>
            </a:r>
            <a:r>
              <a:rPr lang="ru-RU" dirty="0" smtClean="0"/>
              <a:t>, сообщение, передаваемое любым внутренним абонентом в АСОУП, сначала поступает в СП.</a:t>
            </a:r>
          </a:p>
          <a:p>
            <a:pPr algn="just">
              <a:buNone/>
            </a:pPr>
            <a:r>
              <a:rPr lang="ru-RU" dirty="0" smtClean="0"/>
              <a:t>		Самостоятельным </a:t>
            </a:r>
            <a:r>
              <a:rPr lang="ru-RU" dirty="0" smtClean="0"/>
              <a:t>компонентом КСАРМ является локальная сеть ( ЛС) передачи данных, которая может быть построена на базе стандартных последовательных каналов связи или на базе сетей фирмы </a:t>
            </a:r>
            <a:r>
              <a:rPr lang="ru-RU" dirty="0" err="1" smtClean="0"/>
              <a:t>Novell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	Передача </a:t>
            </a:r>
            <a:r>
              <a:rPr lang="ru-RU" dirty="0" smtClean="0"/>
              <a:t>данных между АСОУП и КСАРМ, как правило, осуществляется по одному выделенному телефонному каналу связи с использованием алгоритма АП-70.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функции структурных элементов КСАРМ/СС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7239000" cy="478634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	Концентратор </a:t>
            </a:r>
            <a:r>
              <a:rPr lang="ru-RU" b="1" dirty="0" smtClean="0"/>
              <a:t>информации (КИ) обеспечивает:</a:t>
            </a:r>
            <a:endParaRPr lang="ru-RU" dirty="0" smtClean="0"/>
          </a:p>
          <a:p>
            <a:r>
              <a:rPr lang="ru-RU" dirty="0" smtClean="0"/>
              <a:t>-	подключение ПК для связи с АСОУП;</a:t>
            </a:r>
          </a:p>
          <a:p>
            <a:r>
              <a:rPr lang="ru-RU" dirty="0" smtClean="0"/>
              <a:t>-	подключение к себе ПЭВМ КСАРМ/СС для обеспечения их связи</a:t>
            </a:r>
          </a:p>
          <a:p>
            <a:r>
              <a:rPr lang="ru-RU" dirty="0" smtClean="0"/>
              <a:t>между собой, с АСОУП и с телеграфными аппаратами;</a:t>
            </a:r>
          </a:p>
          <a:p>
            <a:r>
              <a:rPr lang="ru-RU" dirty="0" smtClean="0"/>
              <a:t>- подключение телеграфных аппаратов;</a:t>
            </a:r>
          </a:p>
          <a:p>
            <a:r>
              <a:rPr lang="ru-RU" dirty="0" smtClean="0"/>
              <a:t>-	связь с АСОУП по алгоритму АП-70;</a:t>
            </a:r>
          </a:p>
          <a:p>
            <a:r>
              <a:rPr lang="ru-RU" dirty="0" smtClean="0"/>
              <a:t>-	связь с другими КИ или аналогичными системами по алгоритму АП-70, протоколу КСАРМ 3.1, многоточие или локальной сети;</a:t>
            </a:r>
          </a:p>
          <a:p>
            <a:r>
              <a:rPr lang="ru-RU" dirty="0" smtClean="0"/>
              <a:t>-	графическую оболочку, выдающую состояние каналов и отражающую процесс работы КИ;</a:t>
            </a:r>
          </a:p>
          <a:p>
            <a:r>
              <a:rPr lang="ru-RU" dirty="0" smtClean="0"/>
              <a:t>-	передачу информации по «электронной почте», удаленную настройку и загрузку АРМ;</a:t>
            </a:r>
          </a:p>
          <a:p>
            <a:r>
              <a:rPr lang="ru-RU" dirty="0" smtClean="0"/>
              <a:t>-	систему настройки на подключаемое оборудование и </a:t>
            </a:r>
            <a:r>
              <a:rPr lang="ru-RU" dirty="0" smtClean="0"/>
              <a:t>интерфейсы устройств</a:t>
            </a:r>
            <a:r>
              <a:rPr lang="ru-RU" dirty="0" smtClean="0"/>
              <a:t>, ведение системного журнала работы телеобработки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pPr algn="ctr"/>
            <a:r>
              <a:rPr lang="ru-RU" dirty="0" smtClean="0"/>
              <a:t>Сервер Приложений.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 smtClean="0"/>
              <a:t>сбое </a:t>
            </a:r>
            <a:r>
              <a:rPr lang="ru-RU" dirty="0" err="1" smtClean="0"/>
              <a:t>АРМов</a:t>
            </a:r>
            <a:r>
              <a:rPr lang="ru-RU" dirty="0" smtClean="0"/>
              <a:t> СП сможет восстановить его базу данных. Основные сведения, хранящиеся в СП:</a:t>
            </a:r>
          </a:p>
          <a:p>
            <a:pPr algn="just"/>
            <a:r>
              <a:rPr lang="ru-RU" dirty="0" smtClean="0"/>
              <a:t>- НСИ на КСАРМ и отдельные АРМ;</a:t>
            </a:r>
          </a:p>
          <a:p>
            <a:pPr algn="just"/>
            <a:r>
              <a:rPr lang="ru-RU" dirty="0" smtClean="0"/>
              <a:t>- описание поездов и их дислокация;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повагонная</a:t>
            </a:r>
            <a:r>
              <a:rPr lang="ru-RU" dirty="0" smtClean="0"/>
              <a:t> модель станций, входящих в КСАРМ;</a:t>
            </a:r>
          </a:p>
          <a:p>
            <a:pPr algn="just"/>
            <a:r>
              <a:rPr lang="ru-RU" dirty="0" smtClean="0"/>
              <a:t>- база отправок;</a:t>
            </a:r>
          </a:p>
          <a:p>
            <a:pPr algn="just"/>
            <a:r>
              <a:rPr lang="ru-RU" dirty="0" smtClean="0"/>
              <a:t>- описание путей станций и их состояние;</a:t>
            </a:r>
          </a:p>
          <a:p>
            <a:pPr algn="just"/>
            <a:r>
              <a:rPr lang="ru-RU" dirty="0" smtClean="0"/>
              <a:t>- наличие локомотивов и дислокация;</a:t>
            </a:r>
          </a:p>
          <a:p>
            <a:pPr algn="just"/>
            <a:r>
              <a:rPr lang="ru-RU" dirty="0" smtClean="0"/>
              <a:t>- архив системы;</a:t>
            </a:r>
          </a:p>
          <a:p>
            <a:pPr algn="just"/>
            <a:r>
              <a:rPr lang="ru-RU" dirty="0" smtClean="0"/>
              <a:t>- отчетное формы.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2301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Дополнительно СП осуществляет: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-</a:t>
            </a:r>
            <a:r>
              <a:rPr lang="ru-RU" dirty="0" smtClean="0"/>
              <a:t>	рассылку информации получателям станций УЗЛА;</a:t>
            </a:r>
          </a:p>
          <a:p>
            <a:r>
              <a:rPr lang="ru-RU" dirty="0" smtClean="0"/>
              <a:t>-	поддерживает общую базу данных станции или станций УЗЛА;</a:t>
            </a:r>
          </a:p>
          <a:p>
            <a:r>
              <a:rPr lang="ru-RU" dirty="0" smtClean="0"/>
              <a:t>-	поддерживает протоколы обмена данными в сети ЭВМ;</a:t>
            </a:r>
          </a:p>
          <a:p>
            <a:r>
              <a:rPr lang="ru-RU" dirty="0" smtClean="0"/>
              <a:t>-	формирование и вывод абонентам различных справочных документов;</a:t>
            </a:r>
          </a:p>
          <a:p>
            <a:r>
              <a:rPr lang="ru-RU" dirty="0" smtClean="0"/>
              <a:t>-	восстановление баз данных отдельных </a:t>
            </a:r>
            <a:r>
              <a:rPr lang="ru-RU" dirty="0" err="1" smtClean="0"/>
              <a:t>АРМов</a:t>
            </a:r>
            <a:r>
              <a:rPr lang="ru-RU" dirty="0" smtClean="0"/>
              <a:t> при сбоях;</a:t>
            </a:r>
          </a:p>
          <a:p>
            <a:r>
              <a:rPr lang="ru-RU" dirty="0" smtClean="0"/>
              <a:t>-	ведение нормативно-справочной информации;</a:t>
            </a:r>
          </a:p>
          <a:p>
            <a:r>
              <a:rPr lang="ru-RU" dirty="0" smtClean="0"/>
              <a:t>-	ведение станционной отчетности;</a:t>
            </a:r>
          </a:p>
          <a:p>
            <a:r>
              <a:rPr lang="ru-RU" dirty="0" smtClean="0"/>
              <a:t>-	сервисные функции (электронная почта, запрос справок из АСОУП).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Локальная сеть передачи данных (ЛС)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7239000" cy="45269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Инфраструктурой </a:t>
            </a:r>
            <a:r>
              <a:rPr lang="ru-RU" dirty="0" smtClean="0"/>
              <a:t>КСАРМ, обеспечивающей информационную связь между отдельными компонентами системы является локальная сеть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 </a:t>
            </a:r>
            <a:r>
              <a:rPr lang="ru-RU" dirty="0" smtClean="0"/>
              <a:t>Логическая связь между всеми абонентами ЛС обеспечивается пакетом программ, называемый "телеобработка", который присутствует в каждой станции (узле) сети. Настройка телеобработки на конкретный АРМ осуществляется с помощью специальных конфигурационных файлов, в которых описываются необходимые сетевые параметры (компилировать и компоновать программы при этом не требуется).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Аппаратура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качестве физической среды телеобработка поддерживает широкий набор аппаратуры:</a:t>
            </a:r>
          </a:p>
          <a:p>
            <a:r>
              <a:rPr lang="ru-RU" dirty="0" smtClean="0"/>
              <a:t>-</a:t>
            </a:r>
            <a:r>
              <a:rPr lang="ru-RU" dirty="0" smtClean="0"/>
              <a:t>	стандартные последовательные каналы связи (типа СОМ);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многопортовые</a:t>
            </a:r>
            <a:r>
              <a:rPr lang="ru-RU" dirty="0" smtClean="0"/>
              <a:t> адаптеры последовательных каналов связи (на 2, 4 и 8 каналов);</a:t>
            </a:r>
          </a:p>
          <a:p>
            <a:r>
              <a:rPr lang="ru-RU" dirty="0" smtClean="0"/>
              <a:t>-	широкий набор модемов для работы по выделенным и коммутируемым телефонным каналам связи;</a:t>
            </a:r>
          </a:p>
          <a:p>
            <a:r>
              <a:rPr lang="ru-RU" dirty="0" smtClean="0"/>
              <a:t>-	адаптеры каналов типа «физическая линия» повышенной дальности, использующие метод «токовой петли»;</a:t>
            </a:r>
          </a:p>
          <a:p>
            <a:r>
              <a:rPr lang="ru-RU" dirty="0" smtClean="0"/>
              <a:t>- адаптеры, поддерживаемые сетевым программным обеспечением </a:t>
            </a:r>
            <a:r>
              <a:rPr lang="ru-RU" dirty="0" err="1" smtClean="0"/>
              <a:t>Novell</a:t>
            </a:r>
            <a:r>
              <a:rPr lang="ru-RU" dirty="0" smtClean="0"/>
              <a:t> </a:t>
            </a:r>
            <a:r>
              <a:rPr lang="ru-RU" dirty="0" err="1" smtClean="0"/>
              <a:t>Net</a:t>
            </a:r>
            <a:r>
              <a:rPr lang="ru-RU" dirty="0" smtClean="0"/>
              <a:t> </a:t>
            </a:r>
            <a:r>
              <a:rPr lang="ru-RU" dirty="0" err="1" smtClean="0"/>
              <a:t>Ware</a:t>
            </a:r>
            <a:r>
              <a:rPr lang="ru-RU" dirty="0" smtClean="0"/>
              <a:t> или </a:t>
            </a:r>
            <a:r>
              <a:rPr lang="ru-RU" dirty="0" err="1" smtClean="0"/>
              <a:t>Windows</a:t>
            </a:r>
            <a:r>
              <a:rPr lang="ru-RU" dirty="0" smtClean="0"/>
              <a:t> NT (95). При этом физическим каналом могут быть толстые или тонкие кабели </a:t>
            </a:r>
            <a:r>
              <a:rPr lang="ru-RU" dirty="0" err="1" smtClean="0"/>
              <a:t>Ethernet</a:t>
            </a:r>
            <a:r>
              <a:rPr lang="ru-RU" dirty="0" smtClean="0"/>
              <a:t>, витая пара.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Комплексная система АРМ для Сортировочных Станций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i="1" dirty="0" smtClean="0"/>
              <a:t> Общее </a:t>
            </a:r>
            <a:r>
              <a:rPr lang="ru-RU" i="1" dirty="0" smtClean="0"/>
              <a:t>описание.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Комплексная </a:t>
            </a:r>
            <a:r>
              <a:rPr lang="ru-RU" dirty="0" smtClean="0"/>
              <a:t>система автоматизированных рабочих мест для Сортировочных станций (КСАРМ/СС </a:t>
            </a:r>
            <a:r>
              <a:rPr lang="ru-RU" dirty="0" err="1" smtClean="0"/>
              <a:t>Ver</a:t>
            </a:r>
            <a:r>
              <a:rPr lang="ru-RU" dirty="0" smtClean="0"/>
              <a:t> 5.2) разработана Центром Информационных Технологий на Транспорте (ЦИТ ТРАНС).</a:t>
            </a:r>
          </a:p>
          <a:p>
            <a:pPr algn="just">
              <a:buNone/>
            </a:pPr>
            <a:r>
              <a:rPr lang="ru-RU" dirty="0" smtClean="0"/>
              <a:t>		Объекты </a:t>
            </a:r>
            <a:r>
              <a:rPr lang="ru-RU" dirty="0" smtClean="0"/>
              <a:t>практической отработки: более 100 станций ОАО «РЖД» и СНГ.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Телеобработка поддерживает протоколы: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dirty="0" smtClean="0"/>
              <a:t>	АП-70 для связи с удаленными станциями сети и с АСОУП по выделенным телефонным каналам связи;</a:t>
            </a:r>
          </a:p>
          <a:p>
            <a:r>
              <a:rPr lang="ru-RU" dirty="0" smtClean="0"/>
              <a:t>-	внутренний "прозрачный" протокол со сжатием передаваемых данных - для связи между абонентами внутри КСАРМ/СС. Телеобработка допускает построение ЛС одновременно как на базе сотой фирмы </a:t>
            </a:r>
            <a:r>
              <a:rPr lang="ru-RU" dirty="0" err="1" smtClean="0"/>
              <a:t>Novell</a:t>
            </a:r>
            <a:r>
              <a:rPr lang="ru-RU" dirty="0" smtClean="0"/>
              <a:t>, </a:t>
            </a:r>
            <a:r>
              <a:rPr lang="ru-RU" dirty="0" err="1" smtClean="0"/>
              <a:t>Windows</a:t>
            </a:r>
            <a:r>
              <a:rPr lang="ru-RU" dirty="0" smtClean="0"/>
              <a:t> NT(95), так и на базе типовых последовательных каналов связи.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Резервный Сервер Приложений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9416"/>
            <a:ext cx="7572428" cy="51057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Основным мероприятием по повышению надежности и живучести системы является «горячее» резервирование СП.</a:t>
            </a:r>
          </a:p>
          <a:p>
            <a:r>
              <a:rPr lang="ru-RU" dirty="0" smtClean="0"/>
              <a:t>Если в СП не ведётся архив сведений об обработанных поездах и вагонах (размер которого может достигать 100 Мб и более), то актуальность горячего резервирования снижается, т.к. после замены неисправного СП имеющиеся программные средства спасения позволяют быстро и без потерь восстановить его работу. В противном случае необходимо иметь вариант структуры системы с резервным СП.</a:t>
            </a:r>
          </a:p>
          <a:p>
            <a:r>
              <a:rPr lang="ru-RU" dirty="0" smtClean="0"/>
              <a:t>Вся информация поступающая на обработку в основной СП, тут же попадает и в резервный. Обработка ведется параллельно. При выходе из строя СП работа продолжается только в РСП. После запуска СП запускается специальная процедура восстановления базы данных. Все запросы к архиву и справочной системе КСАРМ обрабатываются в PCП при их одновременной работе, что позволяет снизить нагрузку па основной СП.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1000132"/>
          </a:xfrm>
        </p:spPr>
        <p:txBody>
          <a:bodyPr/>
          <a:lstStyle/>
          <a:p>
            <a:pPr algn="ctr"/>
            <a:r>
              <a:rPr lang="ru-RU" dirty="0" smtClean="0"/>
              <a:t>Перечень функций (задач).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Формирование и получение информации о подходе поездов к станции (предварительная информация):</a:t>
            </a:r>
            <a:endParaRPr lang="ru-RU" dirty="0" smtClean="0"/>
          </a:p>
          <a:p>
            <a:r>
              <a:rPr lang="ru-RU" dirty="0" smtClean="0"/>
              <a:t>-	автоматическое получение с полигона дороги </a:t>
            </a:r>
            <a:r>
              <a:rPr lang="ru-RU" dirty="0" err="1" smtClean="0"/>
              <a:t>телеграмм-натурных</a:t>
            </a:r>
            <a:r>
              <a:rPr lang="ru-RU" dirty="0" smtClean="0"/>
              <a:t> листов (сообщение 02) и сведений о поезде в объеме настольного журнала движения поездов и локомотивов на станции формы ДУ-3 (сообщение 1042);</a:t>
            </a:r>
          </a:p>
          <a:p>
            <a:r>
              <a:rPr lang="ru-RU" dirty="0" smtClean="0"/>
              <a:t>-	запрос в АСОУП и получение справки о подходе поездов для вывода на экран  или печать;</a:t>
            </a:r>
          </a:p>
          <a:p>
            <a:r>
              <a:rPr lang="ru-RU" dirty="0" smtClean="0"/>
              <a:t>-	запрос в АСОУП и получение </a:t>
            </a:r>
            <a:r>
              <a:rPr lang="ru-RU" dirty="0" err="1" smtClean="0"/>
              <a:t>телеграммы-натурного</a:t>
            </a:r>
            <a:r>
              <a:rPr lang="ru-RU" dirty="0" smtClean="0"/>
              <a:t> листа поезда по инициативе линейного предприятия;</a:t>
            </a:r>
          </a:p>
          <a:p>
            <a:r>
              <a:rPr lang="ru-RU" dirty="0" smtClean="0"/>
              <a:t>-	технологическая обработка </a:t>
            </a:r>
            <a:r>
              <a:rPr lang="ru-RU" dirty="0" err="1" smtClean="0"/>
              <a:t>телеграммы-натурного</a:t>
            </a:r>
            <a:r>
              <a:rPr lang="ru-RU" dirty="0" smtClean="0"/>
              <a:t> листа поезда для </a:t>
            </a:r>
            <a:r>
              <a:rPr lang="ru-RU" dirty="0" err="1" smtClean="0"/>
              <a:t>последующегo</a:t>
            </a:r>
            <a:r>
              <a:rPr lang="ru-RU" dirty="0" smtClean="0"/>
              <a:t> использования;</a:t>
            </a:r>
          </a:p>
          <a:p>
            <a:r>
              <a:rPr lang="ru-RU" dirty="0" smtClean="0"/>
              <a:t>-	подготовка информации для приема поезда на станцию;</a:t>
            </a:r>
          </a:p>
          <a:p>
            <a:r>
              <a:rPr lang="ru-RU" dirty="0" smtClean="0"/>
              <a:t>-	представление информации о подходе поезда дежурному по станции;</a:t>
            </a:r>
          </a:p>
          <a:p>
            <a:r>
              <a:rPr lang="ru-RU" dirty="0" smtClean="0"/>
              <a:t>-	представление сводки о группах вагонов в составе поезда маневровому диспетчеру;</a:t>
            </a:r>
          </a:p>
          <a:p>
            <a:r>
              <a:rPr lang="ru-RU" dirty="0" smtClean="0"/>
              <a:t>-	формирование справки о подходе местного груза для станционных информаторов;</a:t>
            </a:r>
          </a:p>
          <a:p>
            <a:r>
              <a:rPr lang="ru-RU" dirty="0" smtClean="0"/>
              <a:t>-	формирование справки об охране грузов.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цели и принципы заключаются в следующем: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- </a:t>
            </a:r>
            <a:r>
              <a:rPr lang="ru-RU" dirty="0" smtClean="0"/>
              <a:t>заменить действующие на дорогах АРМ и АСУ станций, которые используют разнообразные мини-ЭВМ и 8-и разрядные микро-ЭВМ;</a:t>
            </a:r>
          </a:p>
          <a:p>
            <a:pPr algn="just"/>
            <a:r>
              <a:rPr lang="ru-RU" dirty="0" smtClean="0"/>
              <a:t>- обеспечить оснащение большинства станций современными</a:t>
            </a:r>
          </a:p>
          <a:p>
            <a:pPr algn="just"/>
            <a:r>
              <a:rPr lang="ru-RU" dirty="0" smtClean="0"/>
              <a:t>- техническими средствами АСУ на базе ПЭВМ и сетей связи с учетом последних достижений а технологии переработки информации и требований изменившихся экономических условий работы дорог и станций;</a:t>
            </a:r>
          </a:p>
          <a:p>
            <a:pPr algn="just">
              <a:buNone/>
            </a:pPr>
            <a:r>
              <a:rPr lang="ru-RU" dirty="0" smtClean="0"/>
              <a:t>	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цели и принципы заключаются в следующем: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- создать </a:t>
            </a:r>
            <a:r>
              <a:rPr lang="ru-RU" dirty="0" smtClean="0"/>
              <a:t>конструктивно гибкую систему, позволяющую минимизировать стоимость АСУ каждого объекта за счет оптимальной структуры комплекса технических средств (от одной ПЭВМ до нескольких десятков ПЭВМ в системе); </a:t>
            </a:r>
            <a:endParaRPr lang="ru-RU" dirty="0" smtClean="0"/>
          </a:p>
          <a:p>
            <a:pPr algn="just"/>
            <a:r>
              <a:rPr lang="ru-RU" dirty="0" smtClean="0"/>
              <a:t>- придать </a:t>
            </a:r>
            <a:r>
              <a:rPr lang="ru-RU" dirty="0" smtClean="0"/>
              <a:t>системе свойства «открытости» для наращивания подсистем и функций;</a:t>
            </a:r>
          </a:p>
          <a:p>
            <a:pPr algn="just"/>
            <a:r>
              <a:rPr lang="ru-RU" dirty="0" smtClean="0"/>
              <a:t>-	интегрировать КСАРМ в действующую и перспективную Единую Систему Передачи Данных АСУЖТ;</a:t>
            </a:r>
          </a:p>
          <a:p>
            <a:pPr algn="just"/>
            <a:r>
              <a:rPr lang="ru-RU" dirty="0" smtClean="0"/>
              <a:t>-	расширить информационное пространство КСАРМ на группу станций  в узле;</a:t>
            </a:r>
          </a:p>
          <a:p>
            <a:pPr algn="just"/>
            <a:r>
              <a:rPr lang="ru-RU" dirty="0" smtClean="0"/>
              <a:t>- сохранить и развить достижения станционных автоматизированных систем в части взаимодействия со средствами железнодорожной автоматики.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124728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Комплексная система автоматизированных рабочих мест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dirty="0" smtClean="0"/>
              <a:t>		КСАРМ/СС </a:t>
            </a:r>
            <a:r>
              <a:rPr lang="ru-RU" dirty="0" smtClean="0"/>
              <a:t>является многофункциональной системой реального времени,  обеспечивающая автоматизацию выполнения ряда производственных операций,  предусмотренных технологическим процессом работы станции.</a:t>
            </a:r>
          </a:p>
          <a:p>
            <a:pPr algn="just">
              <a:buNone/>
            </a:pPr>
            <a:r>
              <a:rPr lang="ru-RU" dirty="0" smtClean="0"/>
              <a:t>		Комплексная </a:t>
            </a:r>
            <a:r>
              <a:rPr lang="ru-RU" dirty="0" smtClean="0"/>
              <a:t>система автоматизированных рабочих мест предназначается для внедрения на участковых, сортировочных (односторонних и двухсторонних, с любым расположением парков) станциях. Никаких технологических или программных ограничений по объёму переработки и размеру движения на этих станциях нет, однако, эти показатели работы станции влияют на:</a:t>
            </a:r>
          </a:p>
          <a:p>
            <a:pPr algn="just"/>
            <a:r>
              <a:rPr lang="ru-RU" dirty="0" smtClean="0"/>
              <a:t>- количество и производительность применяемых ПЭВМ и дополнительного оборудования;</a:t>
            </a:r>
          </a:p>
          <a:p>
            <a:pPr algn="just"/>
            <a:r>
              <a:rPr lang="ru-RU" dirty="0" smtClean="0"/>
              <a:t>- объем дисковой памяти, требуемый для размещения рабочих и архивных файлов;</a:t>
            </a:r>
          </a:p>
          <a:p>
            <a:pPr algn="just"/>
            <a:r>
              <a:rPr lang="ru-RU" dirty="0" smtClean="0"/>
              <a:t>- интенсивность информационных потоков, циркулирующих по каналам связи.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Комплексная система автоматизированных рабочих мест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239000" cy="445549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 Практически на любой станции может быть использован отдельно взятый компонент КСАРМ:</a:t>
            </a:r>
          </a:p>
          <a:p>
            <a:pPr algn="just"/>
            <a:r>
              <a:rPr lang="ru-RU" dirty="0" smtClean="0"/>
              <a:t>- АРМ технической конторы;</a:t>
            </a:r>
          </a:p>
          <a:p>
            <a:pPr algn="just"/>
            <a:r>
              <a:rPr lang="ru-RU" dirty="0" smtClean="0"/>
              <a:t>- АРМ дежурного по станции;</a:t>
            </a:r>
          </a:p>
          <a:p>
            <a:pPr algn="just"/>
            <a:r>
              <a:rPr lang="ru-RU" dirty="0" smtClean="0"/>
              <a:t>- АРМ товарного кассира;</a:t>
            </a:r>
          </a:p>
          <a:p>
            <a:pPr algn="just"/>
            <a:r>
              <a:rPr lang="ru-RU" dirty="0" smtClean="0"/>
              <a:t>- Электронная почта" и др.</a:t>
            </a:r>
          </a:p>
          <a:p>
            <a:pPr algn="just">
              <a:buNone/>
            </a:pPr>
            <a:r>
              <a:rPr lang="ru-RU" dirty="0" smtClean="0"/>
              <a:t>		Функциональная </a:t>
            </a:r>
            <a:r>
              <a:rPr lang="ru-RU" dirty="0" smtClean="0"/>
              <a:t>и техническая структура КСАРМ допускает  практически любое размещение автоматизируемых рабочих мест на территории станции (на станциях УЗЛА), одновременное использование нескольких однотипных </a:t>
            </a:r>
            <a:r>
              <a:rPr lang="ru-RU" dirty="0" err="1" smtClean="0"/>
              <a:t>АРМов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Проектные решения по KCAРM/CC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03429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КСАРМ </a:t>
            </a:r>
            <a:r>
              <a:rPr lang="ru-RU" dirty="0" smtClean="0"/>
              <a:t>функционирует в условиях информационного взаимодействия АРМ между собой и с </a:t>
            </a:r>
            <a:r>
              <a:rPr lang="ru-RU" dirty="0" smtClean="0"/>
              <a:t>АСОУП.</a:t>
            </a:r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	КСАРМ </a:t>
            </a:r>
            <a:r>
              <a:rPr lang="ru-RU" dirty="0" smtClean="0"/>
              <a:t>- это набор автоматизированных рабочих мест на станциях, объединенных между собой средствами связи и функционирующих как единое целое.</a:t>
            </a:r>
          </a:p>
          <a:p>
            <a:pPr algn="just">
              <a:buNone/>
            </a:pPr>
            <a:r>
              <a:rPr lang="ru-RU" dirty="0" smtClean="0"/>
              <a:t>		К </a:t>
            </a:r>
            <a:r>
              <a:rPr lang="ru-RU" dirty="0" smtClean="0"/>
              <a:t>основным АРМ  относятся:</a:t>
            </a:r>
          </a:p>
          <a:p>
            <a:pPr algn="just"/>
            <a:r>
              <a:rPr lang="ru-RU" dirty="0" smtClean="0"/>
              <a:t>- АРМ оператора ПОИ ДСП (АРМ ДСП</a:t>
            </a:r>
            <a:r>
              <a:rPr lang="ru-RU" dirty="0" smtClean="0"/>
              <a:t>);</a:t>
            </a:r>
            <a:endParaRPr lang="ru-RU" dirty="0" smtClean="0"/>
          </a:p>
          <a:p>
            <a:pPr algn="just"/>
            <a:r>
              <a:rPr lang="ru-RU" dirty="0" smtClean="0"/>
              <a:t>- АРМ технического конторщика (АРМ ТК);</a:t>
            </a:r>
          </a:p>
          <a:p>
            <a:pPr algn="just"/>
            <a:r>
              <a:rPr lang="ru-RU" dirty="0" smtClean="0"/>
              <a:t>- АРМ оператора при маневровом диспетчере (АРМ ДСП);</a:t>
            </a:r>
          </a:p>
          <a:p>
            <a:pPr algn="just"/>
            <a:r>
              <a:rPr lang="ru-RU" dirty="0" smtClean="0"/>
              <a:t>- АРМ дежурного по горке ( АРМ ДСПГ );</a:t>
            </a:r>
          </a:p>
          <a:p>
            <a:pPr algn="just"/>
            <a:r>
              <a:rPr lang="ru-RU" dirty="0" smtClean="0"/>
              <a:t>- АРМ товарного кассира ( АРМ ТВК );</a:t>
            </a:r>
          </a:p>
          <a:p>
            <a:pPr algn="just"/>
            <a:r>
              <a:rPr lang="ru-RU" dirty="0" smtClean="0"/>
              <a:t>- АРМ оперативного руководителя станции (АРМ ДС).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Связ</a:t>
            </a:r>
            <a:r>
              <a:rPr lang="ru-RU" dirty="0" smtClean="0"/>
              <a:t>ь АРМ между собой и АСОУП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Для </a:t>
            </a:r>
            <a:r>
              <a:rPr lang="ru-RU" dirty="0" smtClean="0"/>
              <a:t>организации связи АРМ между собой и с АСОУП, подключения ПК возможно использование концентратора информации (КИ) на базе ПЭВМ. При небольшом количестве каналов связи возможно совмещение в одной ЭВМ Сервера Приложений и Концентратора Информации.</a:t>
            </a:r>
          </a:p>
          <a:p>
            <a:pPr algn="just">
              <a:buNone/>
            </a:pPr>
            <a:r>
              <a:rPr lang="ru-RU" dirty="0" smtClean="0"/>
              <a:t>		Для </a:t>
            </a:r>
            <a:r>
              <a:rPr lang="ru-RU" dirty="0" smtClean="0"/>
              <a:t>небольших станций имеется вариант КСАРМ, позволяющий обходиться без КИ, а в некоторых случаях и без СП.</a:t>
            </a:r>
          </a:p>
          <a:p>
            <a:pPr algn="just">
              <a:buNone/>
            </a:pPr>
            <a:r>
              <a:rPr lang="ru-RU" dirty="0" smtClean="0"/>
              <a:t>		Основным </a:t>
            </a:r>
            <a:r>
              <a:rPr lang="ru-RU" dirty="0" smtClean="0"/>
              <a:t>принципом, положенным в основу проектирования КСАРМ, является принцип автоматизации служебных функций работника станции на базе персональной ЭВМ, находящейся в распоряжении соответствующего работника. В распоряжение каждого работника даны полные средства форматного, логического, перекрестного и прочих видов контроля.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принцип автоматизации служебных функций работника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7239000" cy="46698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Реализация этого принципа позволяет обеспечить:</a:t>
            </a:r>
          </a:p>
          <a:p>
            <a:pPr algn="just"/>
            <a:r>
              <a:rPr lang="ru-RU" dirty="0" smtClean="0"/>
              <a:t>- информационное взаимодействие оператора и ЭВМ в наиболее удобном режиме - </a:t>
            </a:r>
            <a:r>
              <a:rPr lang="ru-RU" dirty="0" err="1" smtClean="0"/>
              <a:t>режиме</a:t>
            </a:r>
            <a:r>
              <a:rPr lang="ru-RU" dirty="0" smtClean="0"/>
              <a:t> интерактивного обмена информацией;</a:t>
            </a:r>
          </a:p>
          <a:p>
            <a:pPr algn="just"/>
            <a:r>
              <a:rPr lang="ru-RU" dirty="0" smtClean="0"/>
              <a:t>- более высокую скорость ввода информации в ЭВМ и получения информационных сообщений от ПЭВМ;</a:t>
            </a:r>
          </a:p>
          <a:p>
            <a:pPr algn="just"/>
            <a:r>
              <a:rPr lang="ru-RU" dirty="0" smtClean="0"/>
              <a:t>- высокий уровень достоверности информации, вводимой в персональную ЭВМ и передаваемой в АСОУП;</a:t>
            </a:r>
          </a:p>
          <a:p>
            <a:pPr algn="just"/>
            <a:r>
              <a:rPr lang="ru-RU" dirty="0" smtClean="0"/>
              <a:t>- подготовку технологических документов и ввод информации об эксплуатационных операциях на станции параллельно с осуществлением самих операций;</a:t>
            </a:r>
          </a:p>
          <a:p>
            <a:pPr algn="just"/>
            <a:r>
              <a:rPr lang="ru-RU" dirty="0" smtClean="0"/>
              <a:t>- полноту информации, используемой для решения задач в </a:t>
            </a:r>
            <a:r>
              <a:rPr lang="ru-RU" dirty="0" smtClean="0"/>
              <a:t>рамках КСАРМ </a:t>
            </a:r>
            <a:r>
              <a:rPr lang="ru-RU" dirty="0" smtClean="0"/>
              <a:t>и передаваемой в АСОУП.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258</TotalTime>
  <Words>455</Words>
  <PresentationFormat>Экран (4:3)</PresentationFormat>
  <Paragraphs>137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Комплексная система автоматизированных рабочих мест.</vt:lpstr>
      <vt:lpstr>Комплексная система АРМ для Сортировочных Станций</vt:lpstr>
      <vt:lpstr>Основные цели и принципы заключаются в следующем:</vt:lpstr>
      <vt:lpstr>Основные цели и принципы заключаются в следующем:</vt:lpstr>
      <vt:lpstr>Комплексная система автоматизированных рабочих мест</vt:lpstr>
      <vt:lpstr>Комплексная система автоматизированных рабочих мест</vt:lpstr>
      <vt:lpstr>Проектные решения по KCAРM/CC</vt:lpstr>
      <vt:lpstr>Связь АРМ между собой и АСОУП</vt:lpstr>
      <vt:lpstr>принцип автоматизации служебных функций работника</vt:lpstr>
      <vt:lpstr>Автоматизированное рабочее место</vt:lpstr>
      <vt:lpstr>Потери данных</vt:lpstr>
      <vt:lpstr>Состав и структура КСАРМ/СС </vt:lpstr>
      <vt:lpstr>Установка ПК</vt:lpstr>
      <vt:lpstr>Взаимосвязь между КСАРМом и АСОУП</vt:lpstr>
      <vt:lpstr>Основные функции структурных элементов КСАРМ/СС</vt:lpstr>
      <vt:lpstr>Сервер Приложений.</vt:lpstr>
      <vt:lpstr>Дополнительно СП осуществляет: </vt:lpstr>
      <vt:lpstr>Локальная сеть передачи данных (ЛС)  </vt:lpstr>
      <vt:lpstr>Аппаратура</vt:lpstr>
      <vt:lpstr>Телеобработка поддерживает протоколы: </vt:lpstr>
      <vt:lpstr>Резервный Сервер Приложений</vt:lpstr>
      <vt:lpstr>Перечень функций (задач).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9</cp:revision>
  <dcterms:created xsi:type="dcterms:W3CDTF">2024-06-26T14:13:30Z</dcterms:created>
  <dcterms:modified xsi:type="dcterms:W3CDTF">2024-12-05T11:27:58Z</dcterms:modified>
</cp:coreProperties>
</file>