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63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77599" autoAdjust="0"/>
  </p:normalViewPr>
  <p:slideViewPr>
    <p:cSldViewPr>
      <p:cViewPr varScale="1">
        <p:scale>
          <a:sx n="56" d="100"/>
          <a:sy n="56" d="100"/>
        </p:scale>
        <p:origin x="-177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base.garant.ru/10200300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base.garant.ru/12115482/" TargetMode="External"/><Relationship Id="rId2" Type="http://schemas.openxmlformats.org/officeDocument/2006/relationships/hyperlink" Target="http://base.garant.ru/12129475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ase.garant.ru/12157005/" TargetMode="External"/><Relationship Id="rId4" Type="http://schemas.openxmlformats.org/officeDocument/2006/relationships/hyperlink" Target="http://base.garant.ru/12122218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3116"/>
            <a:ext cx="8077200" cy="1428760"/>
          </a:xfrm>
        </p:spPr>
        <p:txBody>
          <a:bodyPr/>
          <a:lstStyle/>
          <a:p>
            <a:pPr algn="ctr"/>
            <a:r>
              <a:rPr lang="ru-RU" dirty="0" smtClean="0"/>
              <a:t>Понятие о перевозках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2786058"/>
            <a:ext cx="8077200" cy="1500198"/>
          </a:xfrm>
        </p:spPr>
        <p:txBody>
          <a:bodyPr/>
          <a:lstStyle/>
          <a:p>
            <a:pPr algn="r"/>
            <a:r>
              <a:rPr lang="ru-RU" dirty="0" smtClean="0"/>
              <a:t>Транспортная система России</a:t>
            </a:r>
          </a:p>
          <a:p>
            <a:pPr algn="r"/>
            <a:r>
              <a:rPr lang="ru-RU" dirty="0" smtClean="0"/>
              <a:t>Тема 2.1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Транспортные отношения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3939825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3600" b="1" dirty="0" smtClean="0"/>
              <a:t>Транспортные отношения не всегда строятся по классической двусторонней схеме: грузоотправитель - перевозчик. </a:t>
            </a:r>
          </a:p>
          <a:p>
            <a:pPr algn="just">
              <a:buNone/>
            </a:pPr>
            <a:r>
              <a:rPr lang="ru-RU" sz="3600" b="1" dirty="0" smtClean="0"/>
              <a:t>		</a:t>
            </a:r>
            <a:r>
              <a:rPr lang="ru-RU" sz="3600" dirty="0" smtClean="0"/>
              <a:t>Перевозка груза по своей конструкции, как правило, предусматривает участие третьего лица - грузополучателя. (Например, в купле-продаже (поставке) продавец может являться грузоотправителем, а покупатель – грузополучателем). </a:t>
            </a:r>
          </a:p>
          <a:p>
            <a:pPr algn="just">
              <a:buNone/>
            </a:pPr>
            <a:r>
              <a:rPr lang="ru-RU" sz="3600" dirty="0" smtClean="0"/>
              <a:t>		На ясную и простую конструкцию купли-продажи "накладывается" договор перевозки, усложняя, в т.ч. многочисленными рисками, получение сторонами экономического результата сделки.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Транспортные отношения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- Любые перевозки, осуществляемыми различными видами транспорта, служат для удовлетворения потребностей в перемещениях материальных и людских потоков.</a:t>
            </a:r>
          </a:p>
          <a:p>
            <a:pPr algn="just" fontAlgn="base"/>
            <a:r>
              <a:rPr lang="ru-RU" dirty="0" smtClean="0"/>
              <a:t>- Маршруты следования материальных потоков сырья, полуфабрикатов, готовой продукции обусловлены географией размещения производственных сил, рынков сферы потребления.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Транспортные отношения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 fontAlgn="base"/>
            <a:r>
              <a:rPr lang="ru-RU" sz="3400" dirty="0" smtClean="0"/>
              <a:t>- Факторы, определяющие направления, объемы, структуру и сроки осуществления грузовых перевозок:</a:t>
            </a:r>
          </a:p>
          <a:p>
            <a:pPr algn="just" fontAlgn="base"/>
            <a:r>
              <a:rPr lang="ru-RU" sz="3400" dirty="0" smtClean="0"/>
              <a:t>- Сложившийся товарообмен готовой продукции между экономическими регионами и в международных рамках, включая транзит</a:t>
            </a:r>
          </a:p>
          <a:p>
            <a:pPr algn="just" fontAlgn="base"/>
            <a:r>
              <a:rPr lang="ru-RU" sz="3400" dirty="0" smtClean="0"/>
              <a:t>- Развитие специализации и кооперации производственных связей между предприятиями внутри страны и за рубежом</a:t>
            </a:r>
          </a:p>
          <a:p>
            <a:pPr algn="just" fontAlgn="base"/>
            <a:r>
              <a:rPr lang="ru-RU" sz="3400" dirty="0" smtClean="0"/>
              <a:t>- Хозяйственное освоение новых территорий, природных ресурсов и появление новых рынков сбыта готовой продукции</a:t>
            </a:r>
          </a:p>
          <a:p>
            <a:pPr algn="just" fontAlgn="base"/>
            <a:r>
              <a:rPr lang="ru-RU" sz="3400" dirty="0" smtClean="0"/>
              <a:t>- Уровень транспортных тарифов и таможенных пошлин</a:t>
            </a:r>
          </a:p>
          <a:p>
            <a:pPr algn="just" fontAlgn="base"/>
            <a:r>
              <a:rPr lang="ru-RU" sz="3400" dirty="0" smtClean="0"/>
              <a:t>- Климатические и сезонные условий доставки грузов</a:t>
            </a:r>
          </a:p>
          <a:p>
            <a:pPr algn="just" fontAlgn="base"/>
            <a:r>
              <a:rPr lang="ru-RU" sz="3400" dirty="0" smtClean="0"/>
              <a:t>- Политические, военные и чрезвычайные ситуации.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Продукт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 fontAlgn="base"/>
            <a:r>
              <a:rPr lang="ru-RU" sz="3400" dirty="0" smtClean="0"/>
              <a:t>Каждый продукт имеет свой рынок сбыта и производства.</a:t>
            </a:r>
          </a:p>
          <a:p>
            <a:pPr algn="just" fontAlgn="base"/>
            <a:r>
              <a:rPr lang="ru-RU" sz="3400" dirty="0" smtClean="0"/>
              <a:t> Из тысячи наименований перевозимых </a:t>
            </a:r>
            <a:r>
              <a:rPr lang="ru-RU" sz="3400" b="1" dirty="0" smtClean="0"/>
              <a:t>грузов </a:t>
            </a:r>
            <a:r>
              <a:rPr lang="ru-RU" sz="3400" dirty="0" smtClean="0"/>
              <a:t>выделяют несколько групп, </a:t>
            </a:r>
            <a:r>
              <a:rPr lang="ru-RU" sz="3400" b="1" dirty="0" smtClean="0"/>
              <a:t>объемы перевозок которых преобладают на различных видах транспорта</a:t>
            </a:r>
            <a:r>
              <a:rPr lang="ru-RU" sz="3400" dirty="0" smtClean="0"/>
              <a:t>. Эти грузы относят к </a:t>
            </a:r>
            <a:r>
              <a:rPr lang="ru-RU" sz="3400" b="1" dirty="0" smtClean="0"/>
              <a:t>массовым (универсальным) </a:t>
            </a:r>
            <a:r>
              <a:rPr lang="ru-RU" sz="3400" dirty="0" smtClean="0"/>
              <a:t>– 9 наименований, которые и определяют основной грузооборот на каждом виде транспорта. (уголь, нефть и нефтепродукты, руда, черные металлы, удобрения, зерно, лесные и строительные материалы).</a:t>
            </a:r>
          </a:p>
          <a:p>
            <a:pPr algn="just" fontAlgn="base"/>
            <a:r>
              <a:rPr lang="ru-RU" sz="3400" dirty="0" smtClean="0"/>
              <a:t>После перехода России к рыночной экономике и отказа от директивного планирования и государственных планов перевозок существенно сократились перевозки как между предприятиями бывших союзных республик, так и внутри страны.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Пассажирские перевозки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b="1" i="1" dirty="0" smtClean="0"/>
              <a:t>Пассажирские </a:t>
            </a:r>
            <a:r>
              <a:rPr lang="ru-RU" i="1" dirty="0" smtClean="0"/>
              <a:t>перевозки</a:t>
            </a:r>
            <a:r>
              <a:rPr lang="ru-RU" dirty="0" smtClean="0"/>
              <a:t> имеют иные факторы формирования: спрос на эти перевозки в основном зависят от тарифной и ценовой политики, уровня доходов населения, потребностей в деловых поездках. Направление и объемы перевозок во многом зависят от демографической подвижности населения, социальной политики государства, условий труда и отдыха. Пассажиропотоки не постоянны во времени и пространстве: изменяются по часам суток, дням недели, сезонам года, дальности поездок, а также выбор маршрутов поездок определяется льготами на оплату проезда, уровнем комфорта, удобства, согласованностью расписаний взаимодействующих видов транспорта.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Товаропоток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 fontAlgn="base"/>
            <a:r>
              <a:rPr lang="ru-RU" dirty="0" smtClean="0"/>
              <a:t>Переход к свободным ценам сказался на быстром росте транспортных тарифов, что повлияло на уменьшение объемов </a:t>
            </a:r>
            <a:r>
              <a:rPr lang="ru-RU" dirty="0" err="1" smtClean="0"/>
              <a:t>грузо</a:t>
            </a:r>
            <a:r>
              <a:rPr lang="ru-RU" dirty="0" smtClean="0"/>
              <a:t>- и пассажиропотока. Следствием этого стало сужение экономического пространства вокруг России, в котором свободно могли перемещаться грузы и пассажиры. Особенно осложнились связи России с Восточной и Западной Европой – </a:t>
            </a:r>
            <a:r>
              <a:rPr lang="ru-RU" dirty="0" err="1" smtClean="0"/>
              <a:t>товаропотоки</a:t>
            </a:r>
            <a:r>
              <a:rPr lang="ru-RU" dirty="0" smtClean="0"/>
              <a:t> между Россией и странами Запада вынуждены пересекать границы и территории соседних стран СНГ и Балтии.</a:t>
            </a:r>
          </a:p>
          <a:p>
            <a:pPr algn="just" fontAlgn="base"/>
            <a:r>
              <a:rPr lang="ru-RU" dirty="0" smtClean="0"/>
              <a:t>В результате высоких таможенных пошлин грузопотоки переориентировались и устремились в самый дешевый транспортный коридор (через Беларусь). В результате для сегодняшней России характерен сдвиг в сторону приоритетного обслуживания внешнеэкономических и транзитных связей при снижении объемов работы во внутреннем экономическом пространстве. Сфера транспортных услуг в этом пространстве решается снизу – через систему рыночного спроса и предложения, социальных потребностей общества.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Качественные показатели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Качественными</a:t>
            </a:r>
            <a:r>
              <a:rPr lang="ru-RU" dirty="0" smtClean="0"/>
              <a:t> показателями формирующими </a:t>
            </a:r>
            <a:r>
              <a:rPr lang="ru-RU" i="1" dirty="0" smtClean="0"/>
              <a:t>грузовые перевозки</a:t>
            </a:r>
            <a:r>
              <a:rPr lang="ru-RU" dirty="0" smtClean="0"/>
              <a:t> являются:</a:t>
            </a:r>
          </a:p>
          <a:p>
            <a:pPr algn="just">
              <a:buFontTx/>
              <a:buChar char="-"/>
            </a:pPr>
            <a:r>
              <a:rPr lang="ru-RU" i="1" dirty="0" smtClean="0"/>
              <a:t>надежность,</a:t>
            </a:r>
          </a:p>
          <a:p>
            <a:pPr algn="just">
              <a:buFontTx/>
              <a:buChar char="-"/>
            </a:pPr>
            <a:r>
              <a:rPr lang="ru-RU" i="1" dirty="0" smtClean="0"/>
              <a:t> безопасность поездки и перевозки,            </a:t>
            </a:r>
          </a:p>
          <a:p>
            <a:pPr algn="just">
              <a:buFontTx/>
              <a:buChar char="-"/>
            </a:pPr>
            <a:r>
              <a:rPr lang="ru-RU" i="1" dirty="0" smtClean="0"/>
              <a:t> высокая скорость, </a:t>
            </a:r>
          </a:p>
          <a:p>
            <a:pPr algn="just">
              <a:buFontTx/>
              <a:buChar char="-"/>
            </a:pPr>
            <a:r>
              <a:rPr lang="ru-RU" i="1" dirty="0" smtClean="0"/>
              <a:t> сохранность грузов в пути следования,</a:t>
            </a:r>
          </a:p>
          <a:p>
            <a:pPr algn="just">
              <a:buFontTx/>
              <a:buChar char="-"/>
            </a:pPr>
            <a:r>
              <a:rPr lang="ru-RU" i="1" dirty="0" smtClean="0"/>
              <a:t> соблюдение графика движения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6991376"/>
          </a:xfrm>
        </p:spPr>
        <p:txBody>
          <a:bodyPr>
            <a:normAutofit/>
          </a:bodyPr>
          <a:lstStyle/>
          <a:p>
            <a:pPr algn="ctr"/>
            <a:r>
              <a:rPr lang="ru-RU" sz="8000" smtClean="0"/>
              <a:t>СПАСИБО</a:t>
            </a:r>
            <a:br>
              <a:rPr lang="ru-RU" sz="8000" smtClean="0"/>
            </a:br>
            <a:r>
              <a:rPr lang="ru-RU" sz="8000" smtClean="0"/>
              <a:t> ЗА </a:t>
            </a:r>
            <a:br>
              <a:rPr lang="ru-RU" sz="8000" smtClean="0"/>
            </a:br>
            <a:r>
              <a:rPr lang="ru-RU" sz="8000" smtClean="0"/>
              <a:t>ВНИМАНИЕ</a:t>
            </a:r>
            <a:r>
              <a:rPr lang="ru-RU" sz="8000" dirty="0" smtClean="0"/>
              <a:t>!</a:t>
            </a:r>
            <a:endParaRPr lang="ru-RU" sz="8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/>
              <a:t>Транспорт</a:t>
            </a:r>
            <a:r>
              <a:rPr lang="ru-RU" dirty="0" smtClean="0"/>
              <a:t> - </a:t>
            </a:r>
            <a:r>
              <a:rPr lang="ru-RU" b="1" dirty="0" smtClean="0"/>
              <a:t>это одна из сфер материального производства. </a:t>
            </a:r>
            <a:r>
              <a:rPr lang="ru-RU" dirty="0" smtClean="0"/>
              <a:t>Хотя транспорт не создает новую продукцию, он вводит эту продукцию в сферу обращения. </a:t>
            </a:r>
            <a:r>
              <a:rPr lang="ru-RU" b="1" dirty="0" smtClean="0"/>
              <a:t>Продукция транспорта - сам процесс перемещения грузов, пассажиров и багажа. </a:t>
            </a:r>
            <a:r>
              <a:rPr lang="ru-RU" dirty="0" smtClean="0"/>
              <a:t>Главная задача транспорта - состыковать различные сферы промышленности, увязать их в единый технологический цикл.</a:t>
            </a:r>
          </a:p>
          <a:p>
            <a:pPr algn="just"/>
            <a:r>
              <a:rPr lang="ru-RU" dirty="0" smtClean="0"/>
              <a:t>Транспорт влияет на производственный процесс (от слаженной работы транспорта зависит результат производственного процесса, например, производство сельскохозяйственной продукции).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Классификация транспорта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479708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/>
              <a:t>Различают следующие виды перевозок:</a:t>
            </a:r>
          </a:p>
          <a:p>
            <a:pPr algn="just"/>
            <a:r>
              <a:rPr lang="ru-RU" dirty="0" smtClean="0"/>
              <a:t>1) </a:t>
            </a:r>
            <a:r>
              <a:rPr lang="ru-RU" b="1" dirty="0" smtClean="0"/>
              <a:t>по виду транспорта: </a:t>
            </a:r>
            <a:r>
              <a:rPr lang="ru-RU" dirty="0" smtClean="0"/>
              <a:t>железнодорожные, речные, морские, воздушные, автомобильные перевозки;</a:t>
            </a:r>
          </a:p>
          <a:p>
            <a:pPr algn="just"/>
            <a:r>
              <a:rPr lang="ru-RU" dirty="0" smtClean="0"/>
              <a:t>2)</a:t>
            </a:r>
            <a:r>
              <a:rPr lang="ru-RU" b="1" dirty="0" smtClean="0"/>
              <a:t>по</a:t>
            </a:r>
            <a:r>
              <a:rPr lang="ru-RU" dirty="0" smtClean="0"/>
              <a:t> </a:t>
            </a:r>
            <a:r>
              <a:rPr lang="ru-RU" b="1" dirty="0" smtClean="0"/>
              <a:t>числу перевозчиков</a:t>
            </a:r>
            <a:r>
              <a:rPr lang="ru-RU" dirty="0" smtClean="0"/>
              <a:t>:</a:t>
            </a:r>
          </a:p>
          <a:p>
            <a:pPr algn="just"/>
            <a:r>
              <a:rPr lang="ru-RU" dirty="0" smtClean="0"/>
              <a:t>а) </a:t>
            </a:r>
            <a:r>
              <a:rPr lang="ru-RU" b="1" dirty="0" smtClean="0"/>
              <a:t>перевозки в местном сообщении </a:t>
            </a:r>
            <a:r>
              <a:rPr lang="ru-RU" dirty="0" smtClean="0"/>
              <a:t>(когда перевозки осуществляются одним видом транспорта и в пределах одного транспортного предприятия - железной дороги, речного пароходства);</a:t>
            </a:r>
          </a:p>
          <a:p>
            <a:pPr algn="just"/>
            <a:r>
              <a:rPr lang="ru-RU" dirty="0" smtClean="0"/>
              <a:t>б) </a:t>
            </a:r>
            <a:r>
              <a:rPr lang="ru-RU" b="1" dirty="0" smtClean="0"/>
              <a:t>перевозки в прямом сообщении </a:t>
            </a:r>
            <a:r>
              <a:rPr lang="ru-RU" dirty="0" smtClean="0"/>
              <a:t>осуществляются по одному документу несколькими перевозчиками одного вида транспорта (двумя железными дорогами);</a:t>
            </a:r>
          </a:p>
          <a:p>
            <a:pPr algn="just"/>
            <a:r>
              <a:rPr lang="ru-RU" dirty="0" smtClean="0"/>
              <a:t> в) </a:t>
            </a:r>
            <a:r>
              <a:rPr lang="ru-RU" b="1" dirty="0" smtClean="0"/>
              <a:t>перевозки в прямом смешанном </a:t>
            </a:r>
            <a:r>
              <a:rPr lang="ru-RU" dirty="0" smtClean="0"/>
              <a:t>сообщении осуществляются разными видами транспорта несколькими перевозчиками (железной дорогой и воздушным транспортом).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Морской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На </a:t>
            </a:r>
            <a:r>
              <a:rPr lang="ru-RU" b="1" dirty="0" smtClean="0"/>
              <a:t>морском</a:t>
            </a:r>
            <a:r>
              <a:rPr lang="ru-RU" dirty="0" smtClean="0"/>
              <a:t> транспорте:</a:t>
            </a:r>
          </a:p>
          <a:p>
            <a:pPr algn="just"/>
            <a:r>
              <a:rPr lang="ru-RU" dirty="0" smtClean="0"/>
              <a:t>- перевозки в малом каботаже. Под малым каботажем понимается перевозка между двумя российскими портами, расположенными в одном море;</a:t>
            </a:r>
          </a:p>
          <a:p>
            <a:pPr algn="just"/>
            <a:r>
              <a:rPr lang="ru-RU" dirty="0" smtClean="0"/>
              <a:t>- перевозки в большом каботаже. Перевозки между двумя портами РФ, располагающимися в разных морях;</a:t>
            </a:r>
          </a:p>
          <a:p>
            <a:pPr algn="just"/>
            <a:r>
              <a:rPr lang="ru-RU" dirty="0" smtClean="0"/>
              <a:t>- перевозки в заграничном сообщении. Эти перевозки осуществляются в иностранные порты или из них.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В0здушный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На </a:t>
            </a:r>
            <a:r>
              <a:rPr lang="ru-RU" b="1" dirty="0" smtClean="0"/>
              <a:t>воздушном</a:t>
            </a:r>
            <a:r>
              <a:rPr lang="ru-RU" dirty="0" smtClean="0"/>
              <a:t> транспорте:</a:t>
            </a:r>
          </a:p>
          <a:p>
            <a:pPr algn="just"/>
            <a:r>
              <a:rPr lang="ru-RU" dirty="0" smtClean="0"/>
              <a:t>- внутренние воздушные перевозки - пункт отправления, назначения и все пункты посадок расположены на территории РФ;</a:t>
            </a:r>
          </a:p>
          <a:p>
            <a:pPr algn="just"/>
            <a:r>
              <a:rPr lang="ru-RU" dirty="0" smtClean="0"/>
              <a:t>- международные воздушные перевозки – пункт отправления и назначения расположены на территории двух государств или на территории одного государства, если предусмотрен пункт посадки на территории другого государства.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Автомобильный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На </a:t>
            </a:r>
            <a:r>
              <a:rPr lang="ru-RU" b="1" dirty="0" smtClean="0"/>
              <a:t>автомобильном</a:t>
            </a:r>
            <a:r>
              <a:rPr lang="ru-RU" dirty="0" smtClean="0"/>
              <a:t> транспорте различают перевозки </a:t>
            </a:r>
            <a:r>
              <a:rPr lang="ru-RU" b="1" dirty="0" smtClean="0"/>
              <a:t>во внутреннем сообщении </a:t>
            </a:r>
            <a:r>
              <a:rPr lang="ru-RU" dirty="0" smtClean="0"/>
              <a:t>и в </a:t>
            </a:r>
            <a:r>
              <a:rPr lang="ru-RU" b="1" dirty="0" smtClean="0"/>
              <a:t>международном сообщении.</a:t>
            </a:r>
          </a:p>
          <a:p>
            <a:pPr algn="just"/>
            <a:r>
              <a:rPr lang="ru-RU" dirty="0" smtClean="0"/>
              <a:t>- перевозка, осуществляемая по одному транспортному документу (по одной накладной без переоформления груза в пути) - прямая;</a:t>
            </a:r>
          </a:p>
          <a:p>
            <a:pPr algn="just"/>
            <a:r>
              <a:rPr lang="ru-RU" dirty="0" smtClean="0"/>
              <a:t> - смешанная перевозка (участие нескольких транспортных организации, относящихся к различным видам транспорта).</a:t>
            </a:r>
          </a:p>
          <a:p>
            <a:pPr algn="just"/>
            <a:r>
              <a:rPr lang="ru-RU" dirty="0" smtClean="0"/>
              <a:t> В силу обязательства перевозки перевозчик обязуется доставить груз или пассажира в указанный пункт назначения, а отправитель груза, пассажир или иное лицо обязуются уплатить провозную плату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Перевозка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Транспортные обязательства </a:t>
            </a:r>
            <a:r>
              <a:rPr lang="ru-RU" dirty="0" smtClean="0"/>
              <a:t>- это обязательства по перевозке грузов, пассажиров и багажа, а также иные обязательства по оказанию транспортных услуг, связанных с перевозками.</a:t>
            </a:r>
          </a:p>
          <a:p>
            <a:pPr algn="just">
              <a:buNone/>
            </a:pPr>
            <a:r>
              <a:rPr lang="ru-RU" b="1" dirty="0" smtClean="0"/>
              <a:t>		Перевозка</a:t>
            </a:r>
            <a:r>
              <a:rPr lang="ru-RU" dirty="0" smtClean="0"/>
              <a:t> (в широком значении) - это обязательства, в силу которых перевозчик должен совершить юридические и фактические действия по перемещению (транспортировке) груза, пассажира или багажа (транспортные услуги) в пользу грузоотправителя (грузополучателя, пассажира), а грузоотправитель обязуется оплатить эти действия.</a:t>
            </a:r>
          </a:p>
          <a:p>
            <a:pPr algn="just">
              <a:buNone/>
            </a:pPr>
            <a:r>
              <a:rPr lang="ru-RU" b="1" dirty="0" smtClean="0"/>
              <a:t>		Договор перевозки </a:t>
            </a:r>
            <a:r>
              <a:rPr lang="ru-RU" dirty="0" smtClean="0"/>
              <a:t>относится к так называемым транспортным обязательствам (транспортным договорам).</a:t>
            </a:r>
          </a:p>
          <a:p>
            <a:pPr algn="just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Регламентирующие документы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Гражданский кодекс, традиционно определяя основные принципы гражданско-правового регулирования перевозок, отсылает к иным специальным законам, составляющим транспортное законодательство. В настоящее время основными актами, регламентирующими транспортные отношения, являются:</a:t>
            </a:r>
          </a:p>
          <a:p>
            <a:pPr algn="just"/>
            <a:r>
              <a:rPr lang="ru-RU" dirty="0" smtClean="0"/>
              <a:t>1.</a:t>
            </a:r>
            <a:r>
              <a:rPr lang="ru-RU" dirty="0" smtClean="0">
                <a:hlinkClick r:id="rId2"/>
              </a:rPr>
              <a:t>Воздушный кодекс</a:t>
            </a:r>
            <a:r>
              <a:rPr lang="ru-RU" dirty="0" smtClean="0"/>
              <a:t> РФ от 19 марта 1997 г. N 60-ФЗ;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Регламентирующие документы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2.Федеральный закон от 10 января 2003 г. N 18-ФЗ "</a:t>
            </a:r>
            <a:r>
              <a:rPr lang="ru-RU" dirty="0" smtClean="0">
                <a:hlinkClick r:id="rId2"/>
              </a:rPr>
              <a:t>Устав железнодорожного транспорта Российской Федерации</a:t>
            </a:r>
            <a:r>
              <a:rPr lang="ru-RU" dirty="0" smtClean="0"/>
              <a:t>";</a:t>
            </a:r>
          </a:p>
          <a:p>
            <a:pPr algn="just"/>
            <a:r>
              <a:rPr lang="ru-RU" dirty="0" smtClean="0"/>
              <a:t>3.</a:t>
            </a:r>
            <a:r>
              <a:rPr lang="ru-RU" dirty="0" smtClean="0">
                <a:hlinkClick r:id="rId3"/>
              </a:rPr>
              <a:t>Кодекс торгового мореплавания РФ</a:t>
            </a:r>
            <a:r>
              <a:rPr lang="ru-RU" dirty="0" smtClean="0"/>
              <a:t> от 30 апреля 1999 г. N 81-ФЗ (СЗ РФ. 1999. N 18. Ст. 2207);</a:t>
            </a:r>
          </a:p>
          <a:p>
            <a:pPr algn="just"/>
            <a:r>
              <a:rPr lang="ru-RU" dirty="0" smtClean="0"/>
              <a:t>4.</a:t>
            </a:r>
            <a:r>
              <a:rPr lang="ru-RU" dirty="0" smtClean="0">
                <a:hlinkClick r:id="rId4"/>
              </a:rPr>
              <a:t>Кодекс внутреннего водного транспорта РФ</a:t>
            </a:r>
            <a:r>
              <a:rPr lang="ru-RU" dirty="0" smtClean="0"/>
              <a:t> от 7 марта 2001 г. N 24-ФЗ (СЗ РФ. 2001. N 11. Ст. 1001);</a:t>
            </a:r>
          </a:p>
          <a:p>
            <a:pPr algn="just"/>
            <a:r>
              <a:rPr lang="ru-RU" dirty="0" smtClean="0"/>
              <a:t>5.</a:t>
            </a:r>
            <a:r>
              <a:rPr lang="ru-RU" dirty="0" smtClean="0">
                <a:hlinkClick r:id="rId5"/>
              </a:rPr>
              <a:t>Устав автомобильного транспорта и городского наземного электрического транспорта</a:t>
            </a:r>
            <a:r>
              <a:rPr lang="ru-RU" dirty="0" smtClean="0"/>
              <a:t> от 8 ноября 2007 г. N 259-ФЗ.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191</TotalTime>
  <Words>528</Words>
  <Application>Microsoft Office PowerPoint</Application>
  <PresentationFormat>Экран (4:3)</PresentationFormat>
  <Paragraphs>71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Модульная</vt:lpstr>
      <vt:lpstr>Понятие о перевозках</vt:lpstr>
      <vt:lpstr>Транспорт</vt:lpstr>
      <vt:lpstr>Классификация транспорта</vt:lpstr>
      <vt:lpstr>Морской транспорт</vt:lpstr>
      <vt:lpstr>В0здушный транспорт</vt:lpstr>
      <vt:lpstr>Автомобильный транспорт</vt:lpstr>
      <vt:lpstr>Перевозка</vt:lpstr>
      <vt:lpstr>Регламентирующие документы</vt:lpstr>
      <vt:lpstr>Регламентирующие документы</vt:lpstr>
      <vt:lpstr>Транспортные отношения </vt:lpstr>
      <vt:lpstr>Транспортные отношения</vt:lpstr>
      <vt:lpstr>Транспортные отношения</vt:lpstr>
      <vt:lpstr>Продукт</vt:lpstr>
      <vt:lpstr>Пассажирские перевозки</vt:lpstr>
      <vt:lpstr>Товаропоток</vt:lpstr>
      <vt:lpstr>Качественные показатели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 о перевозках</dc:title>
  <dc:creator>Пользователь</dc:creator>
  <cp:lastModifiedBy>пользователь</cp:lastModifiedBy>
  <cp:revision>9</cp:revision>
  <dcterms:created xsi:type="dcterms:W3CDTF">2025-01-11T08:03:10Z</dcterms:created>
  <dcterms:modified xsi:type="dcterms:W3CDTF">2025-01-30T05:32:30Z</dcterms:modified>
</cp:coreProperties>
</file>