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tmagazine.ru/posts/9558-infrastruktur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217171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«Мировая  транспортная  система»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857628"/>
            <a:ext cx="8077200" cy="1000132"/>
          </a:xfrm>
        </p:spPr>
        <p:txBody>
          <a:bodyPr/>
          <a:lstStyle/>
          <a:p>
            <a:pPr algn="r"/>
            <a:r>
              <a:rPr lang="ru-RU" dirty="0" smtClean="0"/>
              <a:t>Транспортная системы России</a:t>
            </a:r>
          </a:p>
          <a:p>
            <a:pPr algn="r"/>
            <a:r>
              <a:rPr lang="ru-RU" dirty="0" smtClean="0"/>
              <a:t>Тема 1.3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мирового </a:t>
            </a:r>
            <a:r>
              <a:rPr lang="ru-RU" dirty="0" err="1" smtClean="0"/>
              <a:t>грузо</a:t>
            </a:r>
            <a:r>
              <a:rPr lang="ru-RU" dirty="0" smtClean="0"/>
              <a:t>– и пассажирооборота</a:t>
            </a:r>
            <a:endParaRPr lang="ru-RU" dirty="0"/>
          </a:p>
        </p:txBody>
      </p:sp>
      <p:pic>
        <p:nvPicPr>
          <p:cNvPr id="4" name="Содержимое 3" descr="http://ok-t.ru/img/baza7/Geograficheskaya-kartina-mira.-1-tom-1383519743.files/image5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1928802"/>
            <a:ext cx="7715303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Железнодорожный транспорт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Железнодорожный транспорт.</a:t>
            </a:r>
          </a:p>
          <a:p>
            <a:pPr algn="just"/>
            <a:r>
              <a:rPr lang="ru-RU" dirty="0" smtClean="0"/>
              <a:t> Протяженность железных дорог мира к 1940 г. достигла 1,3 млн. км. К началу XXI в., как показывают данные по 67 странам Европы, Азии и Америки, она несколько снизилась и остановилась на уровне 900 тыс. км.</a:t>
            </a:r>
            <a:r>
              <a:rPr lang="ru-RU" b="1" i="1" dirty="0" smtClean="0"/>
              <a:t> Железнодорожный транспорт России.</a:t>
            </a:r>
            <a:r>
              <a:rPr lang="ru-RU" b="1" dirty="0" smtClean="0"/>
              <a:t> </a:t>
            </a:r>
            <a:r>
              <a:rPr lang="ru-RU" dirty="0" smtClean="0"/>
              <a:t>В настоящее время общая протяженность железных дорог России составляет 85,5 тыс. км, в том числе около 90 тыс. км путей общего пользования.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700" b="1" i="1" dirty="0" smtClean="0"/>
              <a:t>Автомобильный транспорт</a:t>
            </a:r>
            <a:r>
              <a:rPr lang="ru-RU" sz="3700" b="1" dirty="0" smtClean="0"/>
              <a:t>.</a:t>
            </a:r>
            <a:r>
              <a:rPr lang="ru-RU" sz="3700" dirty="0" smtClean="0"/>
              <a:t> Особенностью автомобильного транспорта являются его возможность интеграции в едином процессе перевозки с другими видами транспорта: водным (паромы, суда и т.д.), железнодорожным (платформы, трейлеры), авиационным (большегрузные самолеты). При этом используется перевозка не только колесной техники, но и контейнеров, а также других видов </a:t>
            </a:r>
            <a:r>
              <a:rPr lang="ru-RU" sz="3700" dirty="0" err="1" smtClean="0"/>
              <a:t>юнитизированных</a:t>
            </a:r>
            <a:r>
              <a:rPr lang="ru-RU" sz="3700" dirty="0" smtClean="0"/>
              <a:t> грузовых мест. В результате вклад автомобильного транспорта в формирование единой мировой транспортной системы весьма велик. В первые два десятилетия XX в. недавно появившиеся автомобили пользовались дорогами, которые были проложены еще для гужевого транспорта. Затем возникла необходимость в создании своей инфраструктуры.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Автомобильный транспорт России.</a:t>
            </a:r>
            <a:r>
              <a:rPr lang="ru-RU" dirty="0" smtClean="0"/>
              <a:t> В России (СССР) автотранспорт, в особенности легковой, развивался медленнее, чем в западных странах, и менее успешно, чем такие виды транспорта, как железнодорожный и водный, что объясняется общей социально-экономической политикой государства, очень жестко ограничивавшей спрос населения. В последнее десятилетие (до распада) в Советском Союзе грузооборот автомобильного транспорта составлял 280 </a:t>
            </a:r>
            <a:r>
              <a:rPr lang="ru-RU" dirty="0" err="1" smtClean="0"/>
              <a:t>млрд</a:t>
            </a:r>
            <a:r>
              <a:rPr lang="ru-RU" dirty="0" smtClean="0"/>
              <a:t> т-км, а пассажирооборот 254 </a:t>
            </a:r>
            <a:r>
              <a:rPr lang="ru-RU" dirty="0" err="1" smtClean="0"/>
              <a:t>млрд</a:t>
            </a:r>
            <a:r>
              <a:rPr lang="ru-RU" dirty="0" smtClean="0"/>
              <a:t> </a:t>
            </a:r>
            <a:r>
              <a:rPr lang="ru-RU" dirty="0" err="1" smtClean="0"/>
              <a:t>пасс.-км</a:t>
            </a:r>
            <a:r>
              <a:rPr lang="ru-RU" dirty="0" smtClean="0"/>
              <a:t>. Обращает на себя внимание низкий уровень обеспеченности советского населения легковыми автомобилями (число последних составило только 16 </a:t>
            </a:r>
            <a:r>
              <a:rPr lang="ru-RU" dirty="0" err="1" smtClean="0"/>
              <a:t>млн</a:t>
            </a:r>
            <a:r>
              <a:rPr lang="ru-RU" dirty="0" smtClean="0"/>
              <a:t> единиц).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i="1" dirty="0" smtClean="0"/>
              <a:t>Внутренний водный транспорт.</a:t>
            </a:r>
            <a:r>
              <a:rPr lang="ru-RU" dirty="0" smtClean="0"/>
              <a:t> Общая протяженность водных транспортных путей сообщения тридцати основных стран Европы и Северной Америки превышает в мире составляет 175 тыс. км.</a:t>
            </a:r>
          </a:p>
          <a:p>
            <a:pPr algn="just"/>
            <a:r>
              <a:rPr lang="ru-RU" dirty="0" smtClean="0"/>
              <a:t>По грузообороту вплоть до начала 90-х гг. XX в. второе место среди стран мира занимал СССР, тогда как первое сохраняли (и сохраняют) США.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smtClean="0"/>
              <a:t>Внутренний водный транспорт России.</a:t>
            </a:r>
            <a:r>
              <a:rPr lang="ru-RU" dirty="0" smtClean="0"/>
              <a:t> В СССР (данные по РСФСР) длина внутренних водных судоходных путей с 61 тыс. км в 1928 г. возросла до 121 тыс. км в 1970 г., а количество перевезенных грузов, соответственно, с 37 до 311 </a:t>
            </a:r>
            <a:r>
              <a:rPr lang="ru-RU" dirty="0" err="1" smtClean="0"/>
              <a:t>млн</a:t>
            </a:r>
            <a:r>
              <a:rPr lang="ru-RU" dirty="0" smtClean="0"/>
              <a:t> т. Общие тенденции, характерные для этого транспорта, проявили себя и в России, в особенности в 1990-х гг.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Морской транспорт.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Морской транспорт.</a:t>
            </a:r>
            <a:r>
              <a:rPr lang="ru-RU" dirty="0" smtClean="0"/>
              <a:t> Морской транспорт в мировой транспортной системе играет ведущую роль. На него приходиться 80%  всего грузооборота мировой торговли. Суммарная грузоподъемность (общий тоннаж) мирового торгового флота продолжает расти, достигнув в 2023г приблизительно 2 миллиардов дедвейт –тонн.. Это связано с увеличением мирового спроса на морские перевозки, особенно в контейнерном и танкерном сегментах.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Морской транспорт.</a:t>
            </a:r>
            <a:r>
              <a:rPr lang="ru-RU" dirty="0" smtClean="0"/>
              <a:t> Морской транспорт в мировой транспортной системе играет ведущую роль. На него приходиться 80%  всего грузооборота мировой торговли. Суммарная грузоподъемность (общий тоннаж) мирового торгового флота продолжает расти, достигнув в 2023г приблизительно 2 миллиардов дедвейт –тонн.. Это связано с увеличением мирового спроса на морские перевозки, особенно в контейнерном и танкерном сегментах.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smtClean="0"/>
              <a:t>Трубопроводный транспорт.</a:t>
            </a:r>
            <a:r>
              <a:rPr lang="ru-RU" dirty="0" smtClean="0"/>
              <a:t> Хотя первые небольшие трубопроводы были сооружены еще до начала XX в., этот вид транспорта получил наибольшее развитие во второй половине прошедшего века. В начале 70-х гг. в целом в мире общая протяженность магистральных нефтепроводов достигала 258 тыс. км, газопроводов 609 тыс. км. Уже в то время примерно половина общей длины нефтепроводов и длины газопроводов приходилось на США. Спустя еще 30 лет, к началу XXI в., общая протяженность магистральных нефтепроводов в мире достигла 500 тыс. км, т.е. возросла примерно вдвое. Совокупная длина всех трубопроводов превышает 2 </a:t>
            </a:r>
            <a:r>
              <a:rPr lang="ru-RU" dirty="0" err="1" smtClean="0"/>
              <a:t>млн</a:t>
            </a:r>
            <a:r>
              <a:rPr lang="ru-RU" dirty="0" smtClean="0"/>
              <a:t> км. Наибольшей трубопроводной сетью обладают США, Россия и следующая за ними с большим отрывом Европа.</a:t>
            </a:r>
          </a:p>
          <a:p>
            <a:pPr algn="just"/>
            <a:r>
              <a:rPr lang="ru-RU" b="1" i="1" dirty="0" smtClean="0"/>
              <a:t>Трубопроводный транспорт России.</a:t>
            </a:r>
            <a:r>
              <a:rPr lang="ru-RU" dirty="0" smtClean="0"/>
              <a:t>  В настоящее время после раздела Советского Союза Россия обладает трубопроводной сетью, которая включает 62 тыс. км магистральных нефтепроводов и 150 тыс. км газопроводов (2-е место в мире). По нефтепроводной системе РФ перекачивается ежегодно более 300 </a:t>
            </a:r>
            <a:r>
              <a:rPr lang="ru-RU" dirty="0" err="1" smtClean="0"/>
              <a:t>млн</a:t>
            </a:r>
            <a:r>
              <a:rPr lang="ru-RU" dirty="0" smtClean="0"/>
              <a:t> т нефти.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Воздушный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i="1" dirty="0" smtClean="0"/>
              <a:t>Воздушный транспорт.</a:t>
            </a:r>
            <a:r>
              <a:rPr lang="ru-RU" dirty="0" smtClean="0"/>
              <a:t> Дальнейшее развитие авиационного транспорта осуществлялось также быстрыми темпами: в начале XXI в. грузооборот достиг 293 </a:t>
            </a:r>
            <a:r>
              <a:rPr lang="ru-RU" dirty="0" err="1" smtClean="0"/>
              <a:t>млрд</a:t>
            </a:r>
            <a:r>
              <a:rPr lang="ru-RU" dirty="0" smtClean="0"/>
              <a:t> т-км, в том числе в международном сообщении 189 </a:t>
            </a:r>
            <a:r>
              <a:rPr lang="ru-RU" dirty="0" err="1" smtClean="0"/>
              <a:t>млрд</a:t>
            </a:r>
            <a:r>
              <a:rPr lang="ru-RU" dirty="0" smtClean="0"/>
              <a:t> т-км. Число пассажиров увеличилось до 2244 </a:t>
            </a:r>
            <a:r>
              <a:rPr lang="ru-RU" dirty="0" err="1" smtClean="0"/>
              <a:t>млн</a:t>
            </a:r>
            <a:r>
              <a:rPr lang="ru-RU" dirty="0" smtClean="0"/>
              <a:t>, включая 1252 </a:t>
            </a:r>
            <a:r>
              <a:rPr lang="ru-RU" dirty="0" err="1" smtClean="0"/>
              <a:t>млн</a:t>
            </a:r>
            <a:r>
              <a:rPr lang="ru-RU" dirty="0" smtClean="0"/>
              <a:t> - на международных линиях.</a:t>
            </a:r>
          </a:p>
          <a:p>
            <a:pPr algn="just"/>
            <a:r>
              <a:rPr lang="ru-RU" b="1" i="1" dirty="0" smtClean="0"/>
              <a:t> Воздушный транспорт России.</a:t>
            </a:r>
            <a:r>
              <a:rPr lang="ru-RU" dirty="0" smtClean="0"/>
              <a:t> В современной России грузооборот воздушного транспорта упал в несколько раз за период 90-х гг. XX в.</a:t>
            </a:r>
          </a:p>
          <a:p>
            <a:pPr algn="just"/>
            <a:r>
              <a:rPr lang="ru-RU" dirty="0" smtClean="0"/>
              <a:t>Пассажирские перевозки в России достигли также своего пика в 1990 г. - 91 </a:t>
            </a:r>
            <a:r>
              <a:rPr lang="ru-RU" dirty="0" err="1" smtClean="0"/>
              <a:t>млн</a:t>
            </a:r>
            <a:r>
              <a:rPr lang="ru-RU" dirty="0" smtClean="0"/>
              <a:t> чел., затем стали очень быстро падать, снизившись в 1995 г. до 32, а в 1999 до 22 </a:t>
            </a:r>
            <a:r>
              <a:rPr lang="ru-RU" dirty="0" err="1" smtClean="0"/>
              <a:t>млн</a:t>
            </a:r>
            <a:r>
              <a:rPr lang="ru-RU" dirty="0" smtClean="0"/>
              <a:t> чел. В 2000 г. было перевезено 21,8 </a:t>
            </a:r>
            <a:r>
              <a:rPr lang="ru-RU" dirty="0" err="1" smtClean="0"/>
              <a:t>млн</a:t>
            </a:r>
            <a:r>
              <a:rPr lang="ru-RU" dirty="0" smtClean="0"/>
              <a:t> чел. В 2001 г. их численность возросла до 25 </a:t>
            </a:r>
            <a:r>
              <a:rPr lang="ru-RU" dirty="0" err="1" smtClean="0"/>
              <a:t>млн</a:t>
            </a:r>
            <a:r>
              <a:rPr lang="ru-RU" dirty="0" smtClean="0"/>
              <a:t> чел., что породило определенные надежды отечественных компаний.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Понятие мировой транспортной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Мировая транспортная система представляет собой глобальную совокупность национальных транспортных систем, связанных между собой общими </a:t>
            </a:r>
            <a:r>
              <a:rPr lang="ru-RU" b="1" dirty="0" err="1" smtClean="0"/>
              <a:t>грузо</a:t>
            </a:r>
            <a:r>
              <a:rPr lang="ru-RU" b="1" dirty="0" smtClean="0"/>
              <a:t>- и пассажиропотоками.</a:t>
            </a: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Эта система обладает мощной материально –технической базой, которая развивается и совершенствуется за счет масштабных инвестиций, обеспечивающих устойчивые темпы роста перевозок и повышение качества транспортных услуг.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29566" cy="600079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СПАСИБО</a:t>
            </a:r>
            <a:br>
              <a:rPr lang="ru-RU" sz="6000" dirty="0" smtClean="0"/>
            </a:br>
            <a:r>
              <a:rPr lang="ru-RU" sz="6000" dirty="0" smtClean="0"/>
              <a:t> ЗА </a:t>
            </a:r>
            <a:br>
              <a:rPr lang="ru-RU" sz="6000" dirty="0" smtClean="0"/>
            </a:br>
            <a:r>
              <a:rPr lang="ru-RU" sz="6000" dirty="0" smtClean="0"/>
              <a:t>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мировую транспортную систему входят следующие объекты: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- </a:t>
            </a:r>
            <a:r>
              <a:rPr lang="ru-RU" u="sng" dirty="0" smtClean="0">
                <a:hlinkClick r:id="rId2"/>
              </a:rPr>
              <a:t>инфраструктура</a:t>
            </a:r>
            <a:r>
              <a:rPr lang="ru-RU" dirty="0" smtClean="0"/>
              <a:t> - каналы, железные и автомобильные дороги, трубопроводы;</a:t>
            </a:r>
          </a:p>
          <a:p>
            <a:pPr algn="just"/>
            <a:r>
              <a:rPr lang="ru-RU" dirty="0" smtClean="0"/>
              <a:t>- терминалы - аэропорты, речные и морские порты, автобусные и железнодорожные станции.</a:t>
            </a:r>
          </a:p>
          <a:p>
            <a:pPr algn="just">
              <a:buNone/>
            </a:pPr>
            <a:r>
              <a:rPr lang="ru-RU" dirty="0" smtClean="0"/>
              <a:t>		Мировая транспортная система  имеет неоднородную структуру.  Наиболее густая транспортная сеть в Западной Европе и Северной Америке.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Протяженность</a:t>
            </a:r>
            <a:endParaRPr lang="ru-RU" dirty="0"/>
          </a:p>
        </p:txBody>
      </p:sp>
      <p:pic>
        <p:nvPicPr>
          <p:cNvPr id="4" name="Содержимое 3" descr="http://ok-t.ru/img/baza7/Geograficheskaya-kartina-mira.-1-tom-1383519743.files/image49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1428736"/>
            <a:ext cx="5405466" cy="4786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ok-t.ru/img/baza7/Geograficheskaya-kartina-mira.-1-tom-1383519743.files/image500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357430"/>
            <a:ext cx="2733675" cy="364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Густота сети автомобильных и железных дорог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071678"/>
          <a:ext cx="8515353" cy="364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8451"/>
                <a:gridCol w="2838451"/>
                <a:gridCol w="2838451"/>
              </a:tblGrid>
              <a:tr h="643411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Регионы и страны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Густота сети дорог, км /1000 км </a:t>
                      </a:r>
                      <a:r>
                        <a:rPr lang="ru-RU" sz="14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0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Автомобильных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Железных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12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США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668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30,9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Западная Европа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955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Китай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Россия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28,6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5,1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Развитие транспортной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На современном этапе мировая транспортная система характеризуется большой зависимостью от информационных технологий и развивается по следующим направлениям:</a:t>
            </a:r>
            <a:endParaRPr lang="ru-RU" dirty="0" smtClean="0"/>
          </a:p>
          <a:p>
            <a:pPr algn="just"/>
            <a:r>
              <a:rPr lang="ru-RU" dirty="0" smtClean="0"/>
              <a:t>- увеличение пропускной способности транспортных путей,</a:t>
            </a:r>
          </a:p>
          <a:p>
            <a:pPr algn="just"/>
            <a:r>
              <a:rPr lang="ru-RU" dirty="0" smtClean="0"/>
              <a:t>- повышение безопасности движения,</a:t>
            </a:r>
          </a:p>
          <a:p>
            <a:pPr algn="just"/>
            <a:r>
              <a:rPr lang="ru-RU" dirty="0" smtClean="0"/>
              <a:t>- появление принципиально новых транспортных средств,</a:t>
            </a:r>
          </a:p>
          <a:p>
            <a:pPr algn="just"/>
            <a:r>
              <a:rPr lang="ru-RU" dirty="0" smtClean="0"/>
              <a:t>- увеличение вместимости и грузоподъёмности транспортных средств,</a:t>
            </a:r>
          </a:p>
          <a:p>
            <a:pPr algn="just"/>
            <a:r>
              <a:rPr lang="ru-RU" dirty="0" smtClean="0"/>
              <a:t>- увеличение скорости передвижения.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487602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Классификация транспортной системы: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8631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dirty="0" smtClean="0"/>
              <a:t>В мировой транспортной системе в соответствии с классификацией ООН принято различать следующие основные виды транспорта: железнодорожный, автомобильный, внутренний водный, морской, речной, воздушный, трубопроводный.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- по способу передвижения: сухопутный, водный, воздушный, специальный;</a:t>
            </a:r>
          </a:p>
          <a:p>
            <a:pPr algn="just"/>
            <a:r>
              <a:rPr lang="ru-RU" dirty="0" smtClean="0"/>
              <a:t>- характеру движения: транзитный, внутрихозяйственный, местный, дальний;</a:t>
            </a:r>
          </a:p>
          <a:p>
            <a:pPr algn="just"/>
            <a:r>
              <a:rPr lang="ru-RU" dirty="0" smtClean="0"/>
              <a:t>- применению силы тяги: сплавной, парусный, гужевой, паровой, электрический, дизельный, газотурбинный,  атомный.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Экономические критерии работы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8624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-  объем перевозок </a:t>
            </a:r>
            <a:r>
              <a:rPr lang="ru-RU" dirty="0" smtClean="0"/>
              <a:t>- количество перевозимого груза тем или иным видом транспорта;</a:t>
            </a:r>
          </a:p>
          <a:p>
            <a:r>
              <a:rPr lang="ru-RU" b="1" dirty="0" smtClean="0"/>
              <a:t>-  грузооборот </a:t>
            </a:r>
            <a:r>
              <a:rPr lang="ru-RU" dirty="0" smtClean="0"/>
              <a:t>- произведение количества перевезенного груза на дальность перевозки (исчисляется в тонно-километрах или тонно-милях - в морском транспорте);</a:t>
            </a:r>
          </a:p>
          <a:p>
            <a:r>
              <a:rPr lang="ru-RU" dirty="0" smtClean="0"/>
              <a:t>-  </a:t>
            </a:r>
            <a:r>
              <a:rPr lang="ru-RU" b="1" dirty="0" smtClean="0"/>
              <a:t>соотношение видов транспорта в грузовых перевозках. </a:t>
            </a:r>
            <a:r>
              <a:rPr lang="ru-RU" dirty="0" smtClean="0"/>
              <a:t>Характеризует уровень территориальной концентрации производства и динамику ее изменения;</a:t>
            </a:r>
          </a:p>
          <a:p>
            <a:r>
              <a:rPr lang="ru-RU" dirty="0" smtClean="0"/>
              <a:t>-  </a:t>
            </a:r>
            <a:r>
              <a:rPr lang="ru-RU" b="1" dirty="0" smtClean="0"/>
              <a:t>пассажирооборот </a:t>
            </a:r>
            <a:r>
              <a:rPr lang="ru-RU" dirty="0" smtClean="0"/>
              <a:t>- произведение количества перевезенных пассажиров на дальность перевозки. Исчисляется в </a:t>
            </a:r>
            <a:r>
              <a:rPr lang="ru-RU" dirty="0" err="1" smtClean="0"/>
              <a:t>пас.-км</a:t>
            </a:r>
            <a:r>
              <a:rPr lang="ru-RU" dirty="0" smtClean="0"/>
              <a:t> или </a:t>
            </a:r>
            <a:r>
              <a:rPr lang="ru-RU" dirty="0" err="1" smtClean="0"/>
              <a:t>пас.-милях</a:t>
            </a:r>
            <a:r>
              <a:rPr lang="ru-RU" dirty="0" smtClean="0"/>
              <a:t> (в морском транспорте). Характеризует транспортную подвижность населения, отражающую степень урбанизации, уровень миграции и динамику перемещений;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Экономические критерии работы транспорта.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-  </a:t>
            </a:r>
            <a:r>
              <a:rPr lang="ru-RU" b="1" dirty="0" smtClean="0"/>
              <a:t>стоимость перевозки</a:t>
            </a:r>
            <a:r>
              <a:rPr lang="ru-RU" dirty="0" smtClean="0"/>
              <a:t>, которая зависит от характера груза и конъюнктуры рынка каждого отдельного вида транспортных услуг;</a:t>
            </a:r>
          </a:p>
          <a:p>
            <a:r>
              <a:rPr lang="ru-RU" b="1" dirty="0" smtClean="0"/>
              <a:t>- </a:t>
            </a:r>
            <a:r>
              <a:rPr lang="ru-RU" b="1" dirty="0" err="1" smtClean="0"/>
              <a:t>транспортоемкость</a:t>
            </a:r>
            <a:r>
              <a:rPr lang="ru-RU" b="1" dirty="0" smtClean="0"/>
              <a:t> </a:t>
            </a:r>
            <a:r>
              <a:rPr lang="ru-RU" dirty="0" smtClean="0"/>
              <a:t>- соотношение грузооборота к единице ВВП (в мировой практике к 1 долл. ВВП);</a:t>
            </a:r>
          </a:p>
          <a:p>
            <a:r>
              <a:rPr lang="ru-RU" b="1" dirty="0" smtClean="0"/>
              <a:t>- транспортная составляющая </a:t>
            </a:r>
            <a:r>
              <a:rPr lang="ru-RU" dirty="0" smtClean="0"/>
              <a:t>(доля расходов на транспортировку) </a:t>
            </a:r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b="1" dirty="0" smtClean="0"/>
              <a:t>стоимости конечной продукции;</a:t>
            </a:r>
          </a:p>
          <a:p>
            <a:r>
              <a:rPr lang="ru-RU" b="1" dirty="0" smtClean="0"/>
              <a:t>- грузопоток - </a:t>
            </a:r>
            <a:r>
              <a:rPr lang="ru-RU" dirty="0" smtClean="0"/>
              <a:t>совокупность грузов, перевозимых в определенном географическом направлении. Различают фактический, плановый и прогнозируемый грузопотоки. Он характеризуется структурой (распределением грузов по примерно однородным группам), направлением, дальностью и объемом перевозок, а также степенью их равномерности в зависимости от сезонности, форс-мажорных обстоятельств и т.д.;</a:t>
            </a:r>
          </a:p>
          <a:p>
            <a:r>
              <a:rPr lang="ru-RU" b="1" dirty="0" smtClean="0"/>
              <a:t>-  соотношение пассажирских </a:t>
            </a:r>
            <a:r>
              <a:rPr lang="ru-RU" dirty="0" smtClean="0"/>
              <a:t>и грузовых перевозок в экономике страны и мировой экономике в целом.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86</TotalTime>
  <Words>394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Модульная</vt:lpstr>
      <vt:lpstr>«Мировая  транспортная  система» </vt:lpstr>
      <vt:lpstr>Понятие мировой транспортной системы</vt:lpstr>
      <vt:lpstr>В мировую транспортную систему входят следующие объекты: </vt:lpstr>
      <vt:lpstr>Протяженность</vt:lpstr>
      <vt:lpstr>Густота сети автомобильных и железных дорог</vt:lpstr>
      <vt:lpstr>Развитие транспортной системы</vt:lpstr>
      <vt:lpstr>Классификация транспортной системы:</vt:lpstr>
      <vt:lpstr>Экономические критерии работы транспорта. </vt:lpstr>
      <vt:lpstr>Экономические критерии работы транспорта.</vt:lpstr>
      <vt:lpstr>Структура мирового грузо– и пассажирооборота</vt:lpstr>
      <vt:lpstr>Железнодорожный транспорт </vt:lpstr>
      <vt:lpstr>Автомобильный транспорт</vt:lpstr>
      <vt:lpstr>Автомобильный транспорт</vt:lpstr>
      <vt:lpstr>Внутренний водный транспорт</vt:lpstr>
      <vt:lpstr>Внутренний водный транспорт</vt:lpstr>
      <vt:lpstr>Морской транспорт.</vt:lpstr>
      <vt:lpstr>Морской транспорт</vt:lpstr>
      <vt:lpstr>Трубопроводный транспорт</vt:lpstr>
      <vt:lpstr>Воздушный транспорт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«Мировая  транспортная  система»</dc:title>
  <dc:creator>Пользователь</dc:creator>
  <cp:lastModifiedBy>пользователь</cp:lastModifiedBy>
  <cp:revision>8</cp:revision>
  <dcterms:created xsi:type="dcterms:W3CDTF">2025-01-11T08:03:10Z</dcterms:created>
  <dcterms:modified xsi:type="dcterms:W3CDTF">2025-01-28T06:44:09Z</dcterms:modified>
</cp:coreProperties>
</file>