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56"/>
  </p:notesMasterIdLst>
  <p:handoutMasterIdLst>
    <p:handoutMasterId r:id="rId57"/>
  </p:handoutMasterIdLst>
  <p:sldIdLst>
    <p:sldId id="256" r:id="rId5"/>
    <p:sldId id="257" r:id="rId6"/>
    <p:sldId id="269" r:id="rId7"/>
    <p:sldId id="270" r:id="rId8"/>
    <p:sldId id="271" r:id="rId9"/>
    <p:sldId id="258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59" r:id="rId21"/>
    <p:sldId id="299" r:id="rId22"/>
    <p:sldId id="300" r:id="rId23"/>
    <p:sldId id="303" r:id="rId24"/>
    <p:sldId id="282" r:id="rId25"/>
    <p:sldId id="301" r:id="rId26"/>
    <p:sldId id="283" r:id="rId27"/>
    <p:sldId id="302" r:id="rId28"/>
    <p:sldId id="304" r:id="rId29"/>
    <p:sldId id="284" r:id="rId30"/>
    <p:sldId id="305" r:id="rId31"/>
    <p:sldId id="306" r:id="rId32"/>
    <p:sldId id="315" r:id="rId33"/>
    <p:sldId id="285" r:id="rId34"/>
    <p:sldId id="308" r:id="rId35"/>
    <p:sldId id="307" r:id="rId36"/>
    <p:sldId id="286" r:id="rId37"/>
    <p:sldId id="309" r:id="rId38"/>
    <p:sldId id="287" r:id="rId39"/>
    <p:sldId id="288" r:id="rId40"/>
    <p:sldId id="310" r:id="rId41"/>
    <p:sldId id="289" r:id="rId42"/>
    <p:sldId id="311" r:id="rId43"/>
    <p:sldId id="290" r:id="rId44"/>
    <p:sldId id="312" r:id="rId45"/>
    <p:sldId id="291" r:id="rId46"/>
    <p:sldId id="298" r:id="rId47"/>
    <p:sldId id="292" r:id="rId48"/>
    <p:sldId id="313" r:id="rId49"/>
    <p:sldId id="314" r:id="rId50"/>
    <p:sldId id="294" r:id="rId51"/>
    <p:sldId id="316" r:id="rId52"/>
    <p:sldId id="295" r:id="rId53"/>
    <p:sldId id="296" r:id="rId54"/>
    <p:sldId id="297" r:id="rId55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701" autoAdjust="0"/>
  </p:normalViewPr>
  <p:slideViewPr>
    <p:cSldViewPr snapToGrid="0" showGuides="1">
      <p:cViewPr varScale="1">
        <p:scale>
          <a:sx n="88" d="100"/>
          <a:sy n="88" d="100"/>
        </p:scale>
        <p:origin x="49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F097377B-7A80-4695-9311-7480A96BA5C2}" type="datetime1">
              <a:rPr lang="ru-RU" smtClean="0"/>
              <a:pPr algn="r" rtl="0"/>
              <a:t>17.01.2022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FAA1E4E1-DF6A-45D0-AB14-6A9A0B144578}" type="datetime1">
              <a:rPr lang="ru-RU" smtClean="0"/>
              <a:pPr/>
              <a:t>17.01.2022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C522B8D-815E-429C-9EC2-505CEC215084}" type="datetime1">
              <a:rPr lang="ru-RU" smtClean="0"/>
              <a:pPr/>
              <a:t>17.01.2022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 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80E4BC3-C763-48AA-8280-ACE59646066A}" type="datetime1">
              <a:rPr lang="ru-RU" smtClean="0"/>
              <a:pPr/>
              <a:t>17.01.2022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6D72474-459C-42C4-A0ED-A9AD89867D22}" type="datetime1">
              <a:rPr lang="ru-RU" smtClean="0"/>
              <a:pPr/>
              <a:t>17.01.2022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dirty="0"/>
              <a:t>09.10.2016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 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08D2BC5-0E5D-4645-A815-DFCA1A04B5A6}" type="datetime1">
              <a:rPr lang="ru-RU" smtClean="0"/>
              <a:pPr/>
              <a:t>17.01.2022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 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 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9" name="Пояснительный текст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r>
              <a:rPr lang="ru-RU" sz="1100" b="1" i="1" dirty="0">
                <a:latin typeface="Arial" pitchFamily="34" charset="0"/>
                <a:cs typeface="Arial" pitchFamily="34" charset="0"/>
              </a:rPr>
              <a:t>ПРИМЕЧАНИЕ</a:t>
            </a:r>
            <a:endParaRPr lang="ru-RU" sz="1200" b="1" i="1" dirty="0">
              <a:latin typeface="Arial" pitchFamily="34" charset="0"/>
              <a:cs typeface="Arial" pitchFamily="34" charset="0"/>
            </a:endParaRPr>
          </a:p>
          <a:p>
            <a:pPr rtl="0"/>
            <a:r>
              <a:rPr lang="ru-RU" sz="1200" i="1" dirty="0">
                <a:latin typeface="Arial" pitchFamily="34" charset="0"/>
                <a:cs typeface="Arial" pitchFamily="34" charset="0"/>
              </a:rPr>
              <a:t>Чтобы изменить изображение на этом слайде, выберите рисунок и удалите его. Затем нажмите значок "Рисунки" в заполнителе, чтобы вставить изображение.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 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Группа 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 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grpSp>
          <p:nvGrpSpPr>
            <p:cNvPr id="11" name="Группа 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F3049B1-F681-4AF5-B948-A3B940E9215A}" type="datetime1">
              <a:rPr lang="ru-RU" smtClean="0"/>
              <a:pPr/>
              <a:t>17.01.2022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 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9071334-89C1-48F8-8089-E3D6AA3BB79C}" type="datetime1">
              <a:rPr lang="ru-RU" smtClean="0"/>
              <a:pPr/>
              <a:t>17.01.2022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FDCDF3F-3D72-4F56-93A1-9DDD55AB6452}" type="datetime1">
              <a:rPr lang="ru-RU" smtClean="0"/>
              <a:pPr/>
              <a:t>17.01.2022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5C11A32-C44A-4E32-8FFB-D057369B4F61}" type="datetime1">
              <a:rPr lang="ru-RU" smtClean="0"/>
              <a:pPr/>
              <a:t>17.01.2022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E5ECC2E-6DAB-4717-9C53-38589639C202}" type="datetime1">
              <a:rPr lang="ru-RU" smtClean="0"/>
              <a:pPr/>
              <a:t>17.01.2022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6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DC0002A-E6EF-4378-B5A3-22E20EA855B1}" type="datetime1">
              <a:rPr lang="ru-RU" smtClean="0"/>
              <a:pPr/>
              <a:t>17.01.2022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  <a:p>
            <a:pPr lvl="5" rtl="0"/>
            <a:r>
              <a:rPr lang="ru-RU" dirty="0"/>
              <a:t>Шестой уровень</a:t>
            </a:r>
          </a:p>
          <a:p>
            <a:pPr lvl="6" rtl="0"/>
            <a:r>
              <a:rPr lang="ru-RU" dirty="0"/>
              <a:t>Седьмой уровень</a:t>
            </a:r>
          </a:p>
          <a:p>
            <a:pPr lvl="7" rtl="0"/>
            <a:r>
              <a:rPr lang="ru-RU" dirty="0"/>
              <a:t>Восьмой уровень</a:t>
            </a:r>
          </a:p>
          <a:p>
            <a:pPr lvl="8" rtl="0"/>
            <a:r>
              <a:rPr lang="ru-RU" dirty="0"/>
              <a:t>Девятый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A42E0B6C-3F58-4527-A133-F91FB65EBC2F}" type="datetime1">
              <a:rPr lang="ru-RU" smtClean="0"/>
              <a:pPr/>
              <a:t>17.01.2022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922020" y="2718814"/>
            <a:ext cx="5427705" cy="2219691"/>
          </a:xfrm>
        </p:spPr>
        <p:txBody>
          <a:bodyPr rtlCol="0" anchor="ctr">
            <a:normAutofit fontScale="90000"/>
          </a:bodyPr>
          <a:lstStyle/>
          <a:p>
            <a:pPr algn="ctr"/>
            <a:r>
              <a:rPr lang="ru-RU" b="1" dirty="0"/>
              <a:t>Требование к организации пассажирского </a:t>
            </a:r>
            <a:r>
              <a:rPr lang="ru-RU" b="1" dirty="0" smtClean="0"/>
              <a:t>движения</a:t>
            </a:r>
            <a:endParaRPr lang="ru-RU" dirty="0"/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1" r="8681"/>
          <a:stretch>
            <a:fillRect/>
          </a:stretch>
        </p:blipFill>
        <p:spPr>
          <a:xfrm>
            <a:off x="6763348" y="1310656"/>
            <a:ext cx="5210937" cy="4208604"/>
          </a:xfrm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6192" y="337912"/>
            <a:ext cx="9980682" cy="1096962"/>
          </a:xfrm>
        </p:spPr>
        <p:txBody>
          <a:bodyPr rtlCol="0"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пальный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вагон повышенной 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комфортности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247" y="1434874"/>
            <a:ext cx="6854572" cy="4572000"/>
          </a:xfrm>
        </p:spPr>
      </p:pic>
    </p:spTree>
    <p:extLst>
      <p:ext uri="{BB962C8B-B14F-4D97-AF65-F5344CB8AC3E}">
        <p14:creationId xmlns:p14="http://schemas.microsoft.com/office/powerpoint/2010/main" val="394946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6418" y="0"/>
            <a:ext cx="9980682" cy="1096962"/>
          </a:xfrm>
        </p:spPr>
        <p:txBody>
          <a:bodyPr rtlCol="0">
            <a:norm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четырехместное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купе </a:t>
            </a:r>
            <a:endParaRPr lang="ru-RU" sz="4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361" y="1338943"/>
            <a:ext cx="8229171" cy="5436690"/>
          </a:xfrm>
        </p:spPr>
      </p:pic>
    </p:spTree>
    <p:extLst>
      <p:ext uri="{BB962C8B-B14F-4D97-AF65-F5344CB8AC3E}">
        <p14:creationId xmlns:p14="http://schemas.microsoft.com/office/powerpoint/2010/main" val="47656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6418" y="0"/>
            <a:ext cx="9980682" cy="1096962"/>
          </a:xfrm>
        </p:spPr>
        <p:txBody>
          <a:bodyPr rtlCol="0">
            <a:norm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КБ – купейные с буфетом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018" y="1343296"/>
            <a:ext cx="8055428" cy="5370285"/>
          </a:xfrm>
        </p:spPr>
      </p:pic>
    </p:spTree>
    <p:extLst>
      <p:ext uri="{BB962C8B-B14F-4D97-AF65-F5344CB8AC3E}">
        <p14:creationId xmlns:p14="http://schemas.microsoft.com/office/powerpoint/2010/main" val="34008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6418" y="0"/>
            <a:ext cx="9980682" cy="1096962"/>
          </a:xfrm>
        </p:spPr>
        <p:txBody>
          <a:bodyPr rtlCol="0">
            <a:norm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 – купейные с радиоузлом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6418" y="1330235"/>
            <a:ext cx="9982200" cy="4572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проезда пассажиров используется 28 мест, 8 мест предусмотрено для начальника поезда, электромеханика поезда и работников вагона-ресторана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948" y="2181279"/>
            <a:ext cx="6783977" cy="451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9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6418" y="0"/>
            <a:ext cx="9980682" cy="1096962"/>
          </a:xfrm>
        </p:spPr>
        <p:txBody>
          <a:bodyPr rtlCol="0">
            <a:norm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 –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плацкартный вагон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417" y="1339713"/>
            <a:ext cx="8058658" cy="5375125"/>
          </a:xfrm>
        </p:spPr>
      </p:pic>
    </p:spTree>
    <p:extLst>
      <p:ext uri="{BB962C8B-B14F-4D97-AF65-F5344CB8AC3E}">
        <p14:creationId xmlns:p14="http://schemas.microsoft.com/office/powerpoint/2010/main" val="409779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6418" y="0"/>
            <a:ext cx="9980682" cy="1096962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ПКХ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вагоны-передвижные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камеры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хранения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501" y="2923065"/>
            <a:ext cx="5324402" cy="3508190"/>
          </a:xfrm>
        </p:spPr>
      </p:pic>
      <p:sp>
        <p:nvSpPr>
          <p:cNvPr id="6" name="Прямоугольник 5"/>
          <p:cNvSpPr/>
          <p:nvPr/>
        </p:nvSpPr>
        <p:spPr>
          <a:xfrm>
            <a:off x="600891" y="1225183"/>
            <a:ext cx="111556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для перевозки багажа пассажиров в составах пассажирских 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и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быть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оборудован: служебным отделением, купе для отдыха проводника, багажным отсеком и помещением с камерами хранения, туалетным помещением с душем.</a:t>
            </a:r>
            <a:endParaRPr lang="ru-RU" sz="240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81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6418" y="0"/>
            <a:ext cx="9980682" cy="1096962"/>
          </a:xfrm>
        </p:spPr>
        <p:txBody>
          <a:bodyPr rtlCol="0">
            <a:norm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В-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вагоны гаражи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137" y="1456015"/>
            <a:ext cx="7851303" cy="5044462"/>
          </a:xfrm>
        </p:spPr>
      </p:pic>
    </p:spTree>
    <p:extLst>
      <p:ext uri="{BB962C8B-B14F-4D97-AF65-F5344CB8AC3E}">
        <p14:creationId xmlns:p14="http://schemas.microsoft.com/office/powerpoint/2010/main" val="179267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ПЛАЦКАРТ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6428" t="34953" r="23215" b="27066"/>
          <a:stretch/>
        </p:blipFill>
        <p:spPr>
          <a:xfrm>
            <a:off x="591753" y="1576251"/>
            <a:ext cx="10493829" cy="448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78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ПЛАЦКАРТ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831" y="1264832"/>
            <a:ext cx="8254819" cy="551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26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ПЛАЦКАРТ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812" y="1308289"/>
            <a:ext cx="8806022" cy="532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43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165859" y="162884"/>
            <a:ext cx="9980682" cy="1096962"/>
          </a:xfrm>
        </p:spPr>
        <p:txBody>
          <a:bodyPr rtlCol="0"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назначению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пассажирские поезда делятся на:</a:t>
            </a: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949670" y="1370379"/>
            <a:ext cx="9982200" cy="4572000"/>
          </a:xfrm>
        </p:spPr>
        <p:txBody>
          <a:bodyPr rtlCol="0"/>
          <a:lstStyle/>
          <a:p>
            <a:pPr algn="ctr"/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пассажирские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вагонов пассажирского парка для перевозки пассажиров, багажа 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почты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rtl="0">
              <a:buNone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17" y="2688408"/>
            <a:ext cx="4891426" cy="32539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697" y="2688408"/>
            <a:ext cx="4889319" cy="325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ПЛАЦКАРТ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388" y="1300216"/>
            <a:ext cx="7715795" cy="555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2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КУПЕ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4436" t="34471" r="21779" b="41079"/>
          <a:stretch/>
        </p:blipFill>
        <p:spPr>
          <a:xfrm>
            <a:off x="548640" y="2151528"/>
            <a:ext cx="10896459" cy="278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33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КУПЕ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682" y="1303113"/>
            <a:ext cx="8269061" cy="5522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772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5410" t="63646" r="22295" b="19739"/>
          <a:stretch/>
        </p:blipFill>
        <p:spPr>
          <a:xfrm>
            <a:off x="797996" y="2579786"/>
            <a:ext cx="10594490" cy="189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30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555" y="1346127"/>
            <a:ext cx="7489371" cy="499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36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736" y="1285502"/>
            <a:ext cx="8184589" cy="547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47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020" y="537755"/>
            <a:ext cx="9980682" cy="1096962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ЛЮКС 1А,1М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857" t="72381" r="24000" b="8826"/>
          <a:stretch/>
        </p:blipFill>
        <p:spPr>
          <a:xfrm>
            <a:off x="2751908" y="1759131"/>
            <a:ext cx="5869577" cy="12888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8000" t="26159" r="24143" b="52635"/>
          <a:stretch/>
        </p:blipFill>
        <p:spPr>
          <a:xfrm>
            <a:off x="2856412" y="4171406"/>
            <a:ext cx="5834743" cy="14543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616545" y="3260412"/>
            <a:ext cx="41403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1А. Внутри четыре купе и </a:t>
            </a:r>
            <a:r>
              <a:rPr lang="ru-RU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1М. Внутри шесть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купе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02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020" y="537755"/>
            <a:ext cx="9980682" cy="1096962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ЛЮКС 1А,1М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332" y="1312815"/>
            <a:ext cx="8112034" cy="540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10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020" y="537755"/>
            <a:ext cx="9980682" cy="1096962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ЛЮКС 1А,1М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590" y="1422205"/>
            <a:ext cx="8013519" cy="519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258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6854" y="2359864"/>
            <a:ext cx="9980682" cy="1096962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ЛЮКС (8 мест)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8571" t="39873" r="25785" b="38032"/>
          <a:stretch/>
        </p:blipFill>
        <p:spPr>
          <a:xfrm>
            <a:off x="661850" y="2202712"/>
            <a:ext cx="11003660" cy="299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17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08808" y="93617"/>
            <a:ext cx="10799718" cy="1096962"/>
          </a:xfrm>
        </p:spPr>
        <p:txBody>
          <a:bodyPr rtlCol="0"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назначению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пассажирские поезда делятся на:</a:t>
            </a: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878476" y="1190579"/>
            <a:ext cx="9982200" cy="4572000"/>
          </a:xfrm>
        </p:spPr>
        <p:txBody>
          <a:bodyPr rtlCol="0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почтово-багажные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вагонов пассажирского и грузового парка для перевозки почты, багажа и грузобагажа; на участках, где обращение пассажирских поездов не предусмотрено, в почтово-багажные поезда могут включаться отдельные пассажирские вагоны для перевозки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пассажиров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rtl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32" y="3272585"/>
            <a:ext cx="5085806" cy="33896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187" y="3272585"/>
            <a:ext cx="5106489" cy="340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62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020" y="537755"/>
            <a:ext cx="9980682" cy="1096962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Двухэтажные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9581" t="39105" r="26269" b="8176"/>
          <a:stretch/>
        </p:blipFill>
        <p:spPr>
          <a:xfrm>
            <a:off x="2163321" y="1506584"/>
            <a:ext cx="7498080" cy="503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79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020" y="537755"/>
            <a:ext cx="9980682" cy="1096962"/>
          </a:xfrm>
        </p:spPr>
        <p:txBody>
          <a:bodyPr rtlCol="0">
            <a:normAutofit/>
          </a:bodyPr>
          <a:lstStyle/>
          <a:p>
            <a:pPr algn="ctr" rtl="0"/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80" y="-1"/>
            <a:ext cx="10307353" cy="687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97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020" y="537755"/>
            <a:ext cx="9980682" cy="1096962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Двухэтажные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14" y="1423033"/>
            <a:ext cx="11358331" cy="448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17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020" y="537755"/>
            <a:ext cx="9980682" cy="1096962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Двухэтажные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6643" t="30857" r="25500" b="47175"/>
          <a:stretch/>
        </p:blipFill>
        <p:spPr>
          <a:xfrm>
            <a:off x="1457926" y="1634716"/>
            <a:ext cx="9237532" cy="23852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9215" t="69460" r="25857" b="9079"/>
          <a:stretch/>
        </p:blipFill>
        <p:spPr>
          <a:xfrm>
            <a:off x="1457926" y="3675014"/>
            <a:ext cx="9237532" cy="248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47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020" y="537755"/>
            <a:ext cx="9980682" cy="1096962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Двухэтажные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" y="1467828"/>
            <a:ext cx="4673219" cy="47239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399" y="1467827"/>
            <a:ext cx="6352921" cy="472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29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6522" y="2096590"/>
            <a:ext cx="9980682" cy="1096962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ДВУХЭТАЖНЫЕ ПОЕЗДА № 738/737, № 740/739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сообщением МОСКВА  -  ВОРОНЕЖ – МОСКВА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9429" t="23111" r="26143" b="10096"/>
          <a:stretch/>
        </p:blipFill>
        <p:spPr>
          <a:xfrm>
            <a:off x="3308497" y="2253025"/>
            <a:ext cx="5416732" cy="458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96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6522" y="2096590"/>
            <a:ext cx="9980682" cy="1096962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ДВУХЭТАЖНЫЕ ПОЕЗДА № 738/737, № 740/739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сообщением МОСКВА  -  ВОРОНЕЖ – МОСКВА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872" y="2300674"/>
            <a:ext cx="6639982" cy="428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97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139" y="1661161"/>
            <a:ext cx="9980682" cy="1096962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АЭРОЭКСПРЕСС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566" y="1794328"/>
            <a:ext cx="7491005" cy="499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27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6522" y="1811383"/>
            <a:ext cx="9980682" cy="1096962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Сидячие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0429" t="23746" r="27572" b="8953"/>
          <a:stretch/>
        </p:blipFill>
        <p:spPr>
          <a:xfrm>
            <a:off x="3456543" y="1811383"/>
            <a:ext cx="5120640" cy="461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97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6522" y="1811383"/>
            <a:ext cx="9980682" cy="1096962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Сидячие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774" y="1372395"/>
            <a:ext cx="8679180" cy="537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06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87185" y="93617"/>
            <a:ext cx="11095809" cy="1096962"/>
          </a:xfrm>
        </p:spPr>
        <p:txBody>
          <a:bodyPr rtlCol="0"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назначению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пассажирские поезда делятся на:</a:t>
            </a: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887185" y="1478280"/>
            <a:ext cx="9982200" cy="4572000"/>
          </a:xfrm>
        </p:spPr>
        <p:txBody>
          <a:bodyPr rtlCol="0">
            <a:normAutofit/>
          </a:bodyPr>
          <a:lstStyle/>
          <a:p>
            <a:pPr algn="ctr"/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людские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грузовые поезда, в которые поставлено не менее 10 вагонов, занятых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людьми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936" y="2448983"/>
            <a:ext cx="6464481" cy="431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26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6522" y="1811383"/>
            <a:ext cx="9980682" cy="1096962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детской игровой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3928" t="22984" r="28714" b="29652"/>
          <a:stretch/>
        </p:blipFill>
        <p:spPr>
          <a:xfrm>
            <a:off x="1144804" y="1924593"/>
            <a:ext cx="4872059" cy="34747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0858" t="51048" r="28428" b="12254"/>
          <a:stretch/>
        </p:blipFill>
        <p:spPr>
          <a:xfrm>
            <a:off x="6161600" y="2359864"/>
            <a:ext cx="4963886" cy="251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91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6522" y="1811383"/>
            <a:ext cx="9980682" cy="1096962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детской игровой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60" y="1470658"/>
            <a:ext cx="8011886" cy="500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49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6854" y="2359864"/>
            <a:ext cx="9980682" cy="1096962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 категории 1Р (переговорная)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продается целиком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6999" t="35301" r="25144" b="33207"/>
          <a:stretch/>
        </p:blipFill>
        <p:spPr>
          <a:xfrm>
            <a:off x="695597" y="2002652"/>
            <a:ext cx="10752782" cy="398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74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6854" y="2359864"/>
            <a:ext cx="9980682" cy="1096962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 категории 1Р (переговорная)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50"/>
          <a:stretch/>
        </p:blipFill>
        <p:spPr>
          <a:xfrm>
            <a:off x="2005100" y="1360999"/>
            <a:ext cx="7884190" cy="4935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68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6854" y="2359864"/>
            <a:ext cx="9980682" cy="1096962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местами для инвалидов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8000" t="31873" r="24714" b="26348"/>
          <a:stretch/>
        </p:blipFill>
        <p:spPr>
          <a:xfrm>
            <a:off x="1550126" y="1793965"/>
            <a:ext cx="9170126" cy="455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74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6854" y="2359864"/>
            <a:ext cx="9980682" cy="1096962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местами для инвалидов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216" y="1609410"/>
            <a:ext cx="7340968" cy="515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10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6854" y="2359864"/>
            <a:ext cx="9980682" cy="1096962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местами для инвалидов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875" y="1737360"/>
            <a:ext cx="7406640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29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106" y="3291681"/>
            <a:ext cx="9980682" cy="1096962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Вагоны РИЦ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вагоны в основном используемые в поездах международного сообщения со странами Европы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6858" t="25777" r="24071" b="40467"/>
          <a:stretch/>
        </p:blipFill>
        <p:spPr>
          <a:xfrm>
            <a:off x="1915885" y="2359865"/>
            <a:ext cx="8752115" cy="338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8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9769" y="2769167"/>
            <a:ext cx="9980682" cy="1096962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вагонов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Вагоны РИЦ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768" y="1398496"/>
            <a:ext cx="8197215" cy="5459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86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106" y="3291681"/>
            <a:ext cx="9980682" cy="1096962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18606" y="1887471"/>
            <a:ext cx="1048512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3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Расположение вагонов в составе пассажирского поезда определенной категории называется </a:t>
            </a:r>
            <a:r>
              <a:rPr lang="ru-RU" sz="3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композицией состава.</a:t>
            </a:r>
            <a:endParaRPr lang="ru-RU" sz="38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82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549037" y="93617"/>
            <a:ext cx="9980682" cy="1096962"/>
          </a:xfrm>
        </p:spPr>
        <p:txBody>
          <a:bodyPr rtlCol="0">
            <a:norm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поездов: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887185" y="1478280"/>
            <a:ext cx="9982200" cy="4572000"/>
          </a:xfrm>
        </p:spPr>
        <p:txBody>
          <a:bodyPr rtlCol="0">
            <a:normAutofit/>
          </a:bodyPr>
          <a:lstStyle/>
          <a:p>
            <a:r>
              <a:rPr lang="ru-R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дальности следования –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дальние, следующие на расстояние свыше 700 км; местные — до 700 км; пригородные — до 150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км;</a:t>
            </a:r>
          </a:p>
          <a:p>
            <a:r>
              <a:rPr lang="ru-R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скорости движения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скоростные, скорые и пассажирские.</a:t>
            </a:r>
          </a:p>
          <a:p>
            <a:pPr marL="0" indent="0" algn="ctr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91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106" y="3291681"/>
            <a:ext cx="9980682" cy="1096962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83473" y="1251745"/>
            <a:ext cx="1123405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организации взаимозаменяемости составов в пунктах оборота для лучшего использования подвижного состава, облегчения работы билетных кассиров и повышения качества обслуживания пассажиров устанавливаются на направлениях унифицированные схемы формирования поездов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Вагоны в составах располагаются в определенной последовательности с порядковой их нумерацией. Схемы формирования составов указываются в книгах служебного расписания движения пассажирских поездов.</a:t>
            </a:r>
          </a:p>
        </p:txBody>
      </p:sp>
    </p:spTree>
    <p:extLst>
      <p:ext uri="{BB962C8B-B14F-4D97-AF65-F5344CB8AC3E}">
        <p14:creationId xmlns:p14="http://schemas.microsoft.com/office/powerpoint/2010/main" val="84826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9459" y="433251"/>
            <a:ext cx="9980682" cy="109696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Композиция составов некоторых пассажирских поездов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3000" t="18286" r="33072" b="27492"/>
          <a:stretch/>
        </p:blipFill>
        <p:spPr>
          <a:xfrm>
            <a:off x="3198223" y="1599882"/>
            <a:ext cx="5643154" cy="490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28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Скоростные пассажирские поезда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900" y="1426028"/>
            <a:ext cx="9982200" cy="4572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Скоростные пассажирские поезда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 маршрутную скорость не менее 85км/ч (при допускаемой скорости 141—200 км/ч). Стоянки этих поездов предусматриваются только на станциях для выполнения технических операций, а также в республиканских, краевых и областных центрах.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88" y="3441207"/>
            <a:ext cx="5636536" cy="329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27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Скорые поезда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900" y="1426028"/>
            <a:ext cx="9982200" cy="4572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Скорые поезда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иметь маршрутную скорость не менее 50 км/ч. Она должна быть больше маршрутной скорости самого быстрого пассажирского на данном направлении не менее, чем на 5 км/ч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382" y="3369673"/>
            <a:ext cx="4876800" cy="325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90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0991" y="1312817"/>
            <a:ext cx="9980682" cy="1096962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Пассажирские поезда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назначаются для освоения остального пассажиропотока.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делятся: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6192" y="1861298"/>
            <a:ext cx="9982200" cy="4572000"/>
          </a:xfrm>
        </p:spPr>
        <p:txBody>
          <a:bodyPr/>
          <a:lstStyle/>
          <a:p>
            <a:pPr algn="ctr"/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регулярности движения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круглогодичные, летние и разового назначения;</a:t>
            </a:r>
          </a:p>
          <a:p>
            <a:pPr algn="ctr"/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периодичности движения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ежедневные, следующие через день (по четным или нечетным числам), по определенным дням недели или числам месяца;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уровню предоставляемого сервиса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выделяются фирменные поезда. В соответствии с действующим Отраслевым стандартом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пассажирским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поездам может присваиваться категория «фирменный с индивидуальным наименованием».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671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6192" y="119743"/>
            <a:ext cx="9980682" cy="1096962"/>
          </a:xfrm>
        </p:spPr>
        <p:txBody>
          <a:bodyPr rtlCol="0">
            <a:norm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Составы пассажирских поездов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6855" y="1347493"/>
            <a:ext cx="9982200" cy="4572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Составы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пассажирских поездов определяются, исходя из их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назначения 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категории. В составы скорых поездов обычно включаются по 15—20 вагонов, в том числе вагон-ресторан, мягкие вагоны с двухместными (СВ) и четырехместными купе (МК), купейные (К), купейные с буфетом (КБ), купейные с радиоузлом (КР), плацкартные (ПЛ), вагоны-передвижные камеры хранения (ПКХ), иногда багажные (Б), почтовые (П), вагоны-гаражи (В-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При небольших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расстояниях пробега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скорые поезда можно составлять из вагонов с местами для сидения (О).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123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Научная литература 16 х 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9411662_TF03431380" id="{C5372053-071F-4A30-B713-CAC0FBBF8602}" vid="{47BF81C2-3D26-44B6-92D3-BB3940A76306}"/>
    </a:ext>
  </a:extLst>
</a:theme>
</file>

<file path=ppt/theme/theme2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DDBB83-77C1-4099-A0AA-289882E745E2}">
  <ds:schemaRefs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dcmitype/"/>
    <ds:schemaRef ds:uri="http://purl.org/dc/terms/"/>
    <ds:schemaRef ds:uri="http://schemas.openxmlformats.org/package/2006/metadata/core-properties"/>
    <ds:schemaRef ds:uri="4873beb7-5857-4685-be1f-d57550cc96c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презентация, макет с лентами и полосками (широкоэкранный формат)</Template>
  <TotalTime>0</TotalTime>
  <Words>470</Words>
  <Application>Microsoft Office PowerPoint</Application>
  <PresentationFormat>Широкоэкранный</PresentationFormat>
  <Paragraphs>70</Paragraphs>
  <Slides>51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8" baseType="lpstr">
      <vt:lpstr>Arial</vt:lpstr>
      <vt:lpstr>Calibri</vt:lpstr>
      <vt:lpstr>Euphemia</vt:lpstr>
      <vt:lpstr>Plantagenet Cherokee</vt:lpstr>
      <vt:lpstr>Times New Roman</vt:lpstr>
      <vt:lpstr>Wingdings</vt:lpstr>
      <vt:lpstr>Научная литература 16 х 9</vt:lpstr>
      <vt:lpstr>Требование к организации пассажирского движения</vt:lpstr>
      <vt:lpstr>По назначению пассажирские поезда делятся на:</vt:lpstr>
      <vt:lpstr>По назначению пассажирские поезда делятся на:</vt:lpstr>
      <vt:lpstr>По назначению пассажирские поезда делятся на:</vt:lpstr>
      <vt:lpstr>Категории поездов:</vt:lpstr>
      <vt:lpstr>Скоростные пассажирские поезда</vt:lpstr>
      <vt:lpstr>Скорые поезда  </vt:lpstr>
      <vt:lpstr>Пассажирские поезда назначаются для освоения остального пассажиропотока.  Они делятся:  </vt:lpstr>
      <vt:lpstr>Составы пассажирских поездов </vt:lpstr>
      <vt:lpstr>СВ - спальный вагон повышенной комфортности  </vt:lpstr>
      <vt:lpstr>МК – четырехместное купе </vt:lpstr>
      <vt:lpstr>КБ – купейные с буфетом</vt:lpstr>
      <vt:lpstr>КР – купейные с радиоузлом</vt:lpstr>
      <vt:lpstr>ПЛ – плацкартный вагон</vt:lpstr>
      <vt:lpstr>ПКХ - вагоны-передвижные камеры хранения</vt:lpstr>
      <vt:lpstr>В-гар – вагоны гаражи </vt:lpstr>
      <vt:lpstr>Схема вагонов ПЛАЦКАРТ</vt:lpstr>
      <vt:lpstr>Схема вагонов ПЛАЦКАРТ</vt:lpstr>
      <vt:lpstr>Схема вагонов ПЛАЦКАРТ</vt:lpstr>
      <vt:lpstr>Схема вагонов ПЛАЦКАРТ</vt:lpstr>
      <vt:lpstr>Схема вагонов КУПЕ</vt:lpstr>
      <vt:lpstr>Схема вагонов КУПЕ</vt:lpstr>
      <vt:lpstr>Схема вагонов СВ</vt:lpstr>
      <vt:lpstr>Схема вагонов СВ</vt:lpstr>
      <vt:lpstr>Схема вагонов СВ</vt:lpstr>
      <vt:lpstr>Схема вагонов  ЛЮКС 1А,1М </vt:lpstr>
      <vt:lpstr>Схема вагонов  ЛЮКС 1А,1М </vt:lpstr>
      <vt:lpstr>Схема вагонов  ЛЮКС 1А,1М </vt:lpstr>
      <vt:lpstr>Схема вагонов  ЛЮКС (8 мест)    </vt:lpstr>
      <vt:lpstr>Схема вагонов  Двухэтажные </vt:lpstr>
      <vt:lpstr> </vt:lpstr>
      <vt:lpstr>Схема вагонов  Двухэтажные </vt:lpstr>
      <vt:lpstr>Схема вагонов  Двухэтажные </vt:lpstr>
      <vt:lpstr>Схема вагонов  Двухэтажные </vt:lpstr>
      <vt:lpstr>Схема вагонов   ДВУХЭТАЖНЫЕ ПОЕЗДА № 738/737, № 740/739 сообщением МОСКВА  -  ВОРОНЕЖ – МОСКВА  </vt:lpstr>
      <vt:lpstr>Схема вагонов   ДВУХЭТАЖНЫЕ ПОЕЗДА № 738/737, № 740/739 сообщением МОСКВА  -  ВОРОНЕЖ – МОСКВА  </vt:lpstr>
      <vt:lpstr>Схема вагонов   АЭРОЭКСПРЕСС  </vt:lpstr>
      <vt:lpstr>Схема вагонов  Сидячие    </vt:lpstr>
      <vt:lpstr>Схема вагонов  Сидячие    </vt:lpstr>
      <vt:lpstr>Схема вагонов  С детской игровой    </vt:lpstr>
      <vt:lpstr>Схема вагонов  С детской игровой    </vt:lpstr>
      <vt:lpstr>Схема вагонов  Вагон категории 1Р (переговорная) продается целиком    </vt:lpstr>
      <vt:lpstr>Схема вагонов  Вагон категории 1Р (переговорная)     </vt:lpstr>
      <vt:lpstr>Схема вагонов  с местами для инвалидов    </vt:lpstr>
      <vt:lpstr>Схема вагонов  с местами для инвалидов    </vt:lpstr>
      <vt:lpstr>Схема вагонов  с местами для инвалидов    </vt:lpstr>
      <vt:lpstr>Схема вагонов  Вагоны РИЦ вагоны в основном используемые в поездах международного сообщения со странами Европы     </vt:lpstr>
      <vt:lpstr>Схема вагонов  Вагоны РИЦ      </vt:lpstr>
      <vt:lpstr>      </vt:lpstr>
      <vt:lpstr>      </vt:lpstr>
      <vt:lpstr>Композиция составов некоторых пассажирских поездов 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2022-01-16T12:16:26Z</dcterms:created>
  <dcterms:modified xsi:type="dcterms:W3CDTF">2022-01-17T16:30:00Z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