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0" r:id="rId2"/>
  </p:sldMasterIdLst>
  <p:sldIdLst>
    <p:sldId id="256" r:id="rId3"/>
    <p:sldId id="415" r:id="rId4"/>
    <p:sldId id="500" r:id="rId5"/>
    <p:sldId id="499" r:id="rId6"/>
    <p:sldId id="501" r:id="rId7"/>
    <p:sldId id="405" r:id="rId8"/>
    <p:sldId id="427" r:id="rId9"/>
    <p:sldId id="429" r:id="rId10"/>
    <p:sldId id="431" r:id="rId11"/>
    <p:sldId id="502" r:id="rId12"/>
    <p:sldId id="434" r:id="rId13"/>
    <p:sldId id="479" r:id="rId14"/>
    <p:sldId id="503" r:id="rId15"/>
    <p:sldId id="504" r:id="rId16"/>
    <p:sldId id="505" r:id="rId17"/>
    <p:sldId id="506" r:id="rId18"/>
    <p:sldId id="508" r:id="rId19"/>
    <p:sldId id="509" r:id="rId20"/>
    <p:sldId id="510" r:id="rId21"/>
    <p:sldId id="511" r:id="rId22"/>
    <p:sldId id="512" r:id="rId23"/>
    <p:sldId id="513" r:id="rId2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320" y="3463020"/>
            <a:ext cx="5514509" cy="752539"/>
          </a:xfrm>
        </p:spPr>
        <p:txBody>
          <a:bodyPr/>
          <a:lstStyle>
            <a:lvl1pPr marL="0" marR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8320" y="4583175"/>
            <a:ext cx="5514509" cy="1131641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02400" y="6028267"/>
            <a:ext cx="4193157" cy="508528"/>
          </a:xfrm>
        </p:spPr>
        <p:txBody>
          <a:bodyPr anchor="b">
            <a:normAutofit/>
          </a:bodyPr>
          <a:lstStyle>
            <a:lvl1pPr>
              <a:buNone/>
              <a:defRPr sz="1000" baseline="0"/>
            </a:lvl1pPr>
          </a:lstStyle>
          <a:p>
            <a:pPr lvl="0"/>
            <a:r>
              <a:rPr lang="ru-RU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320" y="3463020"/>
            <a:ext cx="5514509" cy="752539"/>
          </a:xfrm>
        </p:spPr>
        <p:txBody>
          <a:bodyPr/>
          <a:lstStyle>
            <a:lvl1pPr marL="0" marR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8320" y="4583175"/>
            <a:ext cx="5514509" cy="1131641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02400" y="6028267"/>
            <a:ext cx="4193157" cy="508528"/>
          </a:xfrm>
        </p:spPr>
        <p:txBody>
          <a:bodyPr anchor="b">
            <a:normAutofit/>
          </a:bodyPr>
          <a:lstStyle>
            <a:lvl1pPr>
              <a:buNone/>
              <a:defRPr sz="1000" baseline="0"/>
            </a:lvl1pPr>
          </a:lstStyle>
          <a:p>
            <a:pPr lvl="0"/>
            <a:r>
              <a:rPr lang="ru-R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3666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3" y="1806448"/>
            <a:ext cx="8529889" cy="4394179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155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3" y="1806448"/>
            <a:ext cx="8529889" cy="4394179"/>
          </a:xfrm>
        </p:spPr>
        <p:txBody>
          <a:bodyPr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570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4" y="1806448"/>
            <a:ext cx="7094790" cy="4394179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/>
              <a:t>Click to edit Master title style</a:t>
            </a:r>
            <a:endParaRPr lang="en-US" dirty="0"/>
          </a:p>
        </p:txBody>
      </p:sp>
      <p:sp>
        <p:nvSpPr>
          <p:cNvPr id="130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878479"/>
            <a:ext cx="1316459" cy="432214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526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4" y="1806448"/>
            <a:ext cx="7094790" cy="4394179"/>
          </a:xfrm>
        </p:spPr>
        <p:txBody>
          <a:bodyPr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/>
              <a:t>Click to edit Master title style</a:t>
            </a:r>
            <a:endParaRPr lang="en-US" dirty="0"/>
          </a:p>
        </p:txBody>
      </p:sp>
      <p:sp>
        <p:nvSpPr>
          <p:cNvPr id="130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878479"/>
            <a:ext cx="1316459" cy="432214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58184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699" y="1794218"/>
            <a:ext cx="4206713" cy="438115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0" indent="0">
              <a:buNone/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7639" y="1794218"/>
            <a:ext cx="4196473" cy="4381157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600"/>
            </a:lvl1pPr>
            <a:lvl2pPr marL="0" indent="0">
              <a:buFont typeface="Arial"/>
              <a:buNone/>
              <a:defRPr sz="1600"/>
            </a:lvl2pPr>
            <a:lvl3pPr marL="0" indent="0">
              <a:buFont typeface="Arial"/>
              <a:buNone/>
              <a:defRPr sz="1600"/>
            </a:lvl3pPr>
            <a:lvl4pPr marL="0" indent="0">
              <a:buFont typeface="Arial"/>
              <a:buNone/>
              <a:defRPr sz="1600"/>
            </a:lvl4pPr>
            <a:lvl5pPr marL="0" indent="0">
              <a:buFont typeface="Arial"/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0700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699" y="1803038"/>
            <a:ext cx="4206713" cy="437233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7639" y="1803038"/>
            <a:ext cx="4196473" cy="437233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024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7025" y="1712913"/>
            <a:ext cx="7013575" cy="446404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719737"/>
            <a:ext cx="1316459" cy="4457226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883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7025" y="1712914"/>
            <a:ext cx="4125913" cy="37782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9300" y="5657136"/>
            <a:ext cx="4214113" cy="68738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/>
              <a:t>Click to edit Master title style</a:t>
            </a:r>
            <a:endParaRPr lang="en-US" dirty="0"/>
          </a:p>
        </p:txBody>
      </p:sp>
      <p:sp>
        <p:nvSpPr>
          <p:cNvPr id="131" name="Picture Placeholder 2"/>
          <p:cNvSpPr>
            <a:spLocks noGrp="1"/>
          </p:cNvSpPr>
          <p:nvPr>
            <p:ph type="pic" idx="10"/>
          </p:nvPr>
        </p:nvSpPr>
        <p:spPr>
          <a:xfrm>
            <a:off x="4667249" y="1714500"/>
            <a:ext cx="4125913" cy="37782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132" name="Text Placeholder 3"/>
          <p:cNvSpPr>
            <a:spLocks noGrp="1"/>
          </p:cNvSpPr>
          <p:nvPr>
            <p:ph type="body" sz="half" idx="11"/>
          </p:nvPr>
        </p:nvSpPr>
        <p:spPr>
          <a:xfrm>
            <a:off x="4569524" y="5649903"/>
            <a:ext cx="4214113" cy="68738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0355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129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/>
          <p:nvPr/>
        </p:nvSpPr>
        <p:spPr>
          <a:xfrm>
            <a:off x="0" y="0"/>
            <a:ext cx="9144000" cy="6488113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22"/>
          <p:cNvSpPr/>
          <p:nvPr/>
        </p:nvSpPr>
        <p:spPr>
          <a:xfrm>
            <a:off x="0" y="6499225"/>
            <a:ext cx="9144000" cy="358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17" descr="rzd_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573" y="2412849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0450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1374775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230188" y="274638"/>
            <a:ext cx="8543925" cy="10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30188" y="1790700"/>
            <a:ext cx="8543925" cy="43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Нажмите для редактирования</a:t>
            </a:r>
          </a:p>
          <a:p>
            <a:pPr lvl="0"/>
            <a:r>
              <a:rPr lang="ru-RU"/>
              <a:t>Нажмите для ввода текста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350" y="133350"/>
            <a:ext cx="185738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01613" y="6597650"/>
            <a:ext cx="23018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r" defTabSz="457200" fontAlgn="base">
              <a:spcBef>
                <a:spcPct val="50000"/>
              </a:spcBef>
              <a:spcAft>
                <a:spcPct val="0"/>
              </a:spcAft>
              <a:defRPr/>
            </a:pPr>
            <a:fld id="{654AEEB7-9D48-4861-8C2D-22725902022F}" type="slidenum">
              <a:rPr lang="en-US" sz="1000">
                <a:solidFill>
                  <a:prstClr val="black"/>
                </a:solidFill>
                <a:ea typeface="ＭＳ Ｐゴシック" charset="-128"/>
              </a:rPr>
              <a:pPr algn="r" defTabSz="457200" fontAlgn="base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>
              <a:solidFill>
                <a:prstClr val="black"/>
              </a:solidFill>
              <a:ea typeface="ＭＳ Ｐゴシック" charset="-128"/>
            </a:endParaRPr>
          </a:p>
        </p:txBody>
      </p:sp>
      <p:pic>
        <p:nvPicPr>
          <p:cNvPr id="2056" name="Picture 17" descr="rzd_logo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7" name="Group 12"/>
          <p:cNvGrpSpPr>
            <a:grpSpLocks/>
          </p:cNvGrpSpPr>
          <p:nvPr/>
        </p:nvGrpSpPr>
        <p:grpSpPr bwMode="auto">
          <a:xfrm>
            <a:off x="-374650" y="-17463"/>
            <a:ext cx="366712" cy="2930526"/>
            <a:chOff x="-374650" y="-17463"/>
            <a:chExt cx="366712" cy="2930526"/>
          </a:xfrm>
        </p:grpSpPr>
        <p:sp>
          <p:nvSpPr>
            <p:cNvPr id="14" name="Rectangle 13"/>
            <p:cNvSpPr>
              <a:spLocks noChangeArrowheads="1"/>
            </p:cNvSpPr>
            <p:nvPr userDrawn="1"/>
          </p:nvSpPr>
          <p:spPr bwMode="auto">
            <a:xfrm>
              <a:off x="-374650" y="-17463"/>
              <a:ext cx="366712" cy="366713"/>
            </a:xfrm>
            <a:prstGeom prst="rect">
              <a:avLst/>
            </a:prstGeom>
            <a:solidFill>
              <a:srgbClr val="CD202C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457200">
                <a:defRPr/>
              </a:pPr>
              <a:endParaRPr lang="en-US">
                <a:solidFill>
                  <a:prstClr val="white"/>
                </a:solidFill>
                <a:ea typeface="ＭＳ Ｐゴシック" charset="-128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 userDrawn="1"/>
          </p:nvSpPr>
          <p:spPr bwMode="auto">
            <a:xfrm>
              <a:off x="-374650" y="349250"/>
              <a:ext cx="366712" cy="366713"/>
            </a:xfrm>
            <a:prstGeom prst="rect">
              <a:avLst/>
            </a:prstGeom>
            <a:solidFill>
              <a:srgbClr val="455D70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457200">
                <a:defRPr/>
              </a:pPr>
              <a:endParaRPr lang="en-US">
                <a:solidFill>
                  <a:prstClr val="white"/>
                </a:solidFill>
                <a:ea typeface="ＭＳ Ｐゴシック" charset="-128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 userDrawn="1"/>
          </p:nvSpPr>
          <p:spPr bwMode="auto">
            <a:xfrm>
              <a:off x="-374650" y="715963"/>
              <a:ext cx="366712" cy="366712"/>
            </a:xfrm>
            <a:prstGeom prst="rect">
              <a:avLst/>
            </a:prstGeom>
            <a:solidFill>
              <a:srgbClr val="68798B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457200">
                <a:defRPr/>
              </a:pPr>
              <a:endParaRPr lang="en-US" dirty="0">
                <a:solidFill>
                  <a:prstClr val="white"/>
                </a:solidFill>
                <a:ea typeface="ＭＳ Ｐゴシック" charset="-128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 userDrawn="1"/>
          </p:nvSpPr>
          <p:spPr bwMode="auto">
            <a:xfrm>
              <a:off x="-374650" y="1081088"/>
              <a:ext cx="366712" cy="366712"/>
            </a:xfrm>
            <a:prstGeom prst="rect">
              <a:avLst/>
            </a:prstGeom>
            <a:solidFill>
              <a:srgbClr val="909CAA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457200">
                <a:defRPr/>
              </a:pPr>
              <a:endParaRPr lang="en-US" dirty="0">
                <a:solidFill>
                  <a:prstClr val="white"/>
                </a:solidFill>
                <a:ea typeface="ＭＳ Ｐゴシック" charset="-128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 userDrawn="1"/>
          </p:nvSpPr>
          <p:spPr bwMode="auto">
            <a:xfrm>
              <a:off x="-374650" y="1447800"/>
              <a:ext cx="366712" cy="366713"/>
            </a:xfrm>
            <a:prstGeom prst="rect">
              <a:avLst/>
            </a:prstGeom>
            <a:solidFill>
              <a:srgbClr val="BFC5CE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457200">
                <a:defRPr/>
              </a:pPr>
              <a:endParaRPr lang="en-US" dirty="0">
                <a:solidFill>
                  <a:prstClr val="white"/>
                </a:solidFill>
                <a:ea typeface="ＭＳ Ｐゴシック" charset="-128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 userDrawn="1"/>
          </p:nvSpPr>
          <p:spPr bwMode="auto">
            <a:xfrm>
              <a:off x="-374650" y="1814513"/>
              <a:ext cx="366712" cy="366712"/>
            </a:xfrm>
            <a:prstGeom prst="rect">
              <a:avLst/>
            </a:prstGeom>
            <a:solidFill>
              <a:srgbClr val="A3A86B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457200">
                <a:defRPr/>
              </a:pPr>
              <a:endParaRPr lang="en-US" dirty="0">
                <a:solidFill>
                  <a:prstClr val="white"/>
                </a:solidFill>
                <a:ea typeface="ＭＳ Ｐゴシック" charset="-128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 userDrawn="1"/>
          </p:nvSpPr>
          <p:spPr bwMode="auto">
            <a:xfrm>
              <a:off x="-374650" y="2181225"/>
              <a:ext cx="366712" cy="366713"/>
            </a:xfrm>
            <a:prstGeom prst="rect">
              <a:avLst/>
            </a:prstGeom>
            <a:solidFill>
              <a:srgbClr val="D3D7BD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457200">
                <a:defRPr/>
              </a:pPr>
              <a:endParaRPr lang="en-US" dirty="0">
                <a:solidFill>
                  <a:prstClr val="white"/>
                </a:solidFill>
                <a:ea typeface="ＭＳ Ｐゴシック" charset="-128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 userDrawn="1"/>
          </p:nvSpPr>
          <p:spPr bwMode="auto">
            <a:xfrm>
              <a:off x="-374650" y="2546350"/>
              <a:ext cx="366712" cy="366713"/>
            </a:xfrm>
            <a:prstGeom prst="rect">
              <a:avLst/>
            </a:prstGeom>
            <a:solidFill>
              <a:srgbClr val="0066A1"/>
            </a:soli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457200">
                <a:defRPr/>
              </a:pPr>
              <a:endParaRPr lang="en-US" dirty="0">
                <a:solidFill>
                  <a:prstClr val="white"/>
                </a:solidFill>
                <a:ea typeface="ＭＳ Ｐゴシック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440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webp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7" y="160337"/>
            <a:ext cx="8473083" cy="4716463"/>
          </a:xfrm>
          <a:prstGeom prst="rect">
            <a:avLst/>
          </a:prstGeom>
        </p:spPr>
      </p:pic>
      <p:pic>
        <p:nvPicPr>
          <p:cNvPr id="4099" name="Picture 4" descr="cover_2.png"/>
          <p:cNvPicPr>
            <a:picLocks noChangeAspect="1"/>
          </p:cNvPicPr>
          <p:nvPr/>
        </p:nvPicPr>
        <p:blipFill>
          <a:blip r:embed="rId3" cstate="print"/>
          <a:srcRect t="48518"/>
          <a:stretch>
            <a:fillRect/>
          </a:stretch>
        </p:blipFill>
        <p:spPr bwMode="auto">
          <a:xfrm>
            <a:off x="-2" y="3657600"/>
            <a:ext cx="9144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itle 5"/>
          <p:cNvSpPr>
            <a:spLocks noGrp="1"/>
          </p:cNvSpPr>
          <p:nvPr>
            <p:ph type="ctrTitle"/>
          </p:nvPr>
        </p:nvSpPr>
        <p:spPr>
          <a:xfrm>
            <a:off x="474230" y="3775425"/>
            <a:ext cx="6858000" cy="75247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устройства весового хозяйства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s://im3-tub-ru.yandex.net/i?id=786a42b168abc5492e0df833a10565be&amp;n=33&amp;h=295&amp;w=4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://picsmania.ru/images/822557_blog-3538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2" y="-23107"/>
            <a:ext cx="9144001" cy="1200329"/>
          </a:xfrm>
          <a:prstGeom prst="rect">
            <a:avLst/>
          </a:prstGeom>
          <a:gradFill>
            <a:gsLst>
              <a:gs pos="0">
                <a:schemeClr val="accent2">
                  <a:shade val="51000"/>
                  <a:satMod val="130000"/>
                  <a:alpha val="28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base"/>
            <a:r>
              <a:rPr 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СамГУПС в г. Саратове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71600" y="5029200"/>
            <a:ext cx="670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видам) ​ ​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Преподаватель:​ Неревяткина. А.Н.​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34000" y="1950946"/>
            <a:ext cx="336076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способу достижения равновесия весы бывают: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автоматическим, полуавтоматическим и неавтоматическим уравновешиванием,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вида отсчетного устройства — с аналоговым и дискретным отсчетным устройством.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304800" y="381000"/>
            <a:ext cx="8304212" cy="5334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весов</a:t>
            </a:r>
            <a:endParaRPr lang="en-US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872" y="1600200"/>
            <a:ext cx="4073456" cy="26205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3800"/>
            <a:ext cx="3276600" cy="273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99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0" y="1600200"/>
            <a:ext cx="570861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принципу действия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вагонные весы делятся: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механические вагонные весы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вагонные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весы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назначению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вагонные весы можно разделить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предприятий при приемке и отправке грузов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железной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типу взвешивания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статические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стато-динамические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динамические</a:t>
            </a:r>
          </a:p>
        </p:txBody>
      </p:sp>
      <p:pic>
        <p:nvPicPr>
          <p:cNvPr id="8" name="Picture 2" descr="http://11488.aqq.ru/mega-mialan.ru/images/stories/allfotos/vesijeldor/modeli/vtv-d/vtv-d-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40"/>
          <a:stretch/>
        </p:blipFill>
        <p:spPr bwMode="auto">
          <a:xfrm>
            <a:off x="457200" y="1678675"/>
            <a:ext cx="2787015" cy="20574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Вагонные вес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65388"/>
            <a:ext cx="2835018" cy="212365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3"/>
          <p:cNvSpPr txBox="1">
            <a:spLocks/>
          </p:cNvSpPr>
          <p:nvPr/>
        </p:nvSpPr>
        <p:spPr bwMode="auto">
          <a:xfrm>
            <a:off x="457200" y="533400"/>
            <a:ext cx="830421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 eaLnBrk="1" hangingPunct="1"/>
            <a:r>
              <a:rPr lang="ru-RU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 классификация вагонных весов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201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3"/>
          <p:cNvSpPr>
            <a:spLocks noGrp="1"/>
          </p:cNvSpPr>
          <p:nvPr>
            <p:ph type="title"/>
          </p:nvPr>
        </p:nvSpPr>
        <p:spPr>
          <a:xfrm>
            <a:off x="304800" y="381000"/>
            <a:ext cx="8304212" cy="533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 классификация вагонных весов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56906" y="2286000"/>
            <a:ext cx="4498075" cy="2637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ts val="2500"/>
              </a:lnSpc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типу конструкции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фундаментные вагонные весы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весы на сборном железобетоне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бесфундаментные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вагонные весы</a:t>
            </a:r>
          </a:p>
          <a:p>
            <a:pPr lvl="0" indent="457200">
              <a:lnSpc>
                <a:spcPts val="2500"/>
              </a:lnSpc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7200">
              <a:lnSpc>
                <a:spcPts val="2500"/>
              </a:lnSpc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типу электроники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налоговая тензометрическая система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тензометрическая система</a:t>
            </a:r>
          </a:p>
        </p:txBody>
      </p:sp>
      <p:pic>
        <p:nvPicPr>
          <p:cNvPr id="6" name="Рисунок 5" descr="http://www.opt-union.ru/l1665997/images/photocat/1000x1000/100176664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6" b="7450"/>
          <a:stretch/>
        </p:blipFill>
        <p:spPr bwMode="auto">
          <a:xfrm>
            <a:off x="609600" y="2667000"/>
            <a:ext cx="36576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C00000"/>
            </a:solidFill>
            <a:miter lim="800000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39058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взвешивания грузов, перевозимых по железным дорогам, применяются весы следующих типов: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368425"/>
            <a:ext cx="6858000" cy="5143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713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71600" y="1447800"/>
            <a:ext cx="6858000" cy="5334000"/>
          </a:xfrm>
        </p:spPr>
        <p:txBody>
          <a:bodyPr/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вагонные стационарные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наибольшие пределы взвешивания 150; 200 т);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вагонные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 т);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врезные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(2; 3; 5 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передвижные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(0,1; 0,2; 0,5; 0,6; 1; 2; 3 т);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элеваторные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бункерные (ковшовые)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(5; 10; 20 т);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элеваторные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автоматические порционные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(0,5; 1; 2 т).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местах общего пользования могут устанавливаться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автомобильные весы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наибольшими пределами взвешивания: 10; 15; 30; 40 и 60 т.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99385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29300" y="5657136"/>
            <a:ext cx="8762300" cy="68738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Вагонные весы предназначены для взвешивания навалочных, насыпных и других грузов вместе с вагонами, в которые они погружены.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1368425"/>
            <a:ext cx="4245283" cy="4245283"/>
          </a:xfrm>
          <a:prstGeom prst="rect">
            <a:avLst/>
          </a:prstGeo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1" r="13451"/>
          <a:stretch>
            <a:fillRect/>
          </a:stretch>
        </p:blipFill>
        <p:spPr>
          <a:xfrm>
            <a:off x="0" y="1563057"/>
            <a:ext cx="4858326" cy="4050651"/>
          </a:xfrm>
        </p:spPr>
      </p:pic>
    </p:spTree>
    <p:extLst>
      <p:ext uri="{BB962C8B-B14F-4D97-AF65-F5344CB8AC3E}">
        <p14:creationId xmlns:p14="http://schemas.microsoft.com/office/powerpoint/2010/main" val="1309117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2373" b="65318"/>
          <a:stretch/>
        </p:blipFill>
        <p:spPr>
          <a:xfrm>
            <a:off x="533400" y="1371600"/>
            <a:ext cx="3886200" cy="2286000"/>
          </a:xfrm>
        </p:spPr>
      </p:pic>
      <p:sp>
        <p:nvSpPr>
          <p:cNvPr id="5" name="Прямоугольник 4"/>
          <p:cNvSpPr/>
          <p:nvPr/>
        </p:nvSpPr>
        <p:spPr>
          <a:xfrm>
            <a:off x="4267200" y="228600"/>
            <a:ext cx="4800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Вагонные весы грузоподъемностью 150 т состоят их трех основных частей: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28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платформы</a:t>
            </a:r>
            <a:r>
              <a:rPr lang="ru-RU" sz="28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на которой уложен рельсовый путь</a:t>
            </a:r>
            <a:r>
              <a:rPr lang="ru-RU" sz="28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r"/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рычажного механизма, помещенного в котловане</a:t>
            </a:r>
            <a:r>
              <a:rPr lang="ru-RU" sz="28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r"/>
            <a:r>
              <a:rPr lang="ru-RU" sz="28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r"/>
            <a:r>
              <a:rPr lang="ru-RU" sz="28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циферблатного </a:t>
            </a:r>
            <a:r>
              <a:rPr lang="ru-RU" sz="28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указателя, размещенного в весовой будке</a:t>
            </a:r>
            <a:r>
              <a:rPr lang="ru-RU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u="sng" dirty="0"/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" t="34683" r="44377" b="9825"/>
          <a:stretch/>
        </p:blipFill>
        <p:spPr bwMode="auto">
          <a:xfrm>
            <a:off x="381000" y="3810000"/>
            <a:ext cx="251575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7" t="-3468" r="8980" b="47976"/>
          <a:stretch/>
        </p:blipFill>
        <p:spPr bwMode="auto">
          <a:xfrm>
            <a:off x="2971800" y="3821545"/>
            <a:ext cx="1676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Прямая соединительная линия 14"/>
          <p:cNvCxnSpPr/>
          <p:nvPr/>
        </p:nvCxnSpPr>
        <p:spPr>
          <a:xfrm flipV="1">
            <a:off x="3810000" y="2133600"/>
            <a:ext cx="1447800" cy="1066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4382655" y="5193145"/>
            <a:ext cx="3201554" cy="3907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362200" y="3200400"/>
            <a:ext cx="2895600" cy="10783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742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9144000" cy="533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72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3400" y="1714355"/>
            <a:ext cx="3657600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весах с </a:t>
            </a:r>
            <a:r>
              <a:rPr kumimoji="0" lang="ru-RU" alt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наибольшим пределом взвешивания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(НПВ) 150 т подлежат взвешиванию </a:t>
            </a: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четырехосные и шестиосные вагоны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 весах с НПВ 200 т — </a:t>
            </a: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четырехосные, шести и восьмиосные вагоны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 весы имеют две платформы — </a:t>
            </a:r>
            <a:r>
              <a:rPr kumimoji="0" lang="ru-RU" alt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большую длиной 15,5 м и малую длиной 3,7 м.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 взвешивании четырехосных или шестиосных вагонов</a:t>
            </a:r>
            <a:r>
              <a:rPr kumimoji="0" lang="ru-RU" alt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малую платформу отключают; восьмиосные вагоны взвешивают на обеих платформах.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441" y="0"/>
            <a:ext cx="4366559" cy="17097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441" y="1600200"/>
            <a:ext cx="4366559" cy="29110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205" y="4511240"/>
            <a:ext cx="4375795" cy="234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39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28600" y="1600200"/>
            <a:ext cx="4876800" cy="4394179"/>
          </a:xfrm>
        </p:spPr>
        <p:txBody>
          <a:bodyPr/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Товарные врезные весы предназначены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взвешивания грузов в пакетах и тарно-штучных грузов в закрытых складах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помещаемых на весы автопогрузчиками и другими механизмами, а также бочек вручную.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врезных весов рычажный механизм помещен в специальном котловане, а платформа расположена на уровне пола склада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Товарные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передвижные весы предназначены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взвешивания тарно-штучных грузов в закрытых складах, багажа и грузобагажа в багажных помещениях. Они могут быть гирные, шкальные, циферблатные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492034"/>
            <a:ext cx="3352800" cy="33528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0"/>
            <a:ext cx="3352800" cy="349203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00291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3"/>
          <p:cNvSpPr>
            <a:spLocks noGrp="1"/>
          </p:cNvSpPr>
          <p:nvPr>
            <p:ph type="title"/>
          </p:nvPr>
        </p:nvSpPr>
        <p:spPr>
          <a:xfrm>
            <a:off x="304800" y="381000"/>
            <a:ext cx="8304212" cy="533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измерения массы грузов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987" y="4788773"/>
            <a:ext cx="81568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Измерение массы при приеме и выдаче грузов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очень важная и ответственная  операция, так как в значительной степени определяет ответственность железных дорог за сохранность грузов и обеспечение безопасности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asiekb.ru/files/ckedit/vagon_ves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0" r="4075"/>
          <a:stretch/>
        </p:blipFill>
        <p:spPr bwMode="auto">
          <a:xfrm>
            <a:off x="529987" y="1814036"/>
            <a:ext cx="3691486" cy="2453164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ukr-prom.com/img/alboms/78982013-01-11413683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1052" r="4000" b="12819"/>
          <a:stretch/>
        </p:blipFill>
        <p:spPr bwMode="auto">
          <a:xfrm>
            <a:off x="4724400" y="1813112"/>
            <a:ext cx="3826529" cy="2454087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041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" y="2939474"/>
            <a:ext cx="3906982" cy="39069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43400" y="1524000"/>
            <a:ext cx="4572000" cy="466281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Элеваторные весы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бункерные весы 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взвешивания зерновых грузов на элеваторах и механизированных складах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этих весах вместо весовой платформы на рычажную систему устанавливают ковш, который заполняют зерном из надвижного бункера при открытии его заслонок. После того как масса зерна в ковше при закрытии заслонок надвижного бункера будет точно установлена, открывают заслонку ковша для спуска зерна.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8"/>
            <a:ext cx="3916218" cy="293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07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1000" y="304800"/>
            <a:ext cx="4572000" cy="628037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Автомобильные весы 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используются для взвешивания автомобилей и автопоездов.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Бывают стационарные и передвижные.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Передвижные </a:t>
            </a:r>
            <a:r>
              <a:rPr lang="ru-RU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автомобильные весы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используются для взвешивания автомобилей и прицепов в полевых условиях (зерно, сахарная свекла, кукуруза в початках и т.п.), а также для взвешивания крупногабаритных тяжелых грузов.  Средства измерения массы, применяемые для взвешивания грузов, перевозимых железными дорогами, должны иметь действующие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поверительные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клейма и соответствовать требованиям стандартов и других нормативных документов.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655" y="228600"/>
            <a:ext cx="4495800" cy="4700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489130"/>
            <a:ext cx="4184073" cy="184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13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685800"/>
            <a:ext cx="7772400" cy="1470025"/>
          </a:xfrm>
        </p:spPr>
        <p:txBody>
          <a:bodyPr>
            <a:normAutofit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д/з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7800" y="2492952"/>
            <a:ext cx="6400800" cy="1752600"/>
          </a:xfrm>
        </p:spPr>
        <p:txBody>
          <a:bodyPr>
            <a:noAutofit/>
          </a:bodyPr>
          <a:lstStyle/>
          <a:p>
            <a:pPr algn="l">
              <a:lnSpc>
                <a:spcPct val="17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Составить опорный конспект пройденного материала, вычертить схему классификации весов.</a:t>
            </a:r>
          </a:p>
          <a:p>
            <a:pPr algn="l">
              <a:lnSpc>
                <a:spcPct val="17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Выучить назначение и классификацию весов.</a:t>
            </a:r>
          </a:p>
          <a:p>
            <a:pPr algn="l">
              <a:lnSpc>
                <a:spcPct val="17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На альбомном листе вычертить схематично (17 слайд) «Вагонные весы» с обозначением.  </a:t>
            </a:r>
          </a:p>
        </p:txBody>
      </p:sp>
    </p:spTree>
    <p:extLst>
      <p:ext uri="{BB962C8B-B14F-4D97-AF65-F5344CB8AC3E}">
        <p14:creationId xmlns:p14="http://schemas.microsoft.com/office/powerpoint/2010/main" val="4209771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981200"/>
            <a:ext cx="5181600" cy="3886200"/>
          </a:xfrm>
        </p:spPr>
      </p:pic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152400" y="1676400"/>
            <a:ext cx="4206713" cy="4372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 груза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мера количества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груза.</a:t>
            </a:r>
          </a:p>
          <a:p>
            <a:pPr marL="0" indent="0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 груза является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показателем его сохранности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разнице между массой груза, указанной в транспортном документе, и фактической массой груза, прибывшей в пункт назначения,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 его 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недостачу.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случае, если утрата, недостача и порча груза произошли по вине железной дороги, по массе груза и его стоимости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 ущерб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причиненный при перевозке, и убытки железных дорог. </a:t>
            </a:r>
          </a:p>
        </p:txBody>
      </p:sp>
    </p:spTree>
    <p:extLst>
      <p:ext uri="{BB962C8B-B14F-4D97-AF65-F5344CB8AC3E}">
        <p14:creationId xmlns:p14="http://schemas.microsoft.com/office/powerpoint/2010/main" val="3292218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2362200"/>
            <a:ext cx="807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 измерения массы груза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называется взвешиванием, а приборы, на которых взвешивают, именуют весами (весовыми приборами)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87159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28194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Типы, принцип действия и устройство весов</a:t>
            </a:r>
            <a:endParaRPr lang="ru-RU" sz="3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162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3"/>
          <p:cNvSpPr>
            <a:spLocks noGrp="1"/>
          </p:cNvSpPr>
          <p:nvPr>
            <p:ph type="title"/>
          </p:nvPr>
        </p:nvSpPr>
        <p:spPr>
          <a:xfrm>
            <a:off x="304800" y="381000"/>
            <a:ext cx="8304212" cy="5334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весов</a:t>
            </a:r>
            <a:endParaRPr lang="en-US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93" y="1512626"/>
            <a:ext cx="8291158" cy="473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C:\Users\SCER\Desktop\100305434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02"/>
          <a:stretch/>
        </p:blipFill>
        <p:spPr bwMode="auto">
          <a:xfrm>
            <a:off x="491319" y="2438400"/>
            <a:ext cx="1032681" cy="11430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C00000"/>
            </a:solidFill>
            <a:miter lim="800000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://bigves.ru/uploads/shop/products/medium/949d2ee73e3c5ba7263193ecf5bcc58b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391769"/>
            <a:ext cx="971550" cy="11600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C00000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303246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91000" y="1676400"/>
            <a:ext cx="3886200" cy="3618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ru-RU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области применения весы подразделяют на</a:t>
            </a:r>
            <a:r>
              <a:rPr lang="ru-RU" sz="24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ts val="2500"/>
              </a:lnSpc>
            </a:pPr>
            <a:endParaRPr lang="ru-RU" sz="2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вагонные,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автомобильные,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товарные, 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элеваторные,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крановые,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вагонеточные,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монорельсовые и др.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www.zadumka.org/wp-content/uploads/2014/11/%D0%B2%D0%B0%D0%B3%D0%BE%D0%BD%D0%BD%D1%8B%D0%B5-%D0%B2%D0%B5%D1%81%D1%8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2"/>
          <a:stretch/>
        </p:blipFill>
        <p:spPr bwMode="auto">
          <a:xfrm>
            <a:off x="479946" y="1763242"/>
            <a:ext cx="3048000" cy="203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yarmarka.uzex.uz/files/offers/pic1701270957101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1" b="5373"/>
          <a:stretch/>
        </p:blipFill>
        <p:spPr bwMode="auto">
          <a:xfrm>
            <a:off x="497006" y="4114800"/>
            <a:ext cx="3048000" cy="203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3"/>
          <p:cNvSpPr txBox="1">
            <a:spLocks/>
          </p:cNvSpPr>
          <p:nvPr/>
        </p:nvSpPr>
        <p:spPr bwMode="auto">
          <a:xfrm>
            <a:off x="457200" y="533400"/>
            <a:ext cx="830421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 eaLnBrk="1" hangingPunct="1"/>
            <a:r>
              <a:rPr lang="ru-RU" sz="40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весов</a:t>
            </a:r>
            <a:endParaRPr lang="en-US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643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91000" y="1828800"/>
            <a:ext cx="3581400" cy="3618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ru-RU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способу установки на месте эксплуатации весы бывают: </a:t>
            </a:r>
          </a:p>
          <a:p>
            <a:pPr>
              <a:lnSpc>
                <a:spcPts val="25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встроенные,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врезные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передвижные,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подвесные,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стационарные,</a:t>
            </a:r>
          </a:p>
          <a:p>
            <a:pPr marL="285750" lvl="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170" name="Picture 2" descr="http://scale-habarovsk.ru/images/stories/Manager/6-1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92" y="1676400"/>
            <a:ext cx="2667000" cy="218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24-kran.ru/images/banners/kv-pul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4" r="7853"/>
          <a:stretch/>
        </p:blipFill>
        <p:spPr bwMode="auto">
          <a:xfrm>
            <a:off x="504968" y="4047277"/>
            <a:ext cx="2683688" cy="2136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304800" y="381000"/>
            <a:ext cx="8304212" cy="5334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весов</a:t>
            </a:r>
            <a:endParaRPr lang="en-US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877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34000" y="1950946"/>
            <a:ext cx="336076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виду грузоприемного устройства весы подразделяются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на:</a:t>
            </a:r>
            <a:endParaRPr lang="ru-RU" sz="20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платформенные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бункерные,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монорельсовые,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ковшовые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конвейерные,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крюковые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8" descr="Вагонные вес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21" y="1985582"/>
            <a:ext cx="2133600" cy="159824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www.buhlergroup.com/static/europe/ru/media/03-Products/Product_MSDT_Silowaage_Granex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5"/>
          <a:stretch/>
        </p:blipFill>
        <p:spPr bwMode="auto">
          <a:xfrm>
            <a:off x="533894" y="3991506"/>
            <a:ext cx="2081927" cy="1893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yarmarka.uzex.uz/files/offers/pic17012709571015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0" t="5670" b="5373"/>
          <a:stretch/>
        </p:blipFill>
        <p:spPr bwMode="auto">
          <a:xfrm>
            <a:off x="2793875" y="1985582"/>
            <a:ext cx="2201774" cy="159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://www.moskas.ru/show/931a3a92149ca892edf578aa0a5c7e66.jpg?60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8"/>
          <a:stretch/>
        </p:blipFill>
        <p:spPr bwMode="auto">
          <a:xfrm>
            <a:off x="2800244" y="3991506"/>
            <a:ext cx="2195405" cy="19077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304800" y="381000"/>
            <a:ext cx="8304212" cy="5334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весов</a:t>
            </a:r>
            <a:endParaRPr lang="en-US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545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Шаблон презентации">
  <a:themeElements>
    <a:clrScheme name="RZD">
      <a:dk1>
        <a:sysClr val="windowText" lastClr="000000"/>
      </a:dk1>
      <a:lt1>
        <a:sysClr val="window" lastClr="FFFFFF"/>
      </a:lt1>
      <a:dk2>
        <a:srgbClr val="455D70"/>
      </a:dk2>
      <a:lt2>
        <a:srgbClr val="EEECE1"/>
      </a:lt2>
      <a:accent1>
        <a:srgbClr val="455D70"/>
      </a:accent1>
      <a:accent2>
        <a:srgbClr val="68798B"/>
      </a:accent2>
      <a:accent3>
        <a:srgbClr val="909CAA"/>
      </a:accent3>
      <a:accent4>
        <a:srgbClr val="A3A86B"/>
      </a:accent4>
      <a:accent5>
        <a:srgbClr val="D3D7BD"/>
      </a:accent5>
      <a:accent6>
        <a:srgbClr val="0066A1"/>
      </a:accent6>
      <a:hlink>
        <a:srgbClr val="455D70"/>
      </a:hlink>
      <a:folHlink>
        <a:srgbClr val="909CAA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5571</TotalTime>
  <Words>841</Words>
  <Application>Microsoft Office PowerPoint</Application>
  <PresentationFormat>Экран (4:3)</PresentationFormat>
  <Paragraphs>106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ＭＳ Ｐゴシック</vt:lpstr>
      <vt:lpstr>Arial</vt:lpstr>
      <vt:lpstr>Calibri</vt:lpstr>
      <vt:lpstr>Times New Roman</vt:lpstr>
      <vt:lpstr>Verdana</vt:lpstr>
      <vt:lpstr>Wingdings</vt:lpstr>
      <vt:lpstr>Office Theme</vt:lpstr>
      <vt:lpstr>4_Шаблон презентации</vt:lpstr>
      <vt:lpstr>Сооружения и устройства весового хозяйства</vt:lpstr>
      <vt:lpstr>Значение измерения массы грузов</vt:lpstr>
      <vt:lpstr>Презентация PowerPoint</vt:lpstr>
      <vt:lpstr>Презентация PowerPoint</vt:lpstr>
      <vt:lpstr>Презентация PowerPoint</vt:lpstr>
      <vt:lpstr>Классификация весов</vt:lpstr>
      <vt:lpstr>Презентация PowerPoint</vt:lpstr>
      <vt:lpstr>Классификация весов</vt:lpstr>
      <vt:lpstr>Классификация весов</vt:lpstr>
      <vt:lpstr>Классификация весов</vt:lpstr>
      <vt:lpstr>Презентация PowerPoint</vt:lpstr>
      <vt:lpstr>Назначение и классификация вагонных весов</vt:lpstr>
      <vt:lpstr>Для взвешивания грузов, перевозимых по железным дорогам, применяются весы следующих типов: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д/з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Электронный учебник </dc:title>
  <cp:lastModifiedBy>Учетная запись Майкрософт</cp:lastModifiedBy>
  <cp:revision>419</cp:revision>
  <dcterms:modified xsi:type="dcterms:W3CDTF">2023-01-22T19:23:07Z</dcterms:modified>
</cp:coreProperties>
</file>