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3" r:id="rId8"/>
    <p:sldId id="262" r:id="rId9"/>
    <p:sldId id="264" r:id="rId10"/>
    <p:sldId id="266" r:id="rId11"/>
    <p:sldId id="267" r:id="rId12"/>
    <p:sldId id="268" r:id="rId13"/>
    <p:sldId id="265" r:id="rId14"/>
    <p:sldId id="269" r:id="rId15"/>
    <p:sldId id="270" r:id="rId16"/>
    <p:sldId id="271" r:id="rId17"/>
    <p:sldId id="272" r:id="rId18"/>
    <p:sldId id="273" r:id="rId19"/>
    <p:sldId id="274" r:id="rId20"/>
    <p:sldId id="275" r:id="rId21"/>
    <p:sldId id="276" r:id="rId22"/>
    <p:sldId id="278" r:id="rId23"/>
    <p:sldId id="277"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Прямоугольник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ru-RU" smtClean="0"/>
              <a:t>Образец заголовка</a:t>
            </a:r>
            <a:endParaRPr kumimoji="0" lang="en-US"/>
          </a:p>
        </p:txBody>
      </p:sp>
      <p:sp>
        <p:nvSpPr>
          <p:cNvPr id="3" name="Подзаголовок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ru-RU" smtClean="0"/>
              <a:t>Образец подзаголовка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23.01.2025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10" name="Прямоугольник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23.01.2025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9" name="Прямоугольник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Прямоугольник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Вертикальный заголовок 1"/>
          <p:cNvSpPr>
            <a:spLocks noGrp="1"/>
          </p:cNvSpPr>
          <p:nvPr>
            <p:ph type="title" orient="vert"/>
          </p:nvPr>
        </p:nvSpPr>
        <p:spPr>
          <a:xfrm>
            <a:off x="6781800" y="274640"/>
            <a:ext cx="19050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04800"/>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23.01.2025</a:t>
            </a:fld>
            <a:endParaRPr lang="ru-RU"/>
          </a:p>
        </p:txBody>
      </p:sp>
      <p:sp>
        <p:nvSpPr>
          <p:cNvPr id="5" name="Нижний колонтитул 4"/>
          <p:cNvSpPr>
            <a:spLocks noGrp="1"/>
          </p:cNvSpPr>
          <p:nvPr>
            <p:ph type="ftr" sz="quarter" idx="11"/>
          </p:nvPr>
        </p:nvSpPr>
        <p:spPr>
          <a:xfrm>
            <a:off x="2640597" y="6377459"/>
            <a:ext cx="3836404" cy="365125"/>
          </a:xfrm>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5448"/>
            <a:ext cx="8229600" cy="1252728"/>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23.01.2025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9" name="Прямоугольник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Прямоугольник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23.01.2025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23.01.2025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ru-RU" smtClean="0"/>
              <a:t>Образец текста</a:t>
            </a:r>
          </a:p>
        </p:txBody>
      </p:sp>
      <p:sp>
        <p:nvSpPr>
          <p:cNvPr id="4" name="Содержимое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Текст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ru-RU" smtClean="0"/>
              <a:t>Образец текста</a:t>
            </a:r>
          </a:p>
        </p:txBody>
      </p:sp>
      <p:sp>
        <p:nvSpPr>
          <p:cNvPr id="6" name="Содержимое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23.01.2025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23.01.2025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23.01.2025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ru-RU" smtClean="0"/>
              <a:t>Образец заголовка</a:t>
            </a:r>
            <a:endParaRPr kumimoji="0" lang="en-US"/>
          </a:p>
        </p:txBody>
      </p:sp>
      <p:sp>
        <p:nvSpPr>
          <p:cNvPr id="3" name="Содержимое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Текст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23.01.2025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12" name="Прямоугольник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ru-RU" smtClean="0"/>
              <a:t>Образец заголовка</a:t>
            </a:r>
            <a:endParaRPr kumimoji="0" lang="en-US"/>
          </a:p>
        </p:txBody>
      </p:sp>
      <p:sp>
        <p:nvSpPr>
          <p:cNvPr id="3" name="Рисунок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ru-RU" smtClean="0"/>
              <a:t>Вставка рисунка</a:t>
            </a:r>
            <a:endParaRPr kumimoji="0" lang="en-US" dirty="0"/>
          </a:p>
        </p:txBody>
      </p:sp>
      <p:sp>
        <p:nvSpPr>
          <p:cNvPr id="4" name="Текст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164592" y="1170432"/>
            <a:ext cx="2523744" cy="201168"/>
          </a:xfrm>
        </p:spPr>
        <p:txBody>
          <a:bodyPr/>
          <a:lstStyle/>
          <a:p>
            <a:fld id="{5B106E36-FD25-4E2D-B0AA-010F637433A0}" type="datetimeFigureOut">
              <a:rPr lang="ru-RU" smtClean="0"/>
              <a:pPr/>
              <a:t>23.01.2025</a:t>
            </a:fld>
            <a:endParaRPr lang="ru-RU"/>
          </a:p>
        </p:txBody>
      </p:sp>
      <p:sp>
        <p:nvSpPr>
          <p:cNvPr id="11" name="Прямоугольник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Нижний колонтитул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ru-RU"/>
          </a:p>
        </p:txBody>
      </p:sp>
      <p:sp>
        <p:nvSpPr>
          <p:cNvPr id="7" name="Номер слайда 6"/>
          <p:cNvSpPr>
            <a:spLocks noGrp="1"/>
          </p:cNvSpPr>
          <p:nvPr>
            <p:ph type="sldNum" sz="quarter" idx="12"/>
          </p:nvPr>
        </p:nvSpPr>
        <p:spPr>
          <a:xfrm>
            <a:off x="8339328" y="1170432"/>
            <a:ext cx="733864" cy="201168"/>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Прямоугольник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Прямоугольник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4" name="Дата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5B106E36-FD25-4E2D-B0AA-010F637433A0}" type="datetimeFigureOut">
              <a:rPr lang="ru-RU" smtClean="0"/>
              <a:pPr/>
              <a:t>23.01.2025</a:t>
            </a:fld>
            <a:endParaRPr lang="ru-RU"/>
          </a:p>
        </p:txBody>
      </p:sp>
      <p:sp>
        <p:nvSpPr>
          <p:cNvPr id="5" name="Нижний колонтитул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ru-RU"/>
          </a:p>
        </p:txBody>
      </p:sp>
      <p:sp>
        <p:nvSpPr>
          <p:cNvPr id="6" name="Номер слайда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685800" y="1000109"/>
            <a:ext cx="7772400" cy="2600342"/>
          </a:xfrm>
        </p:spPr>
        <p:txBody>
          <a:bodyPr/>
          <a:lstStyle/>
          <a:p>
            <a:r>
              <a:rPr lang="ru-RU" b="1" dirty="0" smtClean="0"/>
              <a:t>Структура транспортной  системы России</a:t>
            </a:r>
            <a:endParaRPr lang="ru-RU" dirty="0"/>
          </a:p>
        </p:txBody>
      </p:sp>
      <p:sp>
        <p:nvSpPr>
          <p:cNvPr id="7" name="Подзаголовок 6"/>
          <p:cNvSpPr>
            <a:spLocks noGrp="1"/>
          </p:cNvSpPr>
          <p:nvPr>
            <p:ph type="subTitle" idx="1"/>
          </p:nvPr>
        </p:nvSpPr>
        <p:spPr/>
        <p:txBody>
          <a:bodyPr/>
          <a:lstStyle/>
          <a:p>
            <a:pPr algn="r"/>
            <a:r>
              <a:rPr lang="ru-RU" b="1" dirty="0" smtClean="0"/>
              <a:t>Транспортные системы России Тема 1.2</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28596" y="214290"/>
            <a:ext cx="8229600" cy="1252728"/>
          </a:xfrm>
        </p:spPr>
        <p:txBody>
          <a:bodyPr>
            <a:normAutofit fontScale="90000"/>
          </a:bodyPr>
          <a:lstStyle/>
          <a:p>
            <a:pPr algn="ctr"/>
            <a:r>
              <a:rPr lang="ru-RU" dirty="0" smtClean="0"/>
              <a:t>Пути общего и </a:t>
            </a:r>
            <a:r>
              <a:rPr lang="ru-RU" dirty="0" err="1" smtClean="0"/>
              <a:t>необщего</a:t>
            </a:r>
            <a:r>
              <a:rPr lang="ru-RU" dirty="0" smtClean="0"/>
              <a:t> пользования </a:t>
            </a:r>
            <a:endParaRPr lang="ru-RU" dirty="0"/>
          </a:p>
        </p:txBody>
      </p:sp>
      <p:sp>
        <p:nvSpPr>
          <p:cNvPr id="6" name="Содержимое 5"/>
          <p:cNvSpPr>
            <a:spLocks noGrp="1"/>
          </p:cNvSpPr>
          <p:nvPr>
            <p:ph idx="1"/>
          </p:nvPr>
        </p:nvSpPr>
        <p:spPr/>
        <p:txBody>
          <a:bodyPr>
            <a:noAutofit/>
          </a:bodyPr>
          <a:lstStyle/>
          <a:p>
            <a:pPr algn="just"/>
            <a:r>
              <a:rPr lang="ru-RU" sz="2400" dirty="0" smtClean="0">
                <a:latin typeface="Times New Roman" pitchFamily="18" charset="0"/>
                <a:cs typeface="Times New Roman" pitchFamily="18" charset="0"/>
              </a:rPr>
              <a:t>Автомобильные или железные дороги (как правило, небольшой длины), принадлежащие тому или иному транспортному предприятию, называются подъездными. В транспортной системе страны имеется густая сеть таких дорог. Суммарная протяженность железнодорожных подъездных путей превышает протяженность железных дорог общего пользования. Более половины судов речного флота (в основном небольшой грузоподъемности и мощности) принадлежат различным ведомствам (предприятиям нефтяной и газовой промышленности, лесного, коммунально-бытового хозяйства и т.п.)</a:t>
            </a:r>
            <a:endParaRPr lang="ru-RU" sz="24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428596" y="714375"/>
            <a:ext cx="8143932" cy="5411788"/>
          </a:xfrm>
        </p:spPr>
        <p:txBody>
          <a:bodyPr>
            <a:normAutofit fontScale="77500" lnSpcReduction="20000"/>
          </a:bodyPr>
          <a:lstStyle/>
          <a:p>
            <a:pPr algn="just"/>
            <a:r>
              <a:rPr lang="ru-RU" dirty="0" smtClean="0"/>
              <a:t>Кроме </a:t>
            </a:r>
            <a:r>
              <a:rPr lang="ru-RU" b="1" dirty="0" smtClean="0"/>
              <a:t>деления на транспорт общего и </a:t>
            </a:r>
            <a:r>
              <a:rPr lang="ru-RU" b="1" dirty="0" err="1" smtClean="0"/>
              <a:t>необщего</a:t>
            </a:r>
            <a:r>
              <a:rPr lang="ru-RU" b="1" dirty="0" smtClean="0"/>
              <a:t> пользования, в некоторых случаях подразделяют транспорт на магистральный и немагистральный. С одной стороны, магистральный – синоним транспорта общего пользования, а немагистральный – </a:t>
            </a:r>
            <a:r>
              <a:rPr lang="ru-RU" b="1" dirty="0" err="1" smtClean="0"/>
              <a:t>необщего</a:t>
            </a:r>
            <a:r>
              <a:rPr lang="ru-RU" b="1" dirty="0" smtClean="0"/>
              <a:t> </a:t>
            </a:r>
            <a:r>
              <a:rPr lang="ru-RU" dirty="0" smtClean="0"/>
              <a:t>(например, промышленный транспорт – это транспорт немагистральный). </a:t>
            </a:r>
            <a:r>
              <a:rPr lang="ru-RU" b="1" dirty="0" smtClean="0"/>
              <a:t>С другой стороны, термин «магистральный транспорт» применяется для обозначения путей сообщения, связывающих крупные города и промышленные центры страны или крупного региона. </a:t>
            </a:r>
            <a:r>
              <a:rPr lang="ru-RU" dirty="0" smtClean="0"/>
              <a:t>В этом случае небольшие ответвления от основных магистралей, несмотря на то, что они входят в состав сети общего пользования, не считаются звеньями магистрального транспорта и обычно именуются линиями местного значения.</a:t>
            </a:r>
          </a:p>
          <a:p>
            <a:pPr algn="just"/>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pPr algn="ctr"/>
            <a:r>
              <a:rPr lang="ru-RU" b="1" dirty="0" smtClean="0"/>
              <a:t>Структура транспортной системы РФ</a:t>
            </a:r>
            <a:endParaRPr lang="ru-RU" dirty="0"/>
          </a:p>
        </p:txBody>
      </p:sp>
      <p:sp>
        <p:nvSpPr>
          <p:cNvPr id="4" name="Содержимое 3"/>
          <p:cNvSpPr>
            <a:spLocks noGrp="1"/>
          </p:cNvSpPr>
          <p:nvPr>
            <p:ph idx="1"/>
          </p:nvPr>
        </p:nvSpPr>
        <p:spPr/>
        <p:txBody>
          <a:bodyPr>
            <a:normAutofit fontScale="70000" lnSpcReduction="20000"/>
          </a:bodyPr>
          <a:lstStyle/>
          <a:p>
            <a:pPr algn="just"/>
            <a:r>
              <a:rPr lang="ru-RU" sz="3300" b="1" i="1" dirty="0" smtClean="0"/>
              <a:t>Структурно транспорт можно представить как систему, состоящую из двух подсистем: транспорта общего и </a:t>
            </a:r>
            <a:r>
              <a:rPr lang="ru-RU" sz="3300" b="1" i="1" dirty="0" err="1" smtClean="0"/>
              <a:t>необщего</a:t>
            </a:r>
            <a:r>
              <a:rPr lang="ru-RU" sz="3300" b="1" i="1" dirty="0" smtClean="0"/>
              <a:t> пользования.</a:t>
            </a:r>
            <a:endParaRPr lang="ru-RU" sz="3300" dirty="0" smtClean="0"/>
          </a:p>
          <a:p>
            <a:pPr algn="just"/>
            <a:r>
              <a:rPr lang="ru-RU" sz="3300" dirty="0" smtClean="0"/>
              <a:t>В зависимости от целей экономического анализа </a:t>
            </a:r>
            <a:r>
              <a:rPr lang="ru-RU" sz="3300" b="1" i="1" dirty="0" smtClean="0"/>
              <a:t>транспорт общего пользования группируется </a:t>
            </a:r>
            <a:r>
              <a:rPr lang="ru-RU" sz="3300" dirty="0" smtClean="0"/>
              <a:t>следующим образом:</a:t>
            </a:r>
          </a:p>
          <a:p>
            <a:pPr algn="just"/>
            <a:r>
              <a:rPr lang="ru-RU" sz="3300" b="1" i="1" dirty="0" smtClean="0"/>
              <a:t>- универсальный (железнодорожный, водный, автомобильный, воздушный) и специальный;</a:t>
            </a:r>
            <a:endParaRPr lang="ru-RU" sz="3300" dirty="0" smtClean="0"/>
          </a:p>
          <a:p>
            <a:pPr algn="just"/>
            <a:r>
              <a:rPr lang="ru-RU" sz="3300" b="1" i="1" dirty="0" smtClean="0"/>
              <a:t>- внутренний (осуществляющий перевозки внутри страны) и внешний (обычно морской, выполняющий перевозки не только внутри страны, но и за границу);</a:t>
            </a:r>
            <a:endParaRPr lang="ru-RU" sz="3300" dirty="0" smtClean="0"/>
          </a:p>
          <a:p>
            <a:pPr algn="just"/>
            <a:r>
              <a:rPr lang="ru-RU" sz="3300" b="1" i="1" dirty="0" smtClean="0"/>
              <a:t>- круглогодичный (железнодорожный, автомобильный и т.д.) и сезонный (внутренний водный).</a:t>
            </a:r>
            <a:endParaRPr lang="ru-RU" sz="3300" dirty="0" smtClean="0"/>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ru-RU" dirty="0" smtClean="0"/>
              <a:t>Транспортная система </a:t>
            </a:r>
            <a:endParaRPr lang="ru-RU" dirty="0"/>
          </a:p>
        </p:txBody>
      </p:sp>
      <p:pic>
        <p:nvPicPr>
          <p:cNvPr id="6" name="Содержимое 5" descr="C:\Users\пользователь\Desktop\структура транспортной системы.jpg"/>
          <p:cNvPicPr>
            <a:picLocks noGrp="1"/>
          </p:cNvPicPr>
          <p:nvPr>
            <p:ph idx="1"/>
          </p:nvPr>
        </p:nvPicPr>
        <p:blipFill>
          <a:blip r:embed="rId2" cstate="print"/>
          <a:srcRect/>
          <a:stretch>
            <a:fillRect/>
          </a:stretch>
        </p:blipFill>
        <p:spPr bwMode="auto">
          <a:xfrm>
            <a:off x="857224" y="1774825"/>
            <a:ext cx="7072362" cy="4625975"/>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011354"/>
          </a:xfrm>
        </p:spPr>
        <p:txBody>
          <a:bodyPr>
            <a:normAutofit fontScale="90000"/>
          </a:bodyPr>
          <a:lstStyle/>
          <a:p>
            <a:pPr algn="ctr"/>
            <a:r>
              <a:rPr lang="ru-RU" b="1" dirty="0" smtClean="0"/>
              <a:t>Сущность и концепция развития единства транспортной системы в условиях рынка.</a:t>
            </a:r>
            <a:r>
              <a:rPr lang="ru-RU" dirty="0" smtClean="0"/>
              <a:t/>
            </a:r>
            <a:br>
              <a:rPr lang="ru-RU" dirty="0" smtClean="0"/>
            </a:br>
            <a:endParaRPr lang="ru-RU" dirty="0"/>
          </a:p>
        </p:txBody>
      </p:sp>
      <p:sp>
        <p:nvSpPr>
          <p:cNvPr id="3" name="Содержимое 2"/>
          <p:cNvSpPr>
            <a:spLocks noGrp="1"/>
          </p:cNvSpPr>
          <p:nvPr>
            <p:ph idx="1"/>
          </p:nvPr>
        </p:nvSpPr>
        <p:spPr>
          <a:xfrm>
            <a:off x="457200" y="1928802"/>
            <a:ext cx="8229600" cy="4197361"/>
          </a:xfrm>
        </p:spPr>
        <p:txBody>
          <a:bodyPr>
            <a:normAutofit fontScale="77500" lnSpcReduction="20000"/>
          </a:bodyPr>
          <a:lstStyle/>
          <a:p>
            <a:pPr algn="just"/>
            <a:r>
              <a:rPr lang="ru-RU" b="1" dirty="0" smtClean="0"/>
              <a:t>ЕТС – понятие, подчеркивающее социально-экономическое единство всех видов транспорта.</a:t>
            </a:r>
            <a:endParaRPr lang="ru-RU" dirty="0" smtClean="0"/>
          </a:p>
          <a:p>
            <a:pPr algn="just"/>
            <a:r>
              <a:rPr lang="ru-RU" b="1" dirty="0" smtClean="0"/>
              <a:t>Сущность развития единства транспортной системы заключается во взаимодействии различных видов транспорта при выполнении перевозок. В условиях рынка для транспортных фирм необходимо создание и планирование единой технологии транспортировки, т.е. перевести конкуренцию между видами транспорта в область </a:t>
            </a:r>
            <a:r>
              <a:rPr lang="ru-RU" b="1" dirty="0" err="1" smtClean="0"/>
              <a:t>взаимодополняемости</a:t>
            </a:r>
            <a:r>
              <a:rPr lang="ru-RU" b="1" dirty="0" smtClean="0"/>
              <a:t>.</a:t>
            </a:r>
            <a:r>
              <a:rPr lang="ru-RU" dirty="0" smtClean="0"/>
              <a:t> Дальнейшее развитие единства транспортной системы идет по пути совершенствования подвижного состава и создания возможности его работы на разных видах транспорта. </a:t>
            </a:r>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5448"/>
            <a:ext cx="8229600" cy="1844792"/>
          </a:xfrm>
        </p:spPr>
        <p:txBody>
          <a:bodyPr>
            <a:normAutofit fontScale="90000"/>
          </a:bodyPr>
          <a:lstStyle/>
          <a:p>
            <a:pPr algn="ctr"/>
            <a:r>
              <a:rPr lang="ru-RU" dirty="0" smtClean="0"/>
              <a:t>Сущность и концепция развития единства транспортной системы в условиях рынка.</a:t>
            </a:r>
            <a:endParaRPr lang="ru-RU" dirty="0"/>
          </a:p>
        </p:txBody>
      </p:sp>
      <p:sp>
        <p:nvSpPr>
          <p:cNvPr id="3" name="Содержимое 2"/>
          <p:cNvSpPr>
            <a:spLocks noGrp="1"/>
          </p:cNvSpPr>
          <p:nvPr>
            <p:ph idx="1"/>
          </p:nvPr>
        </p:nvSpPr>
        <p:spPr>
          <a:xfrm>
            <a:off x="457200" y="2214554"/>
            <a:ext cx="8229600" cy="4186246"/>
          </a:xfrm>
        </p:spPr>
        <p:txBody>
          <a:bodyPr>
            <a:normAutofit fontScale="92500" lnSpcReduction="10000"/>
          </a:bodyPr>
          <a:lstStyle/>
          <a:p>
            <a:r>
              <a:rPr lang="ru-RU" dirty="0" smtClean="0"/>
              <a:t>В современных условиях для транспорта главное – соблюдение требований заказчика по своевременности («точно в срок»), объему и качеству транспортировки грузов и безопасная в срок доставка пассажиров. Это достигается внедрением </a:t>
            </a:r>
            <a:r>
              <a:rPr lang="ru-RU" dirty="0" err="1" smtClean="0"/>
              <a:t>логистического</a:t>
            </a:r>
            <a:r>
              <a:rPr lang="ru-RU" dirty="0" smtClean="0"/>
              <a:t> подхода, позволяющего оптимизировать работу отдельных элементов транспортного процесса и объединять их в единую систему.</a:t>
            </a:r>
          </a:p>
          <a:p>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Показатели работы транспортной системы РФ</a:t>
            </a:r>
            <a:endParaRPr lang="ru-RU" dirty="0"/>
          </a:p>
        </p:txBody>
      </p:sp>
      <p:sp>
        <p:nvSpPr>
          <p:cNvPr id="3" name="Содержимое 2"/>
          <p:cNvSpPr>
            <a:spLocks noGrp="1"/>
          </p:cNvSpPr>
          <p:nvPr>
            <p:ph idx="1"/>
          </p:nvPr>
        </p:nvSpPr>
        <p:spPr/>
        <p:txBody>
          <a:bodyPr>
            <a:normAutofit fontScale="70000" lnSpcReduction="20000"/>
          </a:bodyPr>
          <a:lstStyle/>
          <a:p>
            <a:r>
              <a:rPr lang="ru-RU" b="1" dirty="0" smtClean="0"/>
              <a:t>Условно их можно разделить на следующие группы:</a:t>
            </a:r>
            <a:endParaRPr lang="ru-RU" dirty="0" smtClean="0"/>
          </a:p>
          <a:p>
            <a:r>
              <a:rPr lang="ru-RU" b="1" i="1" dirty="0" smtClean="0"/>
              <a:t>- показатели перевозочной и погрузочно-разгрузочной работы (</a:t>
            </a:r>
            <a:r>
              <a:rPr lang="ru-RU" b="1" i="1" dirty="0" err="1" smtClean="0"/>
              <a:t>грузо</a:t>
            </a:r>
            <a:r>
              <a:rPr lang="ru-RU" b="1" i="1" dirty="0" smtClean="0"/>
              <a:t>- и пассажирооборот, объем перевозок грузов и пассажиров, приведенный грузооборот, объем отправления, объем прибытия);</a:t>
            </a:r>
            <a:endParaRPr lang="ru-RU" dirty="0" smtClean="0"/>
          </a:p>
          <a:p>
            <a:r>
              <a:rPr lang="ru-RU" b="1" i="1" dirty="0" smtClean="0"/>
              <a:t>- показатели эксплуатационной работы (средняя </a:t>
            </a:r>
            <a:r>
              <a:rPr lang="ru-RU" b="1" i="1" dirty="0" err="1" smtClean="0"/>
              <a:t>грузонапряженность</a:t>
            </a:r>
            <a:r>
              <a:rPr lang="ru-RU" b="1" i="1" dirty="0" smtClean="0"/>
              <a:t>, </a:t>
            </a:r>
            <a:r>
              <a:rPr lang="ru-RU" b="1" i="1" dirty="0" err="1" smtClean="0"/>
              <a:t>средняя</a:t>
            </a:r>
            <a:r>
              <a:rPr lang="ru-RU" b="1" i="1" dirty="0" smtClean="0"/>
              <a:t> дальность перевозок, скорость доставки грузов, использование грузоподъемности подвижного состава и время его оборота, среднесуточный пробег);</a:t>
            </a:r>
            <a:endParaRPr lang="ru-RU" dirty="0" smtClean="0"/>
          </a:p>
          <a:p>
            <a:r>
              <a:rPr lang="ru-RU" b="1" i="1" dirty="0" smtClean="0"/>
              <a:t>- показатели экономической эффективности и финансовые (себестоимость, производительность труда, фондоотдача, </a:t>
            </a:r>
            <a:r>
              <a:rPr lang="ru-RU" b="1" i="1" dirty="0" err="1" smtClean="0"/>
              <a:t>фондоемкость</a:t>
            </a:r>
            <a:r>
              <a:rPr lang="ru-RU" b="1" i="1" dirty="0" smtClean="0"/>
              <a:t>, доходы, расходы, прибыль, рентабельность).</a:t>
            </a:r>
            <a:endParaRPr lang="ru-RU" dirty="0" smtClean="0"/>
          </a:p>
          <a:p>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Место транспорта в экономике России и мировой транспортной системе.</a:t>
            </a:r>
            <a:endParaRPr lang="ru-RU" dirty="0"/>
          </a:p>
        </p:txBody>
      </p:sp>
      <p:sp>
        <p:nvSpPr>
          <p:cNvPr id="3" name="Содержимое 2"/>
          <p:cNvSpPr>
            <a:spLocks noGrp="1"/>
          </p:cNvSpPr>
          <p:nvPr>
            <p:ph idx="1"/>
          </p:nvPr>
        </p:nvSpPr>
        <p:spPr/>
        <p:txBody>
          <a:bodyPr>
            <a:normAutofit fontScale="85000" lnSpcReduction="10000"/>
          </a:bodyPr>
          <a:lstStyle/>
          <a:p>
            <a:pPr algn="just"/>
            <a:r>
              <a:rPr lang="ru-RU" dirty="0" smtClean="0"/>
              <a:t>Транспорт входит в состав инфраструктуры производства, обслуживающий основные отрасли национальной экономики: добывающую, перерабатывающую промышленность, сельское хозяйство, а также связь, энергетику, систему МТС.</a:t>
            </a:r>
          </a:p>
          <a:p>
            <a:pPr algn="just"/>
            <a:r>
              <a:rPr lang="ru-RU" dirty="0" smtClean="0"/>
              <a:t>Транспорт участвует в производственном процессе любого предприятия, перевозя сырье, полуфабрикаты, готовую продукцию, являясь обязательным условием общественного производства. Он также активно воздействует на весь процесс расширения производства, на формирование и потребление запасов продукции.</a:t>
            </a:r>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5448"/>
            <a:ext cx="8229600" cy="1916230"/>
          </a:xfrm>
        </p:spPr>
        <p:txBody>
          <a:bodyPr>
            <a:normAutofit fontScale="90000"/>
          </a:bodyPr>
          <a:lstStyle/>
          <a:p>
            <a:pPr algn="ctr"/>
            <a:r>
              <a:rPr lang="ru-RU" dirty="0" smtClean="0"/>
              <a:t>Место транспорта в экономике России и мировой транспортной системе.</a:t>
            </a:r>
            <a:endParaRPr lang="ru-RU" dirty="0"/>
          </a:p>
        </p:txBody>
      </p:sp>
      <p:sp>
        <p:nvSpPr>
          <p:cNvPr id="3" name="Содержимое 2"/>
          <p:cNvSpPr>
            <a:spLocks noGrp="1"/>
          </p:cNvSpPr>
          <p:nvPr>
            <p:ph idx="1"/>
          </p:nvPr>
        </p:nvSpPr>
        <p:spPr>
          <a:xfrm>
            <a:off x="457200" y="2143116"/>
            <a:ext cx="8229600" cy="4257684"/>
          </a:xfrm>
        </p:spPr>
        <p:txBody>
          <a:bodyPr>
            <a:normAutofit fontScale="70000" lnSpcReduction="20000"/>
          </a:bodyPr>
          <a:lstStyle/>
          <a:p>
            <a:pPr algn="just"/>
            <a:r>
              <a:rPr lang="ru-RU" dirty="0" smtClean="0"/>
              <a:t>При этом транспорт объединяет в единое целое все отрасли национальной экономики, регионы страны, служит общим условием развития и функционирования, играет важную роль в размещении производительных сил.</a:t>
            </a:r>
          </a:p>
          <a:p>
            <a:pPr algn="just"/>
            <a:r>
              <a:rPr lang="ru-RU" dirty="0" smtClean="0"/>
              <a:t>Транспорт создает условия для формирования местного и общегосударственного рынков. Он является важнейшей составной частью рыночной инфраструктуры.</a:t>
            </a:r>
          </a:p>
          <a:p>
            <a:pPr algn="just"/>
            <a:r>
              <a:rPr lang="ru-RU" dirty="0" smtClean="0"/>
              <a:t>Транспорт оказывает существенное влияние на экономический рост страны, расширение торговли, повышение уровня жизни ее граждан. Отсюда состояние транспорта – один из показателей уровня развития страны. Транспортная отрасль потребляет порядка 60% нефтепродуктов, 20% стали, 80% свинца, 40% лакокрасочных изделий, т.е. около 30 млн. т различных грузов – на всех видах транспорта.</a:t>
            </a:r>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Место транспорта в экономике России и мировой транспортной системе.</a:t>
            </a:r>
            <a:endParaRPr lang="ru-RU" dirty="0"/>
          </a:p>
        </p:txBody>
      </p:sp>
      <p:sp>
        <p:nvSpPr>
          <p:cNvPr id="3" name="Содержимое 2"/>
          <p:cNvSpPr>
            <a:spLocks noGrp="1"/>
          </p:cNvSpPr>
          <p:nvPr>
            <p:ph idx="1"/>
          </p:nvPr>
        </p:nvSpPr>
        <p:spPr/>
        <p:txBody>
          <a:bodyPr>
            <a:normAutofit fontScale="85000" lnSpcReduction="10000"/>
          </a:bodyPr>
          <a:lstStyle/>
          <a:p>
            <a:pPr algn="just"/>
            <a:r>
              <a:rPr lang="ru-RU" dirty="0" smtClean="0"/>
              <a:t>Недооценка роли транспорта приводит к отставанию отдельных отраслей промышленного производства и сельского хозяйства.</a:t>
            </a:r>
          </a:p>
          <a:p>
            <a:pPr algn="just"/>
            <a:r>
              <a:rPr lang="ru-RU" dirty="0" smtClean="0"/>
              <a:t>Таким образом, транспорт способствует прогрессу общества, в результате чего считается одной из важнейших отраслей национальной экономики</a:t>
            </a:r>
            <a:r>
              <a:rPr lang="ru-RU" b="1" i="1" dirty="0" smtClean="0"/>
              <a:t>. Транспорт – стратегически важный комплекс, в значительной степени определяющий мощь государства, т.к. обеспечивает нужды общества в перевозке своих объектов: грузов и пассажиров.</a:t>
            </a:r>
            <a:endParaRPr lang="ru-RU" dirty="0" smtClean="0"/>
          </a:p>
          <a:p>
            <a:endParaRPr lang="ru-RU" dirty="0"/>
          </a:p>
        </p:txBody>
      </p:sp>
      <p:sp>
        <p:nvSpPr>
          <p:cNvPr id="27649" name="Rectangle 1"/>
          <p:cNvSpPr>
            <a:spLocks noChangeArrowheads="1"/>
          </p:cNvSpPr>
          <p:nvPr/>
        </p:nvSpPr>
        <p:spPr bwMode="auto">
          <a:xfrm>
            <a:off x="2348795" y="74711"/>
            <a:ext cx="4446410"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подъездные пути предприятий ………………….95,0</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t>Структура транспортной  системы России</a:t>
            </a:r>
            <a:endParaRPr lang="ru-RU" dirty="0"/>
          </a:p>
        </p:txBody>
      </p:sp>
      <p:sp>
        <p:nvSpPr>
          <p:cNvPr id="3" name="Содержимое 2"/>
          <p:cNvSpPr>
            <a:spLocks noGrp="1"/>
          </p:cNvSpPr>
          <p:nvPr>
            <p:ph idx="1"/>
          </p:nvPr>
        </p:nvSpPr>
        <p:spPr>
          <a:xfrm>
            <a:off x="457200" y="1600200"/>
            <a:ext cx="8229600" cy="4686320"/>
          </a:xfrm>
        </p:spPr>
        <p:txBody>
          <a:bodyPr>
            <a:normAutofit fontScale="55000" lnSpcReduction="20000"/>
          </a:bodyPr>
          <a:lstStyle/>
          <a:p>
            <a:pPr algn="just"/>
            <a:r>
              <a:rPr lang="ru-RU" sz="4200" dirty="0" smtClean="0"/>
              <a:t>Всякая система представляет собой совокупность подсистем и связей между ними. </a:t>
            </a:r>
          </a:p>
          <a:p>
            <a:pPr algn="just"/>
            <a:r>
              <a:rPr lang="ru-RU" sz="4200" dirty="0" smtClean="0"/>
              <a:t>Транспортная система, будучи предназначена для выполнения перевозок, обеспечения перевозочного процесса и т.д. Это значит, что </a:t>
            </a:r>
            <a:r>
              <a:rPr lang="ru-RU" sz="4200" b="1" dirty="0" smtClean="0"/>
              <a:t>транспортная система должна иметь транспортную инфраструктуру, транспортные средства, а так же предприятия и систему (средства) управления всей этой совокупностью при ее работе.</a:t>
            </a:r>
            <a:r>
              <a:rPr lang="ru-RU" sz="4200" dirty="0" smtClean="0"/>
              <a:t> Если речь идет о </a:t>
            </a:r>
            <a:r>
              <a:rPr lang="ru-RU" sz="4200" b="1" dirty="0" smtClean="0"/>
              <a:t>единой транспортной системе (ЕТС), то сюда должна входить совокупность всех видов транспорта, что особенно важно для такой большой территории как Российская Федерация, со столь многообразным народнохозяйственным комплексом, требующим эффективной («как часы») работы транспортного конвейера</a:t>
            </a:r>
            <a:r>
              <a:rPr lang="ru-RU" sz="4200" dirty="0" smtClean="0"/>
              <a:t>. </a:t>
            </a:r>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Место транспорта в экономике России и мировой транспортной системе.</a:t>
            </a:r>
            <a:endParaRPr lang="ru-RU" dirty="0"/>
          </a:p>
        </p:txBody>
      </p:sp>
      <p:sp>
        <p:nvSpPr>
          <p:cNvPr id="3" name="Содержимое 2"/>
          <p:cNvSpPr>
            <a:spLocks noGrp="1"/>
          </p:cNvSpPr>
          <p:nvPr>
            <p:ph idx="1"/>
          </p:nvPr>
        </p:nvSpPr>
        <p:spPr>
          <a:xfrm>
            <a:off x="457200" y="2214554"/>
            <a:ext cx="8229600" cy="4186246"/>
          </a:xfrm>
        </p:spPr>
        <p:txBody>
          <a:bodyPr>
            <a:normAutofit fontScale="62500" lnSpcReduction="20000"/>
          </a:bodyPr>
          <a:lstStyle/>
          <a:p>
            <a:pPr algn="just"/>
            <a:r>
              <a:rPr lang="ru-RU" dirty="0" smtClean="0"/>
              <a:t>Структуру транспортной сети России составляют наземные, водные и воздушные пути (линии) сообщения, протяженность которых составляет, тыс. км:</a:t>
            </a:r>
          </a:p>
          <a:p>
            <a:pPr algn="just"/>
            <a:r>
              <a:rPr lang="ru-RU" dirty="0" smtClean="0"/>
              <a:t>Железные дороги ОАО «РЖД» ...……………......……………………87,6</a:t>
            </a:r>
          </a:p>
          <a:p>
            <a:pPr algn="just"/>
            <a:r>
              <a:rPr lang="ru-RU" dirty="0" smtClean="0"/>
              <a:t>Железнодорожные подъездные пути предприятий ………………….95,0</a:t>
            </a:r>
          </a:p>
          <a:p>
            <a:pPr algn="just"/>
            <a:r>
              <a:rPr lang="ru-RU" dirty="0" smtClean="0"/>
              <a:t>Внутренние водные (речные) судоходные пути …………………….101,0</a:t>
            </a:r>
          </a:p>
          <a:p>
            <a:pPr algn="just"/>
            <a:r>
              <a:rPr lang="ru-RU" dirty="0" smtClean="0"/>
              <a:t>Автомобильные дороги с твердым покрытием ………………...…...750,0</a:t>
            </a:r>
          </a:p>
          <a:p>
            <a:pPr algn="just"/>
            <a:r>
              <a:rPr lang="ru-RU" dirty="0" smtClean="0"/>
              <a:t>В том числе общего пользования …………………………………....463,0</a:t>
            </a:r>
          </a:p>
          <a:p>
            <a:pPr algn="just"/>
            <a:r>
              <a:rPr lang="ru-RU" dirty="0" smtClean="0"/>
              <a:t>Магистральные нефтепроводы ………………………………………...65,0</a:t>
            </a:r>
          </a:p>
          <a:p>
            <a:pPr algn="just"/>
            <a:r>
              <a:rPr lang="ru-RU" dirty="0" smtClean="0"/>
              <a:t>Магистральные газопроводы ………………………………………....145,0</a:t>
            </a:r>
          </a:p>
          <a:p>
            <a:pPr algn="just"/>
            <a:r>
              <a:rPr lang="ru-RU" dirty="0" smtClean="0"/>
              <a:t>Воздушные линии ………………………………………………..........800,0</a:t>
            </a:r>
          </a:p>
          <a:p>
            <a:pPr algn="just"/>
            <a:r>
              <a:rPr lang="ru-RU" dirty="0" smtClean="0"/>
              <a:t>В том числе международные ………………………………………....200,0</a:t>
            </a:r>
          </a:p>
          <a:p>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5448"/>
            <a:ext cx="8229600" cy="1416164"/>
          </a:xfrm>
        </p:spPr>
        <p:txBody>
          <a:bodyPr>
            <a:normAutofit fontScale="90000"/>
          </a:bodyPr>
          <a:lstStyle/>
          <a:p>
            <a:pPr algn="ctr"/>
            <a:r>
              <a:rPr lang="ru-RU" dirty="0" smtClean="0"/>
              <a:t>Перспективы развития транспортной системы РФ.</a:t>
            </a:r>
            <a:br>
              <a:rPr lang="ru-RU" dirty="0" smtClean="0"/>
            </a:br>
            <a:endParaRPr lang="ru-RU" dirty="0"/>
          </a:p>
        </p:txBody>
      </p:sp>
      <p:sp>
        <p:nvSpPr>
          <p:cNvPr id="3" name="Содержимое 2"/>
          <p:cNvSpPr>
            <a:spLocks noGrp="1"/>
          </p:cNvSpPr>
          <p:nvPr>
            <p:ph idx="1"/>
          </p:nvPr>
        </p:nvSpPr>
        <p:spPr/>
        <p:txBody>
          <a:bodyPr>
            <a:normAutofit fontScale="70000" lnSpcReduction="20000"/>
          </a:bodyPr>
          <a:lstStyle/>
          <a:p>
            <a:pPr algn="just"/>
            <a:r>
              <a:rPr lang="ru-RU" dirty="0" smtClean="0"/>
              <a:t>Министерства транспорта РФ определены следующие приоритетные цели деятельности министерства:</a:t>
            </a:r>
          </a:p>
          <a:p>
            <a:pPr algn="just"/>
            <a:r>
              <a:rPr lang="ru-RU" dirty="0" smtClean="0"/>
              <a:t>1) развитие современной и эффективной транспортной инфраструктуры, обеспечивающей ускорение товародвижения и снижение транспортных издержек в экономике;</a:t>
            </a:r>
          </a:p>
          <a:p>
            <a:pPr algn="just"/>
            <a:r>
              <a:rPr lang="ru-RU" dirty="0" smtClean="0"/>
              <a:t>2) повышение доступности услуг транспортного комплекса для населения;</a:t>
            </a:r>
          </a:p>
          <a:p>
            <a:pPr algn="just"/>
            <a:r>
              <a:rPr lang="ru-RU" dirty="0" smtClean="0"/>
              <a:t>3) повышение конкурентоспособности транспортной системы и реализация транзитного потенциала страны;</a:t>
            </a:r>
          </a:p>
          <a:p>
            <a:pPr algn="just"/>
            <a:r>
              <a:rPr lang="ru-RU" dirty="0" smtClean="0"/>
              <a:t>4) повышение комплексной безопасности и устойчивости транспортной системы;</a:t>
            </a:r>
          </a:p>
          <a:p>
            <a:pPr algn="just"/>
            <a:r>
              <a:rPr lang="ru-RU" dirty="0" smtClean="0"/>
              <a:t>5) улучшение инвестиционного климата и развитие рыночных отношений в транспортном комплексе.</a:t>
            </a:r>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Контрольные вопросы:</a:t>
            </a:r>
            <a:endParaRPr lang="ru-RU" dirty="0"/>
          </a:p>
        </p:txBody>
      </p:sp>
      <p:sp>
        <p:nvSpPr>
          <p:cNvPr id="3" name="Содержимое 2"/>
          <p:cNvSpPr>
            <a:spLocks noGrp="1"/>
          </p:cNvSpPr>
          <p:nvPr>
            <p:ph idx="1"/>
          </p:nvPr>
        </p:nvSpPr>
        <p:spPr/>
        <p:txBody>
          <a:bodyPr>
            <a:normAutofit fontScale="77500" lnSpcReduction="20000"/>
          </a:bodyPr>
          <a:lstStyle/>
          <a:p>
            <a:pPr lvl="0" algn="just"/>
            <a:r>
              <a:rPr lang="ru-RU" dirty="0" smtClean="0"/>
              <a:t>Подвижность населения (определение).</a:t>
            </a:r>
          </a:p>
          <a:p>
            <a:pPr lvl="0" algn="just"/>
            <a:r>
              <a:rPr lang="ru-RU" dirty="0" smtClean="0"/>
              <a:t>Перечислите показатели работы транспортной системы РФ.</a:t>
            </a:r>
          </a:p>
          <a:p>
            <a:pPr lvl="0" algn="just"/>
            <a:r>
              <a:rPr lang="ru-RU" dirty="0" smtClean="0"/>
              <a:t>Что представляет собой </a:t>
            </a:r>
            <a:r>
              <a:rPr lang="ru-RU" dirty="0" err="1" smtClean="0"/>
              <a:t>транспортоемкость</a:t>
            </a:r>
            <a:r>
              <a:rPr lang="ru-RU" dirty="0" smtClean="0"/>
              <a:t>?</a:t>
            </a:r>
          </a:p>
          <a:p>
            <a:pPr lvl="0" algn="just"/>
            <a:r>
              <a:rPr lang="ru-RU" dirty="0" smtClean="0"/>
              <a:t>Перечислите транспортные средства личного и коллективного пользования видов транспорта.</a:t>
            </a:r>
          </a:p>
          <a:p>
            <a:pPr lvl="0" algn="just"/>
            <a:r>
              <a:rPr lang="ru-RU" dirty="0" smtClean="0"/>
              <a:t>Перечислите магистральные виды транспорта общего пользования.</a:t>
            </a:r>
          </a:p>
          <a:p>
            <a:pPr lvl="0" algn="just"/>
            <a:r>
              <a:rPr lang="ru-RU" dirty="0" smtClean="0"/>
              <a:t>Перечислите технологические специализированные виды транспорта </a:t>
            </a:r>
            <a:r>
              <a:rPr lang="ru-RU" dirty="0" err="1" smtClean="0"/>
              <a:t>необщего</a:t>
            </a:r>
            <a:r>
              <a:rPr lang="ru-RU" dirty="0" smtClean="0"/>
              <a:t> пользования.</a:t>
            </a:r>
          </a:p>
          <a:p>
            <a:pPr lvl="0" algn="just"/>
            <a:r>
              <a:rPr lang="ru-RU" dirty="0" smtClean="0"/>
              <a:t>Перечислите муниципальные виды транспорта общего пользования, транспортные средства и системы.</a:t>
            </a:r>
          </a:p>
          <a:p>
            <a:pPr>
              <a:buNone/>
            </a:pPr>
            <a:r>
              <a:rPr lang="ru-RU" dirty="0" smtClean="0"/>
              <a:t> </a:t>
            </a:r>
          </a:p>
          <a:p>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152400"/>
            <a:ext cx="8229600" cy="5062550"/>
          </a:xfrm>
        </p:spPr>
        <p:txBody>
          <a:bodyPr>
            <a:normAutofit/>
          </a:bodyPr>
          <a:lstStyle/>
          <a:p>
            <a:pPr algn="ctr"/>
            <a:r>
              <a:rPr lang="ru-RU" sz="8000" smtClean="0"/>
              <a:t>Спасибо</a:t>
            </a:r>
            <a:br>
              <a:rPr lang="ru-RU" sz="8000" smtClean="0"/>
            </a:br>
            <a:r>
              <a:rPr lang="ru-RU" sz="8000" smtClean="0"/>
              <a:t> за </a:t>
            </a:r>
            <a:br>
              <a:rPr lang="ru-RU" sz="8000" smtClean="0"/>
            </a:br>
            <a:r>
              <a:rPr lang="ru-RU" sz="8000" smtClean="0"/>
              <a:t>внимание</a:t>
            </a:r>
            <a:r>
              <a:rPr lang="ru-RU" sz="8000" dirty="0" smtClean="0"/>
              <a:t>!</a:t>
            </a:r>
            <a:endParaRPr lang="ru-RU" sz="8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439850"/>
          </a:xfrm>
        </p:spPr>
        <p:txBody>
          <a:bodyPr>
            <a:normAutofit fontScale="90000"/>
          </a:bodyPr>
          <a:lstStyle/>
          <a:p>
            <a:pPr algn="ctr"/>
            <a:r>
              <a:rPr lang="ru-RU" b="1" i="1" dirty="0" smtClean="0"/>
              <a:t>Сущность единой транспортной системы России.</a:t>
            </a:r>
            <a:r>
              <a:rPr lang="ru-RU" dirty="0" smtClean="0"/>
              <a:t/>
            </a:r>
            <a:br>
              <a:rPr lang="ru-RU" dirty="0" smtClean="0"/>
            </a:br>
            <a:endParaRPr lang="ru-RU" dirty="0"/>
          </a:p>
        </p:txBody>
      </p:sp>
      <p:sp>
        <p:nvSpPr>
          <p:cNvPr id="3" name="Содержимое 2"/>
          <p:cNvSpPr>
            <a:spLocks noGrp="1"/>
          </p:cNvSpPr>
          <p:nvPr>
            <p:ph idx="1"/>
          </p:nvPr>
        </p:nvSpPr>
        <p:spPr>
          <a:xfrm>
            <a:off x="500034" y="2071679"/>
            <a:ext cx="8229600" cy="4143404"/>
          </a:xfrm>
        </p:spPr>
        <p:txBody>
          <a:bodyPr>
            <a:normAutofit fontScale="85000" lnSpcReduction="10000"/>
          </a:bodyPr>
          <a:lstStyle/>
          <a:p>
            <a:pPr algn="just"/>
            <a:r>
              <a:rPr lang="ru-RU" dirty="0" smtClean="0"/>
              <a:t>Сущность, смысл, то, что отличает </a:t>
            </a:r>
            <a:r>
              <a:rPr lang="ru-RU" b="1" dirty="0" smtClean="0"/>
              <a:t>ЕТС</a:t>
            </a:r>
            <a:r>
              <a:rPr lang="ru-RU" dirty="0" smtClean="0"/>
              <a:t> от всех других систем, </a:t>
            </a:r>
            <a:r>
              <a:rPr lang="ru-RU" b="1" dirty="0" smtClean="0"/>
              <a:t>связана с решаемыми ею задачами и охватывает все магистральные </a:t>
            </a:r>
            <a:r>
              <a:rPr lang="ru-RU" dirty="0" smtClean="0"/>
              <a:t>(в отличии от </a:t>
            </a:r>
            <a:r>
              <a:rPr lang="ru-RU" b="1" dirty="0" smtClean="0"/>
              <a:t>внутрипроизводственного</a:t>
            </a:r>
            <a:r>
              <a:rPr lang="ru-RU" dirty="0" smtClean="0"/>
              <a:t> и городского) </a:t>
            </a:r>
            <a:r>
              <a:rPr lang="ru-RU" b="1" dirty="0" smtClean="0"/>
              <a:t>виды транспорта – железнодорожный, автомобильный, водный, воздушный и трубопроводный.</a:t>
            </a:r>
            <a:r>
              <a:rPr lang="ru-RU" dirty="0" smtClean="0"/>
              <a:t> </a:t>
            </a:r>
            <a:r>
              <a:rPr lang="ru-RU" b="1" dirty="0" smtClean="0"/>
              <a:t>Все виды транспорта взаимосвязаны и сбалансированы в технологическом, техническом, экономическом и нормативно-правовом отношениях.</a:t>
            </a: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Для ЕТС характерны</a:t>
            </a:r>
            <a:endParaRPr lang="ru-RU" dirty="0"/>
          </a:p>
        </p:txBody>
      </p:sp>
      <p:sp>
        <p:nvSpPr>
          <p:cNvPr id="3" name="Содержимое 2"/>
          <p:cNvSpPr>
            <a:spLocks noGrp="1"/>
          </p:cNvSpPr>
          <p:nvPr>
            <p:ph idx="1"/>
          </p:nvPr>
        </p:nvSpPr>
        <p:spPr/>
        <p:txBody>
          <a:bodyPr>
            <a:normAutofit fontScale="85000" lnSpcReduction="10000"/>
          </a:bodyPr>
          <a:lstStyle/>
          <a:p>
            <a:pPr algn="just"/>
            <a:r>
              <a:rPr lang="ru-RU" dirty="0" smtClean="0"/>
              <a:t>- </a:t>
            </a:r>
            <a:r>
              <a:rPr lang="ru-RU" dirty="0" smtClean="0">
                <a:latin typeface="Times New Roman" pitchFamily="18" charset="0"/>
                <a:cs typeface="Times New Roman" pitchFamily="18" charset="0"/>
              </a:rPr>
              <a:t>целостность - изменение показателей любого элемента приводит к изменению системы в целом;</a:t>
            </a:r>
          </a:p>
          <a:p>
            <a:pPr algn="just"/>
            <a:r>
              <a:rPr lang="ru-RU" dirty="0" smtClean="0">
                <a:latin typeface="Times New Roman" pitchFamily="18" charset="0"/>
                <a:cs typeface="Times New Roman" pitchFamily="18" charset="0"/>
              </a:rPr>
              <a:t>- системность – наличие у системы в целом свойств, отсутствующих у ее составных частей;</a:t>
            </a:r>
          </a:p>
          <a:p>
            <a:pPr algn="just"/>
            <a:r>
              <a:rPr lang="ru-RU" dirty="0" smtClean="0">
                <a:latin typeface="Times New Roman" pitchFamily="18" charset="0"/>
                <a:cs typeface="Times New Roman" pitchFamily="18" charset="0"/>
              </a:rPr>
              <a:t>- соподчиненность – ЕТС содержит свои составные части как подчиненные, но сама входит составной частью в национальную экономику;</a:t>
            </a:r>
          </a:p>
          <a:p>
            <a:pPr algn="just"/>
            <a:r>
              <a:rPr lang="ru-RU" dirty="0" smtClean="0">
                <a:latin typeface="Times New Roman" pitchFamily="18" charset="0"/>
                <a:cs typeface="Times New Roman" pitchFamily="18" charset="0"/>
              </a:rPr>
              <a:t>- активность – ЕТС, как и ее составные части, находится в постоянном развитии;</a:t>
            </a:r>
          </a:p>
          <a:p>
            <a:pPr algn="just"/>
            <a:r>
              <a:rPr lang="ru-RU" dirty="0" smtClean="0">
                <a:latin typeface="Times New Roman" pitchFamily="18" charset="0"/>
                <a:cs typeface="Times New Roman" pitchFamily="18" charset="0"/>
              </a:rPr>
              <a:t>- системный эффект - возникновение у ЕТС новых свойств в результате взаимодействия составляющих ее элементов, частей.</a:t>
            </a:r>
          </a:p>
          <a:p>
            <a:pPr algn="just"/>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357158" y="857250"/>
            <a:ext cx="8143932" cy="4768850"/>
          </a:xfrm>
        </p:spPr>
        <p:txBody>
          <a:bodyPr>
            <a:normAutofit fontScale="92500" lnSpcReduction="10000"/>
          </a:bodyPr>
          <a:lstStyle/>
          <a:p>
            <a:pPr algn="just"/>
            <a:r>
              <a:rPr lang="ru-RU" dirty="0" smtClean="0">
                <a:latin typeface="Times New Roman" pitchFamily="18" charset="0"/>
                <a:cs typeface="Times New Roman" pitchFamily="18" charset="0"/>
              </a:rPr>
              <a:t>Чаще всего </a:t>
            </a:r>
            <a:r>
              <a:rPr lang="ru-RU" b="1" dirty="0" smtClean="0">
                <a:latin typeface="Times New Roman" pitchFamily="18" charset="0"/>
                <a:cs typeface="Times New Roman" pitchFamily="18" charset="0"/>
              </a:rPr>
              <a:t>единая транспортная система </a:t>
            </a:r>
            <a:r>
              <a:rPr lang="ru-RU" dirty="0" smtClean="0">
                <a:latin typeface="Times New Roman" pitchFamily="18" charset="0"/>
                <a:cs typeface="Times New Roman" pitchFamily="18" charset="0"/>
              </a:rPr>
              <a:t>России рассматривается как целостная</a:t>
            </a:r>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отрасль национальной экономики, в состав которой входят:</a:t>
            </a:r>
          </a:p>
          <a:p>
            <a:pPr algn="just"/>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транспортная сеть всех видов транспорта общего и </a:t>
            </a:r>
            <a:r>
              <a:rPr lang="ru-RU" b="1" dirty="0" err="1" smtClean="0">
                <a:latin typeface="Times New Roman" pitchFamily="18" charset="0"/>
                <a:cs typeface="Times New Roman" pitchFamily="18" charset="0"/>
              </a:rPr>
              <a:t>необщего</a:t>
            </a:r>
            <a:r>
              <a:rPr lang="ru-RU" b="1" dirty="0" smtClean="0">
                <a:latin typeface="Times New Roman" pitchFamily="18" charset="0"/>
                <a:cs typeface="Times New Roman" pitchFamily="18" charset="0"/>
              </a:rPr>
              <a:t> пользования;</a:t>
            </a:r>
          </a:p>
          <a:p>
            <a:pPr algn="just"/>
            <a:r>
              <a:rPr lang="ru-RU" b="1" dirty="0" smtClean="0">
                <a:latin typeface="Times New Roman" pitchFamily="18" charset="0"/>
                <a:cs typeface="Times New Roman" pitchFamily="18" charset="0"/>
              </a:rPr>
              <a:t>- подвижные транспортные средства;</a:t>
            </a:r>
          </a:p>
          <a:p>
            <a:pPr algn="just"/>
            <a:r>
              <a:rPr lang="ru-RU" b="1" dirty="0" smtClean="0">
                <a:latin typeface="Times New Roman" pitchFamily="18" charset="0"/>
                <a:cs typeface="Times New Roman" pitchFamily="18" charset="0"/>
              </a:rPr>
              <a:t>- трудовые ресурсы транспорта;</a:t>
            </a:r>
          </a:p>
          <a:p>
            <a:pPr algn="just"/>
            <a:r>
              <a:rPr lang="ru-RU" b="1" dirty="0" smtClean="0">
                <a:latin typeface="Times New Roman" pitchFamily="18" charset="0"/>
                <a:cs typeface="Times New Roman" pitchFamily="18" charset="0"/>
              </a:rPr>
              <a:t>- система управления всеми видами транспорта на федеральном, региональном и муниципальном уровнях.</a:t>
            </a:r>
            <a:endParaRPr lang="ru-RU" b="1"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Транспорт общего пользования</a:t>
            </a:r>
            <a:endParaRPr lang="ru-RU" dirty="0"/>
          </a:p>
        </p:txBody>
      </p:sp>
      <p:sp>
        <p:nvSpPr>
          <p:cNvPr id="3" name="Содержимое 2"/>
          <p:cNvSpPr>
            <a:spLocks noGrp="1"/>
          </p:cNvSpPr>
          <p:nvPr>
            <p:ph idx="1"/>
          </p:nvPr>
        </p:nvSpPr>
        <p:spPr/>
        <p:txBody>
          <a:bodyPr/>
          <a:lstStyle/>
          <a:p>
            <a:pPr algn="just"/>
            <a:r>
              <a:rPr lang="ru-RU" i="1" dirty="0" smtClean="0"/>
              <a:t>Транспорт общего пользования – это транспорт, который в соответствии с действующим законодательством обязан осуществлять перевозки грузов и пассажиров, кем бы эти перевозки не были предъявлены: государственным предприятием или учреждением, общественной организацией, фирмой или частным лицом.</a:t>
            </a:r>
            <a:endParaRPr lang="ru-RU" dirty="0" smtClean="0"/>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Транспорт </a:t>
            </a:r>
            <a:r>
              <a:rPr lang="ru-RU" dirty="0" err="1" smtClean="0"/>
              <a:t>необщего</a:t>
            </a:r>
            <a:r>
              <a:rPr lang="ru-RU" dirty="0" smtClean="0"/>
              <a:t> пользования</a:t>
            </a:r>
            <a:endParaRPr lang="ru-RU" dirty="0"/>
          </a:p>
        </p:txBody>
      </p:sp>
      <p:sp>
        <p:nvSpPr>
          <p:cNvPr id="4" name="Содержимое 3"/>
          <p:cNvSpPr>
            <a:spLocks noGrp="1"/>
          </p:cNvSpPr>
          <p:nvPr>
            <p:ph idx="1"/>
          </p:nvPr>
        </p:nvSpPr>
        <p:spPr/>
        <p:txBody>
          <a:bodyPr>
            <a:normAutofit/>
          </a:bodyPr>
          <a:lstStyle/>
          <a:p>
            <a:pPr algn="just"/>
            <a:r>
              <a:rPr lang="ru-RU" i="1" dirty="0" smtClean="0"/>
              <a:t>Транспорт </a:t>
            </a:r>
            <a:r>
              <a:rPr lang="ru-RU" i="1" dirty="0" err="1" smtClean="0"/>
              <a:t>необщего</a:t>
            </a:r>
            <a:r>
              <a:rPr lang="ru-RU" i="1" dirty="0" smtClean="0"/>
              <a:t> пользования выполняет перевозки продукции внутри сферы производства, т.е. для конкретного предприятия, организации или фирмы.</a:t>
            </a:r>
          </a:p>
          <a:p>
            <a:pPr algn="just"/>
            <a:r>
              <a:rPr lang="ru-RU" dirty="0" smtClean="0"/>
              <a:t> Перевозки, которые он выполняет, являются внутрипроизводственными или технологическими. </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Транспорт </a:t>
            </a:r>
            <a:r>
              <a:rPr lang="ru-RU" dirty="0" err="1" smtClean="0"/>
              <a:t>необщего</a:t>
            </a:r>
            <a:r>
              <a:rPr lang="ru-RU" dirty="0" smtClean="0"/>
              <a:t> пользования</a:t>
            </a:r>
            <a:endParaRPr lang="ru-RU" dirty="0"/>
          </a:p>
        </p:txBody>
      </p:sp>
      <p:pic>
        <p:nvPicPr>
          <p:cNvPr id="2050" name="Picture 2"/>
          <p:cNvPicPr>
            <a:picLocks noGrp="1" noChangeAspect="1" noChangeArrowheads="1"/>
          </p:cNvPicPr>
          <p:nvPr>
            <p:ph idx="1"/>
          </p:nvPr>
        </p:nvPicPr>
        <p:blipFill>
          <a:blip r:embed="rId2" cstate="print"/>
          <a:stretch>
            <a:fillRect/>
          </a:stretch>
        </p:blipFill>
        <p:spPr bwMode="auto">
          <a:xfrm>
            <a:off x="481012" y="2335212"/>
            <a:ext cx="8181975" cy="3505200"/>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Ведомственный транспорт</a:t>
            </a:r>
            <a:endParaRPr lang="ru-RU" dirty="0"/>
          </a:p>
        </p:txBody>
      </p:sp>
      <p:sp>
        <p:nvSpPr>
          <p:cNvPr id="3" name="Содержимое 2"/>
          <p:cNvSpPr>
            <a:spLocks noGrp="1"/>
          </p:cNvSpPr>
          <p:nvPr>
            <p:ph sz="half" idx="1"/>
          </p:nvPr>
        </p:nvSpPr>
        <p:spPr/>
        <p:txBody>
          <a:bodyPr/>
          <a:lstStyle/>
          <a:p>
            <a:r>
              <a:rPr lang="ru-RU" i="1" dirty="0" smtClean="0"/>
              <a:t>Ведомственный транспорт промышленных предприятий называется промышленным транспортом.</a:t>
            </a:r>
            <a:endParaRPr lang="ru-RU" dirty="0" smtClean="0"/>
          </a:p>
          <a:p>
            <a:endParaRPr lang="ru-RU" dirty="0"/>
          </a:p>
        </p:txBody>
      </p:sp>
      <p:pic>
        <p:nvPicPr>
          <p:cNvPr id="4098" name="Picture 2"/>
          <p:cNvPicPr>
            <a:picLocks noGrp="1" noChangeAspect="1" noChangeArrowheads="1"/>
          </p:cNvPicPr>
          <p:nvPr>
            <p:ph sz="half" idx="2"/>
          </p:nvPr>
        </p:nvPicPr>
        <p:blipFill>
          <a:blip r:embed="rId2" cstate="print"/>
          <a:srcRect/>
          <a:stretch>
            <a:fillRect/>
          </a:stretch>
        </p:blipFill>
        <p:spPr bwMode="auto">
          <a:xfrm>
            <a:off x="3929058" y="1785926"/>
            <a:ext cx="4757742" cy="4214842"/>
          </a:xfrm>
          <a:prstGeom prst="rect">
            <a:avLst/>
          </a:prstGeom>
          <a:noFill/>
          <a:ln w="9525">
            <a:noFill/>
            <a:miter lim="800000"/>
            <a:headEnd/>
            <a:tailEnd/>
          </a:ln>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Модульная">
  <a:themeElements>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Модульная">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Модуль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489</TotalTime>
  <Words>1426</Words>
  <Application>Microsoft Office PowerPoint</Application>
  <PresentationFormat>Экран (4:3)</PresentationFormat>
  <Paragraphs>85</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Модульная</vt:lpstr>
      <vt:lpstr>Структура транспортной  системы России</vt:lpstr>
      <vt:lpstr>Структура транспортной  системы России</vt:lpstr>
      <vt:lpstr>Сущность единой транспортной системы России. </vt:lpstr>
      <vt:lpstr>Для ЕТС характерны</vt:lpstr>
      <vt:lpstr>Слайд 5</vt:lpstr>
      <vt:lpstr>Транспорт общего пользования</vt:lpstr>
      <vt:lpstr>Транспорт необщего пользования</vt:lpstr>
      <vt:lpstr>Транспорт необщего пользования</vt:lpstr>
      <vt:lpstr>Ведомственный транспорт</vt:lpstr>
      <vt:lpstr>Пути общего и необщего пользования </vt:lpstr>
      <vt:lpstr>Слайд 11</vt:lpstr>
      <vt:lpstr>Структура транспортной системы РФ</vt:lpstr>
      <vt:lpstr>Транспортная система </vt:lpstr>
      <vt:lpstr>Сущность и концепция развития единства транспортной системы в условиях рынка. </vt:lpstr>
      <vt:lpstr>Сущность и концепция развития единства транспортной системы в условиях рынка.</vt:lpstr>
      <vt:lpstr>Показатели работы транспортной системы РФ</vt:lpstr>
      <vt:lpstr>Место транспорта в экономике России и мировой транспортной системе.</vt:lpstr>
      <vt:lpstr>Место транспорта в экономике России и мировой транспортной системе.</vt:lpstr>
      <vt:lpstr>Место транспорта в экономике России и мировой транспортной системе.</vt:lpstr>
      <vt:lpstr>Место транспорта в экономике России и мировой транспортной системе.</vt:lpstr>
      <vt:lpstr>Перспективы развития транспортной системы РФ. </vt:lpstr>
      <vt:lpstr>Контрольные вопросы:</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Структура транспортной  системы России</dc:title>
  <dc:creator>Пользователь</dc:creator>
  <cp:lastModifiedBy>пользователь</cp:lastModifiedBy>
  <cp:revision>15</cp:revision>
  <dcterms:created xsi:type="dcterms:W3CDTF">2025-01-11T08:03:10Z</dcterms:created>
  <dcterms:modified xsi:type="dcterms:W3CDTF">2025-01-23T08:05:11Z</dcterms:modified>
</cp:coreProperties>
</file>