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7" r:id="rId2"/>
    <p:sldId id="258" r:id="rId3"/>
    <p:sldId id="259" r:id="rId4"/>
    <p:sldId id="260" r:id="rId5"/>
    <p:sldId id="261" r:id="rId6"/>
    <p:sldId id="265" r:id="rId7"/>
    <p:sldId id="301" r:id="rId8"/>
    <p:sldId id="299" r:id="rId9"/>
    <p:sldId id="309" r:id="rId10"/>
    <p:sldId id="310" r:id="rId11"/>
    <p:sldId id="264" r:id="rId12"/>
    <p:sldId id="263" r:id="rId13"/>
    <p:sldId id="262" r:id="rId14"/>
    <p:sldId id="269" r:id="rId15"/>
    <p:sldId id="292" r:id="rId16"/>
    <p:sldId id="300" r:id="rId17"/>
    <p:sldId id="298" r:id="rId18"/>
    <p:sldId id="268" r:id="rId19"/>
    <p:sldId id="270" r:id="rId20"/>
    <p:sldId id="267" r:id="rId21"/>
    <p:sldId id="293" r:id="rId22"/>
    <p:sldId id="266" r:id="rId23"/>
    <p:sldId id="294" r:id="rId24"/>
    <p:sldId id="272" r:id="rId25"/>
    <p:sldId id="276" r:id="rId26"/>
    <p:sldId id="275" r:id="rId27"/>
    <p:sldId id="295" r:id="rId28"/>
    <p:sldId id="274" r:id="rId29"/>
    <p:sldId id="305" r:id="rId30"/>
    <p:sldId id="306" r:id="rId31"/>
    <p:sldId id="307" r:id="rId32"/>
    <p:sldId id="308" r:id="rId33"/>
    <p:sldId id="296" r:id="rId34"/>
    <p:sldId id="273" r:id="rId35"/>
    <p:sldId id="278" r:id="rId36"/>
    <p:sldId id="277" r:id="rId37"/>
    <p:sldId id="271" r:id="rId38"/>
    <p:sldId id="282" r:id="rId39"/>
    <p:sldId id="281" r:id="rId40"/>
    <p:sldId id="280" r:id="rId41"/>
    <p:sldId id="283" r:id="rId42"/>
    <p:sldId id="284" r:id="rId43"/>
    <p:sldId id="287" r:id="rId44"/>
    <p:sldId id="286" r:id="rId45"/>
    <p:sldId id="285" r:id="rId46"/>
    <p:sldId id="279" r:id="rId47"/>
    <p:sldId id="290" r:id="rId48"/>
    <p:sldId id="297" r:id="rId49"/>
    <p:sldId id="289" r:id="rId50"/>
    <p:sldId id="302" r:id="rId51"/>
    <p:sldId id="303" r:id="rId52"/>
    <p:sldId id="304" r:id="rId53"/>
    <p:sldId id="288" r:id="rId54"/>
    <p:sldId id="291" r:id="rId5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p:scale>
          <a:sx n="70" d="100"/>
          <a:sy n="70" d="100"/>
        </p:scale>
        <p:origin x="1302" y="-2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21.07.2024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21.07.2024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21.07.2024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21.07.2024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21.07.2024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21.07.2024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21.07.2024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21.07.2024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21.07.2024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1340732" y="6079902"/>
            <a:ext cx="7641903" cy="747464"/>
          </a:xfrm>
        </p:spPr>
        <p:txBody>
          <a:bodyPr>
            <a:noAutofit/>
          </a:bodyPr>
          <a:lstStyle/>
          <a:p>
            <a:pPr marL="0" indent="0">
              <a:buNone/>
            </a:pPr>
            <a:r>
              <a:rPr lang="ru-RU" sz="2400" b="1" dirty="0" smtClean="0">
                <a:solidFill>
                  <a:srgbClr val="C00000"/>
                </a:solidFill>
              </a:rPr>
              <a:t>              </a:t>
            </a:r>
            <a:r>
              <a:rPr lang="ru-RU" sz="2400" b="1" dirty="0">
                <a:solidFill>
                  <a:srgbClr val="C00000"/>
                </a:solidFill>
              </a:rPr>
              <a:t>Ограждающие </a:t>
            </a:r>
            <a:r>
              <a:rPr lang="ru-RU" sz="2400" b="1" dirty="0" smtClean="0">
                <a:solidFill>
                  <a:srgbClr val="C00000"/>
                </a:solidFill>
              </a:rPr>
              <a:t>устройства</a:t>
            </a:r>
            <a:endParaRPr lang="ru-RU" sz="2400" dirty="0">
              <a:solidFill>
                <a:srgbClr val="C00000"/>
              </a:solidFill>
            </a:endParaRPr>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13447" y="4899504"/>
            <a:ext cx="9103659" cy="1958496"/>
          </a:xfrm>
        </p:spPr>
        <p:txBody>
          <a:bodyPr>
            <a:normAutofit/>
          </a:bodyPr>
          <a:lstStyle/>
          <a:p>
            <a:pPr marL="0" indent="0" algn="just">
              <a:buNone/>
            </a:pPr>
            <a:r>
              <a:rPr lang="ru-RU" sz="2000" b="1" dirty="0" smtClean="0">
                <a:solidFill>
                  <a:srgbClr val="002060"/>
                </a:solidFill>
              </a:rPr>
              <a:t>    Устройство </a:t>
            </a:r>
            <a:r>
              <a:rPr lang="ru-RU" sz="2000" b="1" dirty="0">
                <a:solidFill>
                  <a:srgbClr val="002060"/>
                </a:solidFill>
              </a:rPr>
              <a:t>контроля нижнего габарита подвижного состава (УКНГПС) </a:t>
            </a:r>
            <a:r>
              <a:rPr lang="ru-RU" sz="2000" b="1" dirty="0">
                <a:solidFill>
                  <a:srgbClr val="C00000"/>
                </a:solidFill>
              </a:rPr>
              <a:t>предназначено</a:t>
            </a:r>
            <a:r>
              <a:rPr lang="ru-RU" sz="2000" dirty="0"/>
              <a:t> для контроля схода подвижного состава с рельсов или свисания с него массивных частей за пределы нижнего габарита и относится к средствам обеспечения безопасности на </a:t>
            </a:r>
            <a:r>
              <a:rPr lang="ru-RU" sz="2000" dirty="0" smtClean="0"/>
              <a:t>железнодорожном </a:t>
            </a:r>
            <a:r>
              <a:rPr lang="ru-RU" sz="2000" dirty="0"/>
              <a:t>транспорте, в частности </a:t>
            </a:r>
            <a:r>
              <a:rPr lang="ru-RU" sz="2000" dirty="0" smtClean="0"/>
              <a:t>к регулирующим</a:t>
            </a:r>
            <a:r>
              <a:rPr lang="ru-RU" sz="2000" dirty="0"/>
              <a:t>, предупреждающим и подобным предохранительным устройствам, устанавливаемым вдоль маршрута следования </a:t>
            </a:r>
            <a:r>
              <a:rPr lang="ru-RU" sz="2000" dirty="0" smtClean="0"/>
              <a:t>подвижного состава.</a:t>
            </a:r>
            <a:endParaRPr lang="ru-RU" sz="2000" b="1" dirty="0">
              <a:solidFill>
                <a:srgbClr val="002060"/>
              </a:solidFill>
            </a:endParaRPr>
          </a:p>
        </p:txBody>
      </p:sp>
      <p:pic>
        <p:nvPicPr>
          <p:cNvPr id="4" name="Рисунок 3"/>
          <p:cNvPicPr>
            <a:picLocks noChangeAspect="1"/>
          </p:cNvPicPr>
          <p:nvPr/>
        </p:nvPicPr>
        <p:blipFill>
          <a:blip r:embed="rId2"/>
          <a:stretch>
            <a:fillRect/>
          </a:stretch>
        </p:blipFill>
        <p:spPr>
          <a:xfrm>
            <a:off x="370523" y="349624"/>
            <a:ext cx="8147460" cy="4549880"/>
          </a:xfrm>
          <a:prstGeom prst="rect">
            <a:avLst/>
          </a:prstGeom>
        </p:spPr>
      </p:pic>
      <p:sp>
        <p:nvSpPr>
          <p:cNvPr id="7" name="Прямоугольник 6"/>
          <p:cNvSpPr/>
          <p:nvPr/>
        </p:nvSpPr>
        <p:spPr>
          <a:xfrm>
            <a:off x="4854388" y="2971800"/>
            <a:ext cx="2541494" cy="18288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07236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567179"/>
            <a:ext cx="9103659" cy="632011"/>
          </a:xfrm>
        </p:spPr>
        <p:txBody>
          <a:bodyPr>
            <a:normAutofit lnSpcReduction="10000"/>
          </a:bodyPr>
          <a:lstStyle/>
          <a:p>
            <a:pPr marL="0" indent="0" algn="just">
              <a:buNone/>
            </a:pPr>
            <a:r>
              <a:rPr lang="ru-RU" sz="2000" b="1" dirty="0">
                <a:solidFill>
                  <a:srgbClr val="002060"/>
                </a:solidFill>
              </a:rPr>
              <a:t>В зависимости от интенсивности движения железнодорожного и автомобильного транспорта переезды делятся на </a:t>
            </a:r>
            <a:r>
              <a:rPr lang="ru-RU" sz="2000" b="1" dirty="0">
                <a:solidFill>
                  <a:srgbClr val="C00000"/>
                </a:solidFill>
              </a:rPr>
              <a:t>четыре </a:t>
            </a:r>
            <a:r>
              <a:rPr lang="ru-RU" sz="2000" b="1" dirty="0" smtClean="0">
                <a:solidFill>
                  <a:srgbClr val="C00000"/>
                </a:solidFill>
              </a:rPr>
              <a:t>категории</a:t>
            </a:r>
            <a:r>
              <a:rPr lang="ru-RU" sz="2000" b="1" dirty="0" smtClean="0">
                <a:solidFill>
                  <a:srgbClr val="002060"/>
                </a:solidFill>
              </a:rPr>
              <a:t>:</a:t>
            </a:r>
            <a:endParaRPr lang="ru-RU" sz="2000" b="1" dirty="0">
              <a:solidFill>
                <a:srgbClr val="002060"/>
              </a:solidFill>
            </a:endParaRPr>
          </a:p>
        </p:txBody>
      </p:sp>
      <p:pic>
        <p:nvPicPr>
          <p:cNvPr id="2" name="Рисунок 1"/>
          <p:cNvPicPr>
            <a:picLocks noChangeAspect="1"/>
          </p:cNvPicPr>
          <p:nvPr/>
        </p:nvPicPr>
        <p:blipFill rotWithShape="1">
          <a:blip r:embed="rId2"/>
          <a:srcRect l="3310" r="3074" b="6949"/>
          <a:stretch/>
        </p:blipFill>
        <p:spPr>
          <a:xfrm>
            <a:off x="908688" y="1199190"/>
            <a:ext cx="6867721" cy="3852757"/>
          </a:xfrm>
          <a:prstGeom prst="rect">
            <a:avLst/>
          </a:prstGeom>
          <a:ln>
            <a:solidFill>
              <a:schemeClr val="tx1"/>
            </a:solidFill>
          </a:ln>
        </p:spPr>
      </p:pic>
      <p:sp>
        <p:nvSpPr>
          <p:cNvPr id="3" name="Прямоугольник 2"/>
          <p:cNvSpPr/>
          <p:nvPr/>
        </p:nvSpPr>
        <p:spPr>
          <a:xfrm>
            <a:off x="40341" y="5051947"/>
            <a:ext cx="8996083" cy="1631216"/>
          </a:xfrm>
          <a:prstGeom prst="rect">
            <a:avLst/>
          </a:prstGeom>
        </p:spPr>
        <p:txBody>
          <a:bodyPr wrap="square">
            <a:spAutoFit/>
          </a:bodyPr>
          <a:lstStyle/>
          <a:p>
            <a:pPr algn="just"/>
            <a:r>
              <a:rPr lang="ru-RU" sz="2000" b="1" dirty="0" smtClean="0">
                <a:solidFill>
                  <a:srgbClr val="FF0000"/>
                </a:solidFill>
              </a:rPr>
              <a:t>     К </a:t>
            </a:r>
            <a:r>
              <a:rPr lang="ru-RU" sz="2000" b="1" dirty="0">
                <a:solidFill>
                  <a:srgbClr val="FF0000"/>
                </a:solidFill>
              </a:rPr>
              <a:t>I категории </a:t>
            </a:r>
            <a:r>
              <a:rPr lang="ru-RU" sz="2000" dirty="0"/>
              <a:t>относятся также переезды, расположенные на пересечениях железных дорог, где осуществляется движение поездов со скоростью более 140 км/ч независимо от интенсивности движения транспортных средств на автомобильной дороге. </a:t>
            </a:r>
          </a:p>
          <a:p>
            <a:pPr algn="just"/>
            <a:r>
              <a:rPr lang="ru-RU" sz="2000" dirty="0" smtClean="0"/>
              <a:t>   </a:t>
            </a:r>
            <a:r>
              <a:rPr lang="ru-RU" sz="2000" b="1" dirty="0" smtClean="0"/>
              <a:t>Все </a:t>
            </a:r>
            <a:r>
              <a:rPr lang="ru-RU" sz="2000" b="1" dirty="0"/>
              <a:t>остальные переезды, не охваченные таблицей</a:t>
            </a:r>
            <a:r>
              <a:rPr lang="ru-RU" sz="2000" dirty="0"/>
              <a:t>, относятся к IV категории.</a:t>
            </a:r>
          </a:p>
        </p:txBody>
      </p:sp>
    </p:spTree>
    <p:extLst>
      <p:ext uri="{BB962C8B-B14F-4D97-AF65-F5344CB8AC3E}">
        <p14:creationId xmlns:p14="http://schemas.microsoft.com/office/powerpoint/2010/main" val="1475759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840940"/>
            <a:ext cx="9103659" cy="2017060"/>
          </a:xfrm>
        </p:spPr>
        <p:txBody>
          <a:bodyPr>
            <a:normAutofit/>
          </a:bodyPr>
          <a:lstStyle/>
          <a:p>
            <a:pPr marL="0" indent="0" algn="just">
              <a:buNone/>
            </a:pPr>
            <a:r>
              <a:rPr lang="ru-RU" sz="2000" b="1" dirty="0" smtClean="0">
                <a:solidFill>
                  <a:srgbClr val="002060"/>
                </a:solidFill>
              </a:rPr>
              <a:t>     Переезды </a:t>
            </a:r>
            <a:r>
              <a:rPr lang="ru-RU" sz="2000" b="1" dirty="0">
                <a:solidFill>
                  <a:srgbClr val="002060"/>
                </a:solidFill>
              </a:rPr>
              <a:t>делятся на </a:t>
            </a:r>
            <a:r>
              <a:rPr lang="ru-RU" sz="2000" b="1" dirty="0">
                <a:solidFill>
                  <a:srgbClr val="C00000"/>
                </a:solidFill>
              </a:rPr>
              <a:t>регулируемые</a:t>
            </a:r>
            <a:r>
              <a:rPr lang="ru-RU" sz="2000" dirty="0"/>
              <a:t> </a:t>
            </a:r>
            <a:r>
              <a:rPr lang="ru-RU" sz="2000" b="1" dirty="0">
                <a:solidFill>
                  <a:srgbClr val="002060"/>
                </a:solidFill>
              </a:rPr>
              <a:t>и</a:t>
            </a:r>
            <a:r>
              <a:rPr lang="ru-RU" sz="2000" dirty="0"/>
              <a:t> </a:t>
            </a:r>
            <a:r>
              <a:rPr lang="ru-RU" sz="2000" b="1" dirty="0">
                <a:solidFill>
                  <a:srgbClr val="C00000"/>
                </a:solidFill>
              </a:rPr>
              <a:t>нерегулируемые</a:t>
            </a:r>
            <a:r>
              <a:rPr lang="ru-RU" sz="2000" dirty="0"/>
              <a:t>. </a:t>
            </a:r>
            <a:r>
              <a:rPr lang="ru-RU" sz="2000" b="1" dirty="0"/>
              <a:t>К регулируемым </a:t>
            </a:r>
            <a:r>
              <a:rPr lang="ru-RU" sz="2000" dirty="0"/>
              <a:t>относятся переезды, на которых движение автотранспорта через переезд регулируется устройствами переездной сигнализации или дежурным работником, а </a:t>
            </a:r>
            <a:r>
              <a:rPr lang="ru-RU" sz="2000" b="1" dirty="0"/>
              <a:t>к нерегулируемым </a:t>
            </a:r>
            <a:r>
              <a:rPr lang="ru-RU" sz="2000" dirty="0"/>
              <a:t>— переезды, на которых движение автотранспорта не регулируется устройствами переездной сигнализации или дежурным работником и возможность безопасного проезда через переезд определяется водителями транспортных средств.</a:t>
            </a:r>
          </a:p>
        </p:txBody>
      </p:sp>
      <p:pic>
        <p:nvPicPr>
          <p:cNvPr id="2" name="Рисунок 1"/>
          <p:cNvPicPr>
            <a:picLocks noChangeAspect="1"/>
          </p:cNvPicPr>
          <p:nvPr/>
        </p:nvPicPr>
        <p:blipFill rotWithShape="1">
          <a:blip r:embed="rId2"/>
          <a:srcRect l="2206" b="18677"/>
          <a:stretch/>
        </p:blipFill>
        <p:spPr>
          <a:xfrm>
            <a:off x="403412" y="345660"/>
            <a:ext cx="8108576" cy="4495280"/>
          </a:xfrm>
          <a:prstGeom prst="rect">
            <a:avLst/>
          </a:prstGeom>
        </p:spPr>
      </p:pic>
    </p:spTree>
    <p:extLst>
      <p:ext uri="{BB962C8B-B14F-4D97-AF65-F5344CB8AC3E}">
        <p14:creationId xmlns:p14="http://schemas.microsoft.com/office/powerpoint/2010/main" val="3101924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5499846"/>
            <a:ext cx="9103659" cy="1358154"/>
          </a:xfrm>
        </p:spPr>
        <p:txBody>
          <a:bodyPr>
            <a:normAutofit/>
          </a:bodyPr>
          <a:lstStyle/>
          <a:p>
            <a:pPr marL="0" indent="0" algn="just">
              <a:buNone/>
            </a:pPr>
            <a:r>
              <a:rPr lang="ru-RU" sz="2000" b="1" dirty="0" smtClean="0">
                <a:solidFill>
                  <a:srgbClr val="002060"/>
                </a:solidFill>
              </a:rPr>
              <a:t>      Переезды </a:t>
            </a:r>
            <a:r>
              <a:rPr lang="ru-RU" sz="2000" b="1" dirty="0">
                <a:solidFill>
                  <a:srgbClr val="002060"/>
                </a:solidFill>
              </a:rPr>
              <a:t>I и II категорий являются </a:t>
            </a:r>
            <a:r>
              <a:rPr lang="ru-RU" sz="2000" b="1" dirty="0">
                <a:solidFill>
                  <a:srgbClr val="C00000"/>
                </a:solidFill>
              </a:rPr>
              <a:t>охраняемыми</a:t>
            </a:r>
            <a:r>
              <a:rPr lang="ru-RU" sz="2000" b="1" dirty="0">
                <a:solidFill>
                  <a:srgbClr val="002060"/>
                </a:solidFill>
              </a:rPr>
              <a:t> </a:t>
            </a:r>
            <a:r>
              <a:rPr lang="ru-RU" sz="2000" dirty="0"/>
              <a:t>и оборудуются автоматической светофорной сигнализацией с автоматическими шлагбаумами. </a:t>
            </a:r>
            <a:r>
              <a:rPr lang="ru-RU" sz="2000" b="1" dirty="0"/>
              <a:t>Переезды III и IV категорий являются </a:t>
            </a:r>
            <a:r>
              <a:rPr lang="ru-RU" sz="2000" dirty="0"/>
              <a:t>в основном </a:t>
            </a:r>
            <a:r>
              <a:rPr lang="ru-RU" sz="2000" b="1" dirty="0">
                <a:solidFill>
                  <a:srgbClr val="C00000"/>
                </a:solidFill>
              </a:rPr>
              <a:t>неохраняемыми</a:t>
            </a:r>
            <a:r>
              <a:rPr lang="ru-RU" sz="2000" dirty="0"/>
              <a:t> и оборудуются автоматической светофорной сигнализацией (без шлагбаумов).</a:t>
            </a:r>
          </a:p>
        </p:txBody>
      </p:sp>
      <p:pic>
        <p:nvPicPr>
          <p:cNvPr id="3" name="Рисунок 2"/>
          <p:cNvPicPr>
            <a:picLocks noChangeAspect="1"/>
          </p:cNvPicPr>
          <p:nvPr/>
        </p:nvPicPr>
        <p:blipFill rotWithShape="1">
          <a:blip r:embed="rId2"/>
          <a:srcRect r="5294"/>
          <a:stretch/>
        </p:blipFill>
        <p:spPr>
          <a:xfrm>
            <a:off x="403412" y="457200"/>
            <a:ext cx="8243048" cy="4895910"/>
          </a:xfrm>
          <a:prstGeom prst="rect">
            <a:avLst/>
          </a:prstGeom>
        </p:spPr>
      </p:pic>
    </p:spTree>
    <p:extLst>
      <p:ext uri="{BB962C8B-B14F-4D97-AF65-F5344CB8AC3E}">
        <p14:creationId xmlns:p14="http://schemas.microsoft.com/office/powerpoint/2010/main" val="1666885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988858"/>
            <a:ext cx="9103659" cy="1869142"/>
          </a:xfrm>
        </p:spPr>
        <p:txBody>
          <a:bodyPr>
            <a:normAutofit/>
          </a:bodyPr>
          <a:lstStyle/>
          <a:p>
            <a:pPr marL="0" indent="0" algn="just">
              <a:buNone/>
            </a:pPr>
            <a:r>
              <a:rPr lang="ru-RU" sz="2000" dirty="0" smtClean="0"/>
              <a:t>     Устройства </a:t>
            </a:r>
            <a:r>
              <a:rPr lang="ru-RU" sz="2000" dirty="0"/>
              <a:t>автоматической оповестительной переездной сигнализации предупреждают о приближении поезда к переезду с помощью акустического прибора дежурного по переезду, который принимает меры к ограждению переезда, опуская шлагбаум (механизированный или полуавтоматический шлагбаум). </a:t>
            </a:r>
            <a:endParaRPr lang="ru-RU" sz="2000" dirty="0" smtClean="0"/>
          </a:p>
          <a:p>
            <a:pPr marL="0" indent="0" algn="just">
              <a:buNone/>
            </a:pPr>
            <a:r>
              <a:rPr lang="ru-RU" sz="2000" dirty="0"/>
              <a:t> </a:t>
            </a:r>
            <a:r>
              <a:rPr lang="ru-RU" sz="2000" dirty="0" smtClean="0"/>
              <a:t>    </a:t>
            </a:r>
            <a:endParaRPr lang="ru-RU" sz="2000" dirty="0"/>
          </a:p>
        </p:txBody>
      </p:sp>
      <p:pic>
        <p:nvPicPr>
          <p:cNvPr id="2" name="Рисунок 1"/>
          <p:cNvPicPr>
            <a:picLocks noChangeAspect="1"/>
          </p:cNvPicPr>
          <p:nvPr/>
        </p:nvPicPr>
        <p:blipFill>
          <a:blip r:embed="rId2"/>
          <a:stretch>
            <a:fillRect/>
          </a:stretch>
        </p:blipFill>
        <p:spPr>
          <a:xfrm>
            <a:off x="954740" y="457200"/>
            <a:ext cx="7274859" cy="4500548"/>
          </a:xfrm>
          <a:prstGeom prst="rect">
            <a:avLst/>
          </a:prstGeom>
        </p:spPr>
      </p:pic>
    </p:spTree>
    <p:extLst>
      <p:ext uri="{BB962C8B-B14F-4D97-AF65-F5344CB8AC3E}">
        <p14:creationId xmlns:p14="http://schemas.microsoft.com/office/powerpoint/2010/main" val="2464281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5230905"/>
            <a:ext cx="9103659" cy="1627095"/>
          </a:xfrm>
        </p:spPr>
        <p:txBody>
          <a:bodyPr>
            <a:normAutofit/>
          </a:bodyPr>
          <a:lstStyle/>
          <a:p>
            <a:pPr marL="0" indent="0" algn="just">
              <a:buNone/>
            </a:pPr>
            <a:r>
              <a:rPr lang="ru-RU" sz="2000" dirty="0" smtClean="0"/>
              <a:t>     Железнодорожные </a:t>
            </a:r>
            <a:r>
              <a:rPr lang="ru-RU" sz="2000" dirty="0"/>
              <a:t>переезды, обслуживаемые дежурным по переезду, должны быть оборудованы устройствами поездной радиосвязи, телефонной связью с ближайшей </a:t>
            </a:r>
            <a:r>
              <a:rPr lang="ru-RU" sz="2000" dirty="0" smtClean="0"/>
              <a:t>станцией </a:t>
            </a:r>
            <a:r>
              <a:rPr lang="ru-RU" sz="2000" dirty="0"/>
              <a:t>или постом, а на участках, оборудованных диспетчерской централизацией, связью с диспетчером поездным.</a:t>
            </a:r>
          </a:p>
        </p:txBody>
      </p:sp>
      <p:pic>
        <p:nvPicPr>
          <p:cNvPr id="3" name="Рисунок 2"/>
          <p:cNvPicPr>
            <a:picLocks noChangeAspect="1"/>
          </p:cNvPicPr>
          <p:nvPr/>
        </p:nvPicPr>
        <p:blipFill>
          <a:blip r:embed="rId2"/>
          <a:stretch>
            <a:fillRect/>
          </a:stretch>
        </p:blipFill>
        <p:spPr>
          <a:xfrm>
            <a:off x="2514599" y="554690"/>
            <a:ext cx="6104965" cy="4578724"/>
          </a:xfrm>
          <a:prstGeom prst="rect">
            <a:avLst/>
          </a:prstGeom>
        </p:spPr>
      </p:pic>
      <p:pic>
        <p:nvPicPr>
          <p:cNvPr id="2" name="Рисунок 1"/>
          <p:cNvPicPr>
            <a:picLocks noChangeAspect="1"/>
          </p:cNvPicPr>
          <p:nvPr/>
        </p:nvPicPr>
        <p:blipFill>
          <a:blip r:embed="rId3"/>
          <a:stretch>
            <a:fillRect/>
          </a:stretch>
        </p:blipFill>
        <p:spPr>
          <a:xfrm>
            <a:off x="289231" y="554691"/>
            <a:ext cx="2828787" cy="1939740"/>
          </a:xfrm>
          <a:prstGeom prst="rect">
            <a:avLst/>
          </a:prstGeom>
        </p:spPr>
      </p:pic>
    </p:spTree>
    <p:extLst>
      <p:ext uri="{BB962C8B-B14F-4D97-AF65-F5344CB8AC3E}">
        <p14:creationId xmlns:p14="http://schemas.microsoft.com/office/powerpoint/2010/main" val="4036605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136383"/>
            <a:ext cx="9103659" cy="2354240"/>
          </a:xfrm>
        </p:spPr>
        <p:txBody>
          <a:bodyPr>
            <a:normAutofit/>
          </a:bodyPr>
          <a:lstStyle/>
          <a:p>
            <a:pPr marL="0" indent="0" algn="just">
              <a:buNone/>
            </a:pPr>
            <a:r>
              <a:rPr lang="ru-RU" sz="2000" b="1" dirty="0" smtClean="0">
                <a:solidFill>
                  <a:srgbClr val="C00000"/>
                </a:solidFill>
              </a:rPr>
              <a:t>   Дежурный </a:t>
            </a:r>
            <a:r>
              <a:rPr lang="ru-RU" sz="2000" b="1" dirty="0">
                <a:solidFill>
                  <a:srgbClr val="C00000"/>
                </a:solidFill>
              </a:rPr>
              <a:t>по переезду </a:t>
            </a:r>
            <a:r>
              <a:rPr lang="ru-RU" sz="2000" b="1" u="sng" dirty="0">
                <a:solidFill>
                  <a:srgbClr val="C00000"/>
                </a:solidFill>
              </a:rPr>
              <a:t>должен </a:t>
            </a:r>
            <a:r>
              <a:rPr lang="ru-RU" sz="2000" dirty="0"/>
              <a:t>обеспечивать безопасное движение поездов и автотранспортных средств на железнодорожном переезде, своевременно открывать и закрывать шлагбаум, подавать установленные сигналы и наблюдать за состоянием проходящих поездов. В случае обнаружения неисправности, угрожающей безопасности движения, он обязан принять меры к остановке поезда, а если отсутствует сигнал, обозначающий хвост поезда, доложить об этом дежурному </a:t>
            </a:r>
            <a:r>
              <a:rPr lang="ru-RU" sz="2000" dirty="0" smtClean="0"/>
              <a:t>по станции </a:t>
            </a:r>
            <a:r>
              <a:rPr lang="ru-RU" sz="2000" dirty="0"/>
              <a:t>и машинисту проходящего поезда, а на участках, оборудованных диспетчерской централизацией, диспетчеру поездному.</a:t>
            </a:r>
          </a:p>
        </p:txBody>
      </p:sp>
      <p:pic>
        <p:nvPicPr>
          <p:cNvPr id="7" name="Рисунок 6"/>
          <p:cNvPicPr>
            <a:picLocks noChangeAspect="1"/>
          </p:cNvPicPr>
          <p:nvPr/>
        </p:nvPicPr>
        <p:blipFill rotWithShape="1">
          <a:blip r:embed="rId2"/>
          <a:srcRect t="16235"/>
          <a:stretch/>
        </p:blipFill>
        <p:spPr>
          <a:xfrm>
            <a:off x="949309" y="337964"/>
            <a:ext cx="7205039" cy="3798419"/>
          </a:xfrm>
          <a:prstGeom prst="rect">
            <a:avLst/>
          </a:prstGeom>
        </p:spPr>
      </p:pic>
    </p:spTree>
    <p:extLst>
      <p:ext uri="{BB962C8B-B14F-4D97-AF65-F5344CB8AC3E}">
        <p14:creationId xmlns:p14="http://schemas.microsoft.com/office/powerpoint/2010/main" val="3627581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53989" y="5880811"/>
            <a:ext cx="9103659" cy="965179"/>
          </a:xfrm>
        </p:spPr>
        <p:txBody>
          <a:bodyPr>
            <a:normAutofit/>
          </a:bodyPr>
          <a:lstStyle/>
          <a:p>
            <a:pPr marL="0" indent="0" algn="just">
              <a:buNone/>
            </a:pPr>
            <a:r>
              <a:rPr lang="ru-RU" sz="2000" dirty="0" smtClean="0"/>
              <a:t> </a:t>
            </a:r>
            <a:r>
              <a:rPr lang="ru-RU" sz="2000" dirty="0"/>
              <a:t>Наиболее совершенным устройством ограждения переезда является автоматическая светофорная сигнализация с автоматическими шлагбаумами (</a:t>
            </a:r>
            <a:r>
              <a:rPr lang="ru-RU" sz="2000" dirty="0" smtClean="0"/>
              <a:t>АПСА) </a:t>
            </a:r>
            <a:r>
              <a:rPr lang="ru-RU" sz="2000" dirty="0"/>
              <a:t>или без них (АПС).</a:t>
            </a:r>
          </a:p>
        </p:txBody>
      </p:sp>
      <p:pic>
        <p:nvPicPr>
          <p:cNvPr id="4" name="Рисунок 3"/>
          <p:cNvPicPr>
            <a:picLocks noChangeAspect="1"/>
          </p:cNvPicPr>
          <p:nvPr/>
        </p:nvPicPr>
        <p:blipFill>
          <a:blip r:embed="rId2"/>
          <a:stretch>
            <a:fillRect/>
          </a:stretch>
        </p:blipFill>
        <p:spPr>
          <a:xfrm>
            <a:off x="443251" y="351662"/>
            <a:ext cx="8325134" cy="5552800"/>
          </a:xfrm>
          <a:prstGeom prst="rect">
            <a:avLst/>
          </a:prstGeom>
        </p:spPr>
      </p:pic>
    </p:spTree>
    <p:extLst>
      <p:ext uri="{BB962C8B-B14F-4D97-AF65-F5344CB8AC3E}">
        <p14:creationId xmlns:p14="http://schemas.microsoft.com/office/powerpoint/2010/main" val="2650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422712" y="403412"/>
            <a:ext cx="4721288" cy="5123329"/>
          </a:xfrm>
        </p:spPr>
        <p:txBody>
          <a:bodyPr>
            <a:normAutofit/>
          </a:bodyPr>
          <a:lstStyle/>
          <a:p>
            <a:pPr marL="0" indent="0" algn="just">
              <a:buNone/>
            </a:pPr>
            <a:r>
              <a:rPr lang="ru-RU" sz="2000" b="1" dirty="0">
                <a:solidFill>
                  <a:srgbClr val="002060"/>
                </a:solidFill>
              </a:rPr>
              <a:t>В состав устройств </a:t>
            </a:r>
            <a:r>
              <a:rPr lang="ru-RU" sz="2000" b="1" dirty="0" smtClean="0">
                <a:solidFill>
                  <a:srgbClr val="002060"/>
                </a:solidFill>
              </a:rPr>
              <a:t>АПСА на </a:t>
            </a:r>
            <a:r>
              <a:rPr lang="ru-RU" sz="2000" b="1" dirty="0">
                <a:solidFill>
                  <a:srgbClr val="002060"/>
                </a:solidFill>
              </a:rPr>
              <a:t>переезде входят: </a:t>
            </a:r>
            <a:r>
              <a:rPr lang="ru-RU" sz="2000" b="1" dirty="0"/>
              <a:t>переездные двузначные светофоры </a:t>
            </a:r>
            <a:r>
              <a:rPr lang="ru-RU" sz="2000" b="1" dirty="0">
                <a:solidFill>
                  <a:srgbClr val="002060"/>
                </a:solidFill>
              </a:rPr>
              <a:t>1</a:t>
            </a:r>
            <a:r>
              <a:rPr lang="ru-RU" sz="2000" dirty="0"/>
              <a:t>, совмещенные с шлагбаумами и ограждающие переезд со стороны подъезда автомобильного транспорта (автоматические шлагбаумы размещают на расстоянии не менее 6 м от крайнего рельса </a:t>
            </a:r>
            <a:r>
              <a:rPr lang="ru-RU" sz="2000" dirty="0" err="1" smtClean="0"/>
              <a:t>ж.д</a:t>
            </a:r>
            <a:r>
              <a:rPr lang="ru-RU" sz="2000" dirty="0" smtClean="0"/>
              <a:t>. полотна</a:t>
            </a:r>
            <a:r>
              <a:rPr lang="ru-RU" sz="2000" dirty="0"/>
              <a:t>, механизированные шлагбаумы — на расстоянии не менее 8,5 м); предупредительные знаки </a:t>
            </a:r>
            <a:r>
              <a:rPr lang="ru-RU" sz="2000" b="1" dirty="0" smtClean="0">
                <a:solidFill>
                  <a:srgbClr val="002060"/>
                </a:solidFill>
              </a:rPr>
              <a:t>4—7 </a:t>
            </a:r>
            <a:r>
              <a:rPr lang="ru-RU" sz="2000" dirty="0"/>
              <a:t>«Железнодорожный переезд со шлагбаумами» и «Внимание! Автоматический шлагбаум» (совмещенные знаки устанавливают на расстоянии 40...50 м от крайнего рельса, одиночный знак — на расстоянии 150...250 м); </a:t>
            </a:r>
          </a:p>
        </p:txBody>
      </p:sp>
      <p:pic>
        <p:nvPicPr>
          <p:cNvPr id="3" name="Рисунок 2"/>
          <p:cNvPicPr>
            <a:picLocks noChangeAspect="1"/>
          </p:cNvPicPr>
          <p:nvPr/>
        </p:nvPicPr>
        <p:blipFill rotWithShape="1">
          <a:blip r:embed="rId2"/>
          <a:srcRect r="17080"/>
          <a:stretch/>
        </p:blipFill>
        <p:spPr>
          <a:xfrm>
            <a:off x="131400" y="357272"/>
            <a:ext cx="4276165" cy="5223257"/>
          </a:xfrm>
          <a:prstGeom prst="rect">
            <a:avLst/>
          </a:prstGeom>
          <a:solidFill>
            <a:schemeClr val="bg1"/>
          </a:solidFill>
          <a:ln>
            <a:solidFill>
              <a:schemeClr val="tx1"/>
            </a:solidFill>
          </a:ln>
        </p:spPr>
      </p:pic>
      <p:pic>
        <p:nvPicPr>
          <p:cNvPr id="2" name="Рисунок 1"/>
          <p:cNvPicPr>
            <a:picLocks noChangeAspect="1"/>
          </p:cNvPicPr>
          <p:nvPr/>
        </p:nvPicPr>
        <p:blipFill rotWithShape="1">
          <a:blip r:embed="rId3"/>
          <a:srcRect l="50912" t="696" b="48823"/>
          <a:stretch/>
        </p:blipFill>
        <p:spPr>
          <a:xfrm>
            <a:off x="262759" y="4063858"/>
            <a:ext cx="1471911" cy="1135251"/>
          </a:xfrm>
          <a:prstGeom prst="rect">
            <a:avLst/>
          </a:prstGeom>
        </p:spPr>
      </p:pic>
      <p:pic>
        <p:nvPicPr>
          <p:cNvPr id="4" name="Рисунок 3"/>
          <p:cNvPicPr>
            <a:picLocks noChangeAspect="1"/>
          </p:cNvPicPr>
          <p:nvPr/>
        </p:nvPicPr>
        <p:blipFill rotWithShape="1">
          <a:blip r:embed="rId3"/>
          <a:srcRect t="52484"/>
          <a:stretch/>
        </p:blipFill>
        <p:spPr>
          <a:xfrm>
            <a:off x="4691653" y="5332336"/>
            <a:ext cx="3959287" cy="1410982"/>
          </a:xfrm>
          <a:prstGeom prst="rect">
            <a:avLst/>
          </a:prstGeom>
        </p:spPr>
      </p:pic>
      <p:pic>
        <p:nvPicPr>
          <p:cNvPr id="7" name="Рисунок 6"/>
          <p:cNvPicPr>
            <a:picLocks noChangeAspect="1"/>
          </p:cNvPicPr>
          <p:nvPr/>
        </p:nvPicPr>
        <p:blipFill rotWithShape="1">
          <a:blip r:embed="rId4"/>
          <a:srcRect t="6575" r="55754"/>
          <a:stretch/>
        </p:blipFill>
        <p:spPr>
          <a:xfrm>
            <a:off x="370372" y="2861324"/>
            <a:ext cx="1269106" cy="1065218"/>
          </a:xfrm>
          <a:prstGeom prst="rect">
            <a:avLst/>
          </a:prstGeom>
        </p:spPr>
      </p:pic>
      <p:sp>
        <p:nvSpPr>
          <p:cNvPr id="8" name="Прямоугольник 7"/>
          <p:cNvSpPr/>
          <p:nvPr/>
        </p:nvSpPr>
        <p:spPr>
          <a:xfrm>
            <a:off x="866588" y="3675529"/>
            <a:ext cx="292847" cy="95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818776" y="4769224"/>
            <a:ext cx="376518" cy="1673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5026212" y="6287247"/>
            <a:ext cx="379505" cy="179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090024" y="6358966"/>
            <a:ext cx="268941" cy="1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6735482" y="6161741"/>
            <a:ext cx="1915458" cy="197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39497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15655" y="29622"/>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195482"/>
            <a:ext cx="9103659" cy="2662518"/>
          </a:xfrm>
        </p:spPr>
        <p:txBody>
          <a:bodyPr>
            <a:normAutofit/>
          </a:bodyPr>
          <a:lstStyle/>
          <a:p>
            <a:pPr marL="0" indent="0" algn="just">
              <a:buNone/>
            </a:pPr>
            <a:r>
              <a:rPr lang="ru-RU" sz="2000" b="1" dirty="0" smtClean="0">
                <a:solidFill>
                  <a:srgbClr val="002060"/>
                </a:solidFill>
              </a:rPr>
              <a:t>     В </a:t>
            </a:r>
            <a:r>
              <a:rPr lang="ru-RU" sz="2000" b="1" dirty="0">
                <a:solidFill>
                  <a:srgbClr val="002060"/>
                </a:solidFill>
              </a:rPr>
              <a:t>состав устройств </a:t>
            </a:r>
            <a:r>
              <a:rPr lang="ru-RU" sz="2000" b="1" dirty="0" smtClean="0">
                <a:solidFill>
                  <a:srgbClr val="002060"/>
                </a:solidFill>
              </a:rPr>
              <a:t>АПСА на </a:t>
            </a:r>
            <a:r>
              <a:rPr lang="ru-RU" sz="2000" b="1" dirty="0">
                <a:solidFill>
                  <a:srgbClr val="002060"/>
                </a:solidFill>
              </a:rPr>
              <a:t>переезде входят: </a:t>
            </a:r>
            <a:r>
              <a:rPr lang="ru-RU" sz="2000" b="1" dirty="0" smtClean="0"/>
              <a:t>заградительные </a:t>
            </a:r>
            <a:r>
              <a:rPr lang="ru-RU" sz="2000" b="1" dirty="0"/>
              <a:t>светофоры </a:t>
            </a:r>
            <a:r>
              <a:rPr lang="ru-RU" sz="2000" b="1" dirty="0">
                <a:solidFill>
                  <a:srgbClr val="002060"/>
                </a:solidFill>
              </a:rPr>
              <a:t>2</a:t>
            </a:r>
            <a:r>
              <a:rPr lang="ru-RU" sz="2000" b="1" dirty="0"/>
              <a:t> </a:t>
            </a:r>
            <a:r>
              <a:rPr lang="ru-RU" sz="2000" dirty="0"/>
              <a:t>(устанавливают  на расстоянии 15...800 м от переезда), эти светофоры для остановки поезда и предупреждения столкновения включает дежурный по переезду в случае задержки или аварии автомашины на переезде; </a:t>
            </a:r>
            <a:r>
              <a:rPr lang="ru-RU" sz="2000" b="1" dirty="0"/>
              <a:t>сигнальный знак «С» </a:t>
            </a:r>
            <a:r>
              <a:rPr lang="ru-RU" sz="2000" dirty="0"/>
              <a:t>(</a:t>
            </a:r>
            <a:r>
              <a:rPr lang="ru-RU" sz="2000" i="1" dirty="0"/>
              <a:t>подача свистка</a:t>
            </a:r>
            <a:r>
              <a:rPr lang="ru-RU" sz="2000" dirty="0"/>
              <a:t>) </a:t>
            </a:r>
            <a:r>
              <a:rPr lang="ru-RU" sz="2000" b="1" dirty="0">
                <a:solidFill>
                  <a:srgbClr val="002060"/>
                </a:solidFill>
              </a:rPr>
              <a:t>3</a:t>
            </a:r>
            <a:r>
              <a:rPr lang="ru-RU" sz="2000" dirty="0"/>
              <a:t>; помещение дежурного по переезду </a:t>
            </a:r>
            <a:r>
              <a:rPr lang="ru-RU" sz="2000" b="1" dirty="0" smtClean="0">
                <a:solidFill>
                  <a:srgbClr val="002060"/>
                </a:solidFill>
              </a:rPr>
              <a:t>8</a:t>
            </a:r>
            <a:r>
              <a:rPr lang="ru-RU" sz="2000" dirty="0" smtClean="0"/>
              <a:t>, </a:t>
            </a:r>
            <a:r>
              <a:rPr lang="ru-RU" sz="2000" dirty="0"/>
              <a:t>где установлен щиток переездной сигнализации </a:t>
            </a:r>
            <a:r>
              <a:rPr lang="ru-RU" sz="2000" b="1" dirty="0" smtClean="0">
                <a:solidFill>
                  <a:srgbClr val="002060"/>
                </a:solidFill>
              </a:rPr>
              <a:t>9</a:t>
            </a:r>
            <a:r>
              <a:rPr lang="ru-RU" sz="2000" dirty="0" smtClean="0"/>
              <a:t> </a:t>
            </a:r>
            <a:r>
              <a:rPr lang="ru-RU" sz="2000" dirty="0"/>
              <a:t>(с этого щитка дежурный по переезду может вручную открывать и закрывать переезд и включать заградительные светофоры); релейный шкаф </a:t>
            </a:r>
            <a:r>
              <a:rPr lang="ru-RU" sz="2000" b="1" dirty="0" smtClean="0">
                <a:solidFill>
                  <a:srgbClr val="002060"/>
                </a:solidFill>
              </a:rPr>
              <a:t>10</a:t>
            </a:r>
            <a:r>
              <a:rPr lang="ru-RU" sz="2000" dirty="0" smtClean="0"/>
              <a:t> </a:t>
            </a:r>
            <a:r>
              <a:rPr lang="ru-RU" sz="2000" dirty="0"/>
              <a:t>для размещения аппаратуры и источников питания устройств </a:t>
            </a:r>
            <a:r>
              <a:rPr lang="ru-RU" sz="2000" dirty="0" smtClean="0"/>
              <a:t>АПСА.</a:t>
            </a:r>
            <a:endParaRPr lang="ru-RU" sz="2000" dirty="0"/>
          </a:p>
        </p:txBody>
      </p:sp>
      <p:pic>
        <p:nvPicPr>
          <p:cNvPr id="3" name="Рисунок 2"/>
          <p:cNvPicPr>
            <a:picLocks noChangeAspect="1"/>
          </p:cNvPicPr>
          <p:nvPr/>
        </p:nvPicPr>
        <p:blipFill>
          <a:blip r:embed="rId2"/>
          <a:stretch>
            <a:fillRect/>
          </a:stretch>
        </p:blipFill>
        <p:spPr>
          <a:xfrm>
            <a:off x="96715" y="457200"/>
            <a:ext cx="2902305" cy="3767904"/>
          </a:xfrm>
          <a:prstGeom prst="rect">
            <a:avLst/>
          </a:prstGeom>
        </p:spPr>
      </p:pic>
      <p:pic>
        <p:nvPicPr>
          <p:cNvPr id="7" name="Рисунок 6"/>
          <p:cNvPicPr>
            <a:picLocks noChangeAspect="1"/>
          </p:cNvPicPr>
          <p:nvPr/>
        </p:nvPicPr>
        <p:blipFill rotWithShape="1">
          <a:blip r:embed="rId3"/>
          <a:srcRect r="17080"/>
          <a:stretch/>
        </p:blipFill>
        <p:spPr>
          <a:xfrm>
            <a:off x="5429221" y="34982"/>
            <a:ext cx="3430360" cy="4190122"/>
          </a:xfrm>
          <a:prstGeom prst="rect">
            <a:avLst/>
          </a:prstGeom>
          <a:solidFill>
            <a:schemeClr val="bg1"/>
          </a:solidFill>
          <a:ln>
            <a:solidFill>
              <a:schemeClr val="tx1"/>
            </a:solidFill>
          </a:ln>
        </p:spPr>
      </p:pic>
      <p:sp>
        <p:nvSpPr>
          <p:cNvPr id="8" name="Прямоугольник 7"/>
          <p:cNvSpPr/>
          <p:nvPr/>
        </p:nvSpPr>
        <p:spPr>
          <a:xfrm>
            <a:off x="7421785" y="1295867"/>
            <a:ext cx="173905" cy="123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 dirty="0" smtClean="0">
                <a:solidFill>
                  <a:schemeClr val="tx1"/>
                </a:solidFill>
              </a:rPr>
              <a:t>10</a:t>
            </a:r>
            <a:endParaRPr lang="ru-RU" sz="800" dirty="0">
              <a:solidFill>
                <a:schemeClr val="tx1"/>
              </a:solidFill>
            </a:endParaRPr>
          </a:p>
        </p:txBody>
      </p:sp>
      <p:pic>
        <p:nvPicPr>
          <p:cNvPr id="2" name="Рисунок 1"/>
          <p:cNvPicPr>
            <a:picLocks noChangeAspect="1"/>
          </p:cNvPicPr>
          <p:nvPr/>
        </p:nvPicPr>
        <p:blipFill>
          <a:blip r:embed="rId4"/>
          <a:stretch>
            <a:fillRect/>
          </a:stretch>
        </p:blipFill>
        <p:spPr>
          <a:xfrm>
            <a:off x="3096338" y="491319"/>
            <a:ext cx="2275167" cy="3733785"/>
          </a:xfrm>
          <a:prstGeom prst="rect">
            <a:avLst/>
          </a:prstGeom>
        </p:spPr>
      </p:pic>
    </p:spTree>
    <p:extLst>
      <p:ext uri="{BB962C8B-B14F-4D97-AF65-F5344CB8AC3E}">
        <p14:creationId xmlns:p14="http://schemas.microsoft.com/office/powerpoint/2010/main" val="1394579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607030" y="0"/>
            <a:ext cx="3228994"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3402105"/>
            <a:ext cx="9103659" cy="3455895"/>
          </a:xfrm>
        </p:spPr>
        <p:txBody>
          <a:bodyPr>
            <a:normAutofit/>
          </a:bodyPr>
          <a:lstStyle/>
          <a:p>
            <a:pPr marL="457200" indent="-457200" algn="just">
              <a:buAutoNum type="arabicPeriod"/>
            </a:pPr>
            <a:r>
              <a:rPr lang="ru-RU" sz="2000" b="1" dirty="0" smtClean="0"/>
              <a:t>Назначение </a:t>
            </a:r>
            <a:r>
              <a:rPr lang="ru-RU" sz="2000" b="1" dirty="0"/>
              <a:t>и категории переездов; виды и оборудование ограждающих </a:t>
            </a:r>
            <a:r>
              <a:rPr lang="ru-RU" sz="2000" b="1" dirty="0" smtClean="0"/>
              <a:t>устройств </a:t>
            </a:r>
            <a:r>
              <a:rPr lang="ru-RU" sz="2000" b="1" dirty="0"/>
              <a:t>на переездах. </a:t>
            </a:r>
            <a:endParaRPr lang="ru-RU" sz="2000" b="1" dirty="0" smtClean="0"/>
          </a:p>
          <a:p>
            <a:pPr marL="457200" indent="-457200" algn="just">
              <a:buAutoNum type="arabicPeriod"/>
            </a:pPr>
            <a:r>
              <a:rPr lang="ru-RU" sz="2000" b="1" dirty="0" smtClean="0"/>
              <a:t>Принцип </a:t>
            </a:r>
            <a:r>
              <a:rPr lang="ru-RU" sz="2000" b="1" dirty="0"/>
              <a:t>работы схемы управления переездными светофорами и автошлагбаумами</a:t>
            </a:r>
            <a:r>
              <a:rPr lang="ru-RU" sz="2000" b="1" dirty="0" smtClean="0"/>
              <a:t>.</a:t>
            </a:r>
          </a:p>
          <a:p>
            <a:pPr marL="457200" indent="-457200" algn="just">
              <a:buAutoNum type="arabicPeriod"/>
            </a:pPr>
            <a:r>
              <a:rPr lang="ru-RU" sz="2000" b="1" dirty="0"/>
              <a:t>Щиток управления; назначение кнопок и контрольных ламп, порядок пользования кнопками управления</a:t>
            </a:r>
            <a:r>
              <a:rPr lang="ru-RU" sz="2000" b="1" dirty="0" smtClean="0"/>
              <a:t>.</a:t>
            </a:r>
          </a:p>
          <a:p>
            <a:pPr marL="457200" indent="-457200" algn="just">
              <a:buAutoNum type="arabicPeriod"/>
            </a:pPr>
            <a:r>
              <a:rPr lang="ru-RU" sz="2000" b="1" dirty="0"/>
              <a:t>Устройство заграждения на переездах; назначение, устройство, принцип работы</a:t>
            </a:r>
            <a:r>
              <a:rPr lang="ru-RU" sz="2000" b="1" dirty="0" smtClean="0"/>
              <a:t>.</a:t>
            </a:r>
          </a:p>
          <a:p>
            <a:pPr marL="457200" indent="-457200" algn="just">
              <a:buAutoNum type="arabicPeriod"/>
            </a:pPr>
            <a:r>
              <a:rPr lang="ru-RU" sz="2000" b="1" dirty="0"/>
              <a:t>Щиток управления ЩПС-92; назначение кнопок и контрольных ламп, порядок пользования кнопками управления устройства заграждения.</a:t>
            </a:r>
          </a:p>
        </p:txBody>
      </p:sp>
      <p:pic>
        <p:nvPicPr>
          <p:cNvPr id="2" name="Рисунок 1"/>
          <p:cNvPicPr>
            <a:picLocks noChangeAspect="1"/>
          </p:cNvPicPr>
          <p:nvPr/>
        </p:nvPicPr>
        <p:blipFill rotWithShape="1">
          <a:blip r:embed="rId2"/>
          <a:srcRect t="24821" r="3970" b="8478"/>
          <a:stretch/>
        </p:blipFill>
        <p:spPr>
          <a:xfrm>
            <a:off x="2308839" y="455355"/>
            <a:ext cx="6375604" cy="2948596"/>
          </a:xfrm>
          <a:prstGeom prst="rect">
            <a:avLst/>
          </a:prstGeom>
        </p:spPr>
      </p:pic>
      <p:sp>
        <p:nvSpPr>
          <p:cNvPr id="3" name="Прямоугольник 2"/>
          <p:cNvSpPr/>
          <p:nvPr/>
        </p:nvSpPr>
        <p:spPr>
          <a:xfrm>
            <a:off x="338533" y="2091241"/>
            <a:ext cx="1970306" cy="1015663"/>
          </a:xfrm>
          <a:prstGeom prst="rect">
            <a:avLst/>
          </a:prstGeom>
        </p:spPr>
        <p:txBody>
          <a:bodyPr wrap="square">
            <a:spAutoFit/>
          </a:bodyPr>
          <a:lstStyle/>
          <a:p>
            <a:r>
              <a:rPr lang="ru-RU" sz="2000" b="1" dirty="0">
                <a:solidFill>
                  <a:srgbClr val="002060"/>
                </a:solidFill>
              </a:rPr>
              <a:t>Курс </a:t>
            </a:r>
            <a:r>
              <a:rPr lang="ru-RU" sz="2000" b="1" dirty="0" smtClean="0">
                <a:solidFill>
                  <a:srgbClr val="002060"/>
                </a:solidFill>
              </a:rPr>
              <a:t>лекций</a:t>
            </a:r>
          </a:p>
          <a:p>
            <a:r>
              <a:rPr lang="ru-RU" sz="2000" b="1" dirty="0" smtClean="0">
                <a:solidFill>
                  <a:srgbClr val="002060"/>
                </a:solidFill>
              </a:rPr>
              <a:t>Глава 10</a:t>
            </a:r>
          </a:p>
          <a:p>
            <a:r>
              <a:rPr lang="ru-RU" sz="2000" b="1" dirty="0" smtClean="0">
                <a:solidFill>
                  <a:srgbClr val="002060"/>
                </a:solidFill>
              </a:rPr>
              <a:t>стр</a:t>
            </a:r>
            <a:r>
              <a:rPr lang="ru-RU" sz="2000" b="1" dirty="0">
                <a:solidFill>
                  <a:srgbClr val="002060"/>
                </a:solidFill>
              </a:rPr>
              <a:t>. </a:t>
            </a:r>
            <a:r>
              <a:rPr lang="ru-RU" sz="2000" b="1" dirty="0" smtClean="0">
                <a:solidFill>
                  <a:srgbClr val="002060"/>
                </a:solidFill>
              </a:rPr>
              <a:t>61-68. </a:t>
            </a:r>
            <a:endParaRPr lang="ru-RU" sz="2000" b="1" dirty="0">
              <a:solidFill>
                <a:srgbClr val="002060"/>
              </a:solidFill>
            </a:endParaRPr>
          </a:p>
        </p:txBody>
      </p:sp>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467122" y="980005"/>
            <a:ext cx="6636537" cy="3554865"/>
          </a:xfrm>
          <a:prstGeom prst="rect">
            <a:avLst/>
          </a:prstGeom>
        </p:spPr>
      </p:pic>
      <p:sp>
        <p:nvSpPr>
          <p:cNvPr id="5" name="Заголовок 4"/>
          <p:cNvSpPr>
            <a:spLocks noGrp="1"/>
          </p:cNvSpPr>
          <p:nvPr>
            <p:ph type="title"/>
          </p:nvPr>
        </p:nvSpPr>
        <p:spPr>
          <a:xfrm>
            <a:off x="2674265" y="-100853"/>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534870"/>
            <a:ext cx="9103659" cy="2323130"/>
          </a:xfrm>
        </p:spPr>
        <p:txBody>
          <a:bodyPr>
            <a:normAutofit/>
          </a:bodyPr>
          <a:lstStyle/>
          <a:p>
            <a:pPr marL="0" indent="0" algn="just">
              <a:buNone/>
            </a:pPr>
            <a:r>
              <a:rPr lang="ru-RU" sz="2000" dirty="0" smtClean="0"/>
              <a:t>    При </a:t>
            </a:r>
            <a:r>
              <a:rPr lang="ru-RU" sz="2000" dirty="0"/>
              <a:t>автоматической светофорной сигнализации сигналы, запрещающие движение через переезд, подаются переездными светофорами, которые включаются автоматически при приближении поезда. Переездные светофоры устанавливаются по обе стороны переезда с правой стороны автомобильной дороги и имеют две головки с красными линзами, расположенными по обеим сторонам мачты. Красные огни светофоров направлены в сторону автомобильной дороги. </a:t>
            </a:r>
          </a:p>
        </p:txBody>
      </p:sp>
      <p:pic>
        <p:nvPicPr>
          <p:cNvPr id="2" name="Рисунок 1"/>
          <p:cNvPicPr>
            <a:picLocks noChangeAspect="1"/>
          </p:cNvPicPr>
          <p:nvPr/>
        </p:nvPicPr>
        <p:blipFill rotWithShape="1">
          <a:blip r:embed="rId3"/>
          <a:srcRect t="11127" b="7505"/>
          <a:stretch/>
        </p:blipFill>
        <p:spPr>
          <a:xfrm>
            <a:off x="504544" y="356347"/>
            <a:ext cx="3490800" cy="1884307"/>
          </a:xfrm>
          <a:prstGeom prst="rect">
            <a:avLst/>
          </a:prstGeom>
        </p:spPr>
      </p:pic>
    </p:spTree>
    <p:extLst>
      <p:ext uri="{BB962C8B-B14F-4D97-AF65-F5344CB8AC3E}">
        <p14:creationId xmlns:p14="http://schemas.microsoft.com/office/powerpoint/2010/main" val="2540536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674265" y="-100853"/>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766881"/>
            <a:ext cx="9103659" cy="2248068"/>
          </a:xfrm>
        </p:spPr>
        <p:txBody>
          <a:bodyPr>
            <a:normAutofit/>
          </a:bodyPr>
          <a:lstStyle/>
          <a:p>
            <a:pPr marL="0" indent="0" algn="just">
              <a:buNone/>
            </a:pPr>
            <a:r>
              <a:rPr lang="ru-RU" sz="2000" dirty="0" smtClean="0"/>
              <a:t> </a:t>
            </a:r>
            <a:r>
              <a:rPr lang="ru-RU" sz="2000" dirty="0" smtClean="0"/>
              <a:t>     </a:t>
            </a:r>
            <a:r>
              <a:rPr lang="ru-RU" sz="2000" b="1" dirty="0" smtClean="0"/>
              <a:t>В </a:t>
            </a:r>
            <a:r>
              <a:rPr lang="ru-RU" sz="2000" b="1" dirty="0"/>
              <a:t>случае приближения поезда </a:t>
            </a:r>
            <a:r>
              <a:rPr lang="ru-RU" sz="2000" dirty="0"/>
              <a:t>к переезду на переездных светофорах красные огни загораются мигающим светом, что запрещает движение автомобильного транспорта через переезд. Одновременно с включением красных мигающих огней начинают прерывисто звонить электрические звонки, установленные на мачтах светофоров. После полного проследования поезда за переезд мигающие красные огни и звонки выключаются; движение автомобильного транспорта через переезд разрешается. </a:t>
            </a:r>
          </a:p>
          <a:p>
            <a:pPr marL="0" indent="0" algn="just">
              <a:buNone/>
            </a:pPr>
            <a:endParaRPr lang="ru-RU" sz="2000" dirty="0"/>
          </a:p>
        </p:txBody>
      </p:sp>
      <p:pic>
        <p:nvPicPr>
          <p:cNvPr id="3" name="Рисунок 2"/>
          <p:cNvPicPr>
            <a:picLocks noChangeAspect="1"/>
          </p:cNvPicPr>
          <p:nvPr/>
        </p:nvPicPr>
        <p:blipFill>
          <a:blip r:embed="rId2"/>
          <a:stretch>
            <a:fillRect/>
          </a:stretch>
        </p:blipFill>
        <p:spPr>
          <a:xfrm>
            <a:off x="1153085" y="240475"/>
            <a:ext cx="6878170" cy="4587686"/>
          </a:xfrm>
          <a:prstGeom prst="rect">
            <a:avLst/>
          </a:prstGeom>
        </p:spPr>
      </p:pic>
    </p:spTree>
    <p:extLst>
      <p:ext uri="{BB962C8B-B14F-4D97-AF65-F5344CB8AC3E}">
        <p14:creationId xmlns:p14="http://schemas.microsoft.com/office/powerpoint/2010/main" val="2814540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582636"/>
            <a:ext cx="9103659" cy="2275364"/>
          </a:xfrm>
        </p:spPr>
        <p:txBody>
          <a:bodyPr>
            <a:normAutofit/>
          </a:bodyPr>
          <a:lstStyle/>
          <a:p>
            <a:pPr marL="0" indent="0" algn="just">
              <a:buNone/>
            </a:pPr>
            <a:r>
              <a:rPr lang="ru-RU" sz="2000" b="1" dirty="0" smtClean="0">
                <a:solidFill>
                  <a:srgbClr val="C00000"/>
                </a:solidFill>
              </a:rPr>
              <a:t>       На </a:t>
            </a:r>
            <a:r>
              <a:rPr lang="ru-RU" sz="2000" b="1" dirty="0">
                <a:solidFill>
                  <a:srgbClr val="C00000"/>
                </a:solidFill>
              </a:rPr>
              <a:t>необслуживаемых переездах</a:t>
            </a:r>
            <a:r>
              <a:rPr lang="ru-RU" sz="2000" dirty="0"/>
              <a:t>, на подъездных и других путях, в том числе в черте города, применяется светофорная сигнализация с двумя мигающими красными огнями и одним бело-лунным мигающим огнем, который находится несколько выше между красными огнями. </a:t>
            </a:r>
            <a:r>
              <a:rPr lang="ru-RU" sz="2000" b="1" dirty="0"/>
              <a:t>Если горит </a:t>
            </a:r>
            <a:r>
              <a:rPr lang="ru-RU" sz="2000" b="1" dirty="0">
                <a:solidFill>
                  <a:srgbClr val="002060"/>
                </a:solidFill>
              </a:rPr>
              <a:t>белый мигающий сигнальный огонь </a:t>
            </a:r>
            <a:r>
              <a:rPr lang="ru-RU" sz="2000" dirty="0"/>
              <a:t>— </a:t>
            </a:r>
            <a:r>
              <a:rPr lang="ru-RU" sz="2000" i="1" dirty="0"/>
              <a:t>разрешено движение дорожного транспорта</a:t>
            </a:r>
            <a:r>
              <a:rPr lang="ru-RU" sz="2000" dirty="0"/>
              <a:t>. </a:t>
            </a:r>
            <a:r>
              <a:rPr lang="ru-RU" sz="2000" b="1" dirty="0"/>
              <a:t>Если горят </a:t>
            </a:r>
            <a:r>
              <a:rPr lang="ru-RU" sz="2000" b="1" dirty="0">
                <a:solidFill>
                  <a:srgbClr val="002060"/>
                </a:solidFill>
              </a:rPr>
              <a:t>красные сигнальные огни </a:t>
            </a:r>
            <a:r>
              <a:rPr lang="ru-RU" sz="2000" dirty="0"/>
              <a:t>— </a:t>
            </a:r>
            <a:r>
              <a:rPr lang="ru-RU" sz="2000" i="1" dirty="0"/>
              <a:t>движение дорожному транспорту запрещено независимо от положения шлагбаума</a:t>
            </a:r>
            <a:r>
              <a:rPr lang="ru-RU" sz="2000" dirty="0"/>
              <a:t>, если он имеется. </a:t>
            </a:r>
          </a:p>
        </p:txBody>
      </p:sp>
      <p:pic>
        <p:nvPicPr>
          <p:cNvPr id="3" name="Рисунок 2"/>
          <p:cNvPicPr>
            <a:picLocks noChangeAspect="1"/>
          </p:cNvPicPr>
          <p:nvPr/>
        </p:nvPicPr>
        <p:blipFill rotWithShape="1">
          <a:blip r:embed="rId2"/>
          <a:srcRect l="3135" t="9341" b="6454"/>
          <a:stretch/>
        </p:blipFill>
        <p:spPr>
          <a:xfrm>
            <a:off x="1476084" y="341194"/>
            <a:ext cx="6507554" cy="4241442"/>
          </a:xfrm>
          <a:prstGeom prst="rect">
            <a:avLst/>
          </a:prstGeom>
        </p:spPr>
      </p:pic>
    </p:spTree>
    <p:extLst>
      <p:ext uri="{BB962C8B-B14F-4D97-AF65-F5344CB8AC3E}">
        <p14:creationId xmlns:p14="http://schemas.microsoft.com/office/powerpoint/2010/main" val="1718600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377920"/>
            <a:ext cx="9103659" cy="2480080"/>
          </a:xfrm>
        </p:spPr>
        <p:txBody>
          <a:bodyPr>
            <a:normAutofit/>
          </a:bodyPr>
          <a:lstStyle/>
          <a:p>
            <a:pPr marL="0" indent="0" algn="just">
              <a:buNone/>
            </a:pPr>
            <a:r>
              <a:rPr lang="ru-RU" sz="2000" b="1" dirty="0" smtClean="0">
                <a:solidFill>
                  <a:srgbClr val="002060"/>
                </a:solidFill>
              </a:rPr>
              <a:t>    Если </a:t>
            </a:r>
            <a:r>
              <a:rPr lang="ru-RU" sz="2000" b="1" dirty="0">
                <a:solidFill>
                  <a:srgbClr val="002060"/>
                </a:solidFill>
              </a:rPr>
              <a:t>сигнальные огни не горят </a:t>
            </a:r>
            <a:r>
              <a:rPr lang="ru-RU" sz="2000" dirty="0"/>
              <a:t>— </a:t>
            </a:r>
            <a:r>
              <a:rPr lang="ru-RU" sz="2000" b="1" dirty="0">
                <a:solidFill>
                  <a:srgbClr val="C00000"/>
                </a:solidFill>
              </a:rPr>
              <a:t>переездная сигнализация неисправна</a:t>
            </a:r>
            <a:r>
              <a:rPr lang="ru-RU" sz="2000" dirty="0">
                <a:solidFill>
                  <a:srgbClr val="C00000"/>
                </a:solidFill>
              </a:rPr>
              <a:t>. </a:t>
            </a:r>
            <a:r>
              <a:rPr lang="ru-RU" sz="2000" dirty="0"/>
              <a:t>В этом случае дежурному ближайшей станции автоматически подается извещение о неисправности переездной сигнализации, а водитель дорожного транспорта должен действовать так же, как и при движении через неохраняемый переезд, не оборудованный переездной сигнализацией. В случае необходимости дополнительно преградить въезд на переезд светофорная сигнализация дополняется шлагбаумами, которые управляются дежурным по переезду или действуют автоматически.</a:t>
            </a:r>
          </a:p>
        </p:txBody>
      </p:sp>
      <p:pic>
        <p:nvPicPr>
          <p:cNvPr id="3" name="Рисунок 2"/>
          <p:cNvPicPr>
            <a:picLocks noChangeAspect="1"/>
          </p:cNvPicPr>
          <p:nvPr/>
        </p:nvPicPr>
        <p:blipFill>
          <a:blip r:embed="rId2"/>
          <a:stretch>
            <a:fillRect/>
          </a:stretch>
        </p:blipFill>
        <p:spPr>
          <a:xfrm>
            <a:off x="95536" y="361380"/>
            <a:ext cx="3384798" cy="3959389"/>
          </a:xfrm>
          <a:prstGeom prst="rect">
            <a:avLst/>
          </a:prstGeom>
        </p:spPr>
      </p:pic>
      <p:pic>
        <p:nvPicPr>
          <p:cNvPr id="7" name="Рисунок 6"/>
          <p:cNvPicPr>
            <a:picLocks noChangeAspect="1"/>
          </p:cNvPicPr>
          <p:nvPr/>
        </p:nvPicPr>
        <p:blipFill>
          <a:blip r:embed="rId3"/>
          <a:stretch>
            <a:fillRect/>
          </a:stretch>
        </p:blipFill>
        <p:spPr>
          <a:xfrm>
            <a:off x="3605014" y="361380"/>
            <a:ext cx="5279185" cy="3959389"/>
          </a:xfrm>
          <a:prstGeom prst="rect">
            <a:avLst/>
          </a:prstGeom>
        </p:spPr>
      </p:pic>
    </p:spTree>
    <p:extLst>
      <p:ext uri="{BB962C8B-B14F-4D97-AF65-F5344CB8AC3E}">
        <p14:creationId xmlns:p14="http://schemas.microsoft.com/office/powerpoint/2010/main" val="1381123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854388"/>
            <a:ext cx="9103659" cy="2003612"/>
          </a:xfrm>
        </p:spPr>
        <p:txBody>
          <a:bodyPr>
            <a:normAutofit/>
          </a:bodyPr>
          <a:lstStyle/>
          <a:p>
            <a:pPr marL="0" indent="0" algn="just">
              <a:buNone/>
            </a:pPr>
            <a:r>
              <a:rPr lang="ru-RU" sz="2000" b="1" dirty="0" smtClean="0">
                <a:solidFill>
                  <a:srgbClr val="002060"/>
                </a:solidFill>
              </a:rPr>
              <a:t>   </a:t>
            </a:r>
            <a:r>
              <a:rPr lang="ru-RU" sz="2000" b="1" dirty="0" err="1" smtClean="0">
                <a:solidFill>
                  <a:srgbClr val="002060"/>
                </a:solidFill>
              </a:rPr>
              <a:t>Автошлагбаум</a:t>
            </a:r>
            <a:r>
              <a:rPr lang="ru-RU" sz="2000" b="1" dirty="0" smtClean="0">
                <a:solidFill>
                  <a:srgbClr val="002060"/>
                </a:solidFill>
              </a:rPr>
              <a:t> </a:t>
            </a:r>
            <a:r>
              <a:rPr lang="ru-RU" sz="2000" b="1" dirty="0" smtClean="0">
                <a:solidFill>
                  <a:srgbClr val="002060"/>
                </a:solidFill>
              </a:rPr>
              <a:t>включает </a:t>
            </a:r>
            <a:r>
              <a:rPr lang="ru-RU" sz="2000" b="1" dirty="0">
                <a:solidFill>
                  <a:srgbClr val="002060"/>
                </a:solidFill>
              </a:rPr>
              <a:t>в себя переездный двузначный светофор и шлагбаум. </a:t>
            </a:r>
            <a:r>
              <a:rPr lang="ru-RU" sz="2000" b="1" dirty="0"/>
              <a:t>Основными частями </a:t>
            </a:r>
            <a:r>
              <a:rPr lang="ru-RU" sz="2000" dirty="0"/>
              <a:t>автоматического шлагбаума являются заградительный брус </a:t>
            </a:r>
            <a:r>
              <a:rPr lang="ru-RU" sz="2000" b="1" dirty="0"/>
              <a:t>1</a:t>
            </a:r>
            <a:r>
              <a:rPr lang="ru-RU" sz="2000" dirty="0"/>
              <a:t>, который поднимается при помощи электропривода </a:t>
            </a:r>
            <a:r>
              <a:rPr lang="ru-RU" sz="2000" b="1" dirty="0"/>
              <a:t>7</a:t>
            </a:r>
            <a:r>
              <a:rPr lang="ru-RU" sz="2000" dirty="0"/>
              <a:t>, крестообразный сигнальный знак </a:t>
            </a:r>
            <a:r>
              <a:rPr lang="ru-RU" sz="2000" b="1" dirty="0"/>
              <a:t>2</a:t>
            </a:r>
            <a:r>
              <a:rPr lang="ru-RU" sz="2000" dirty="0"/>
              <a:t> со стеклянными отражателями, электрический звонок </a:t>
            </a:r>
            <a:r>
              <a:rPr lang="ru-RU" sz="2000" b="1" dirty="0"/>
              <a:t>3</a:t>
            </a:r>
            <a:r>
              <a:rPr lang="ru-RU" sz="2000" dirty="0"/>
              <a:t>, две однозначные светофорные головки </a:t>
            </a:r>
            <a:r>
              <a:rPr lang="ru-RU" sz="2000" b="1" dirty="0"/>
              <a:t>4</a:t>
            </a:r>
            <a:r>
              <a:rPr lang="ru-RU" sz="2000" dirty="0"/>
              <a:t>, мачта </a:t>
            </a:r>
            <a:r>
              <a:rPr lang="ru-RU" sz="2000" b="1" dirty="0"/>
              <a:t>5</a:t>
            </a:r>
            <a:r>
              <a:rPr lang="ru-RU" sz="2000" dirty="0"/>
              <a:t> и фундамент </a:t>
            </a:r>
            <a:r>
              <a:rPr lang="ru-RU" sz="2000" b="1" dirty="0"/>
              <a:t>6</a:t>
            </a:r>
            <a:r>
              <a:rPr lang="ru-RU" sz="2000" dirty="0"/>
              <a:t>. </a:t>
            </a:r>
          </a:p>
        </p:txBody>
      </p:sp>
      <p:pic>
        <p:nvPicPr>
          <p:cNvPr id="2" name="Рисунок 1"/>
          <p:cNvPicPr>
            <a:picLocks noChangeAspect="1"/>
          </p:cNvPicPr>
          <p:nvPr/>
        </p:nvPicPr>
        <p:blipFill>
          <a:blip r:embed="rId2"/>
          <a:stretch>
            <a:fillRect/>
          </a:stretch>
        </p:blipFill>
        <p:spPr>
          <a:xfrm>
            <a:off x="3357522" y="1335875"/>
            <a:ext cx="5172154" cy="3125373"/>
          </a:xfrm>
          <a:prstGeom prst="rect">
            <a:avLst/>
          </a:prstGeom>
        </p:spPr>
      </p:pic>
      <p:pic>
        <p:nvPicPr>
          <p:cNvPr id="3" name="Рисунок 2"/>
          <p:cNvPicPr>
            <a:picLocks noChangeAspect="1"/>
          </p:cNvPicPr>
          <p:nvPr/>
        </p:nvPicPr>
        <p:blipFill rotWithShape="1">
          <a:blip r:embed="rId3"/>
          <a:srcRect l="24443" t="13135" b="13433"/>
          <a:stretch/>
        </p:blipFill>
        <p:spPr>
          <a:xfrm>
            <a:off x="40341" y="670063"/>
            <a:ext cx="3040849" cy="3953636"/>
          </a:xfrm>
          <a:prstGeom prst="rect">
            <a:avLst/>
          </a:prstGeom>
        </p:spPr>
      </p:pic>
    </p:spTree>
    <p:extLst>
      <p:ext uri="{BB962C8B-B14F-4D97-AF65-F5344CB8AC3E}">
        <p14:creationId xmlns:p14="http://schemas.microsoft.com/office/powerpoint/2010/main" val="2284705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13648" y="4475587"/>
            <a:ext cx="9103659" cy="2312895"/>
          </a:xfrm>
        </p:spPr>
        <p:txBody>
          <a:bodyPr>
            <a:normAutofit/>
          </a:bodyPr>
          <a:lstStyle/>
          <a:p>
            <a:pPr marL="0" indent="0" algn="just">
              <a:buNone/>
            </a:pPr>
            <a:r>
              <a:rPr lang="ru-RU" sz="2000" dirty="0" smtClean="0"/>
              <a:t>     Брус </a:t>
            </a:r>
            <a:r>
              <a:rPr lang="ru-RU" sz="2000" dirty="0"/>
              <a:t>автоматического шлагбаума деревянный и имеет окраску в виде полос белого и красного цветов. На брусе укреплены три сигнальных светоотражателя. Нормальное положение заградительного бруса вертикальное (открытое). Заградительный брус автошлагбаума в закрытом положении должен перекрывать половину проезжей части автомобильной дороги с правой стороны по ходу движения; при этом две лампы сигнализируют красными огнями только в сторону шоссе, а третья на конце бруса — красным огнем в сторону шоссе и белым в сторону железнодорожного пути.</a:t>
            </a:r>
          </a:p>
        </p:txBody>
      </p:sp>
      <p:pic>
        <p:nvPicPr>
          <p:cNvPr id="3" name="Рисунок 2"/>
          <p:cNvPicPr>
            <a:picLocks noChangeAspect="1"/>
          </p:cNvPicPr>
          <p:nvPr/>
        </p:nvPicPr>
        <p:blipFill>
          <a:blip r:embed="rId2"/>
          <a:stretch>
            <a:fillRect/>
          </a:stretch>
        </p:blipFill>
        <p:spPr>
          <a:xfrm>
            <a:off x="859810" y="388960"/>
            <a:ext cx="7670609" cy="4143797"/>
          </a:xfrm>
          <a:prstGeom prst="rect">
            <a:avLst/>
          </a:prstGeom>
        </p:spPr>
      </p:pic>
    </p:spTree>
    <p:extLst>
      <p:ext uri="{BB962C8B-B14F-4D97-AF65-F5344CB8AC3E}">
        <p14:creationId xmlns:p14="http://schemas.microsoft.com/office/powerpoint/2010/main" val="4206170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5168291"/>
            <a:ext cx="9103659" cy="1893226"/>
          </a:xfrm>
        </p:spPr>
        <p:txBody>
          <a:bodyPr>
            <a:normAutofit/>
          </a:bodyPr>
          <a:lstStyle/>
          <a:p>
            <a:pPr marL="0" indent="0" algn="just">
              <a:buNone/>
            </a:pPr>
            <a:r>
              <a:rPr lang="ru-RU" sz="2000" dirty="0" smtClean="0"/>
              <a:t>     В </a:t>
            </a:r>
            <a:r>
              <a:rPr lang="ru-RU" sz="2000" dirty="0"/>
              <a:t>случае приближения поезда к переезду сначала включаются мигающие красные огни переездных светофоров и звонки, а затем с выдержкой времени 8...10 с начинают опускаться брусья шлагбаумов. После того как брус шлагбаума примет горизонтальное положение, мигающие огни будут продолжать гореть, а звонки выключатся. </a:t>
            </a:r>
          </a:p>
        </p:txBody>
      </p:sp>
      <p:sp>
        <p:nvSpPr>
          <p:cNvPr id="2" name="AutoShape 2" descr="https://remont-mfo.ru/img/45300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2"/>
          <a:stretch>
            <a:fillRect/>
          </a:stretch>
        </p:blipFill>
        <p:spPr>
          <a:xfrm>
            <a:off x="460375" y="413246"/>
            <a:ext cx="8453414" cy="4755045"/>
          </a:xfrm>
          <a:prstGeom prst="rect">
            <a:avLst/>
          </a:prstGeom>
        </p:spPr>
      </p:pic>
    </p:spTree>
    <p:extLst>
      <p:ext uri="{BB962C8B-B14F-4D97-AF65-F5344CB8AC3E}">
        <p14:creationId xmlns:p14="http://schemas.microsoft.com/office/powerpoint/2010/main" val="1845970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841944"/>
            <a:ext cx="9103659" cy="2016056"/>
          </a:xfrm>
        </p:spPr>
        <p:txBody>
          <a:bodyPr>
            <a:normAutofit/>
          </a:bodyPr>
          <a:lstStyle/>
          <a:p>
            <a:pPr marL="0" indent="0" algn="just">
              <a:buNone/>
            </a:pPr>
            <a:r>
              <a:rPr lang="ru-RU" sz="2000" dirty="0" smtClean="0"/>
              <a:t>     Брус </a:t>
            </a:r>
            <a:r>
              <a:rPr lang="ru-RU" sz="2000" dirty="0"/>
              <a:t>шлагбаума длиной 4 м рассчитан на перекрытие части дороги, отведенной для правильного направления движения. Направление движения указывают нанесением разграничивающей продольной полосы, делящей дорогу на две части. Если транспортное средство, находящееся на переезде, окажется между двумя закрытыми шлагбаумами, то оно сможет выехать с переезда по части дороги, соответствующей неправильному направлению движения. </a:t>
            </a:r>
          </a:p>
          <a:p>
            <a:pPr marL="0" indent="0" algn="just">
              <a:buNone/>
            </a:pPr>
            <a:endParaRPr lang="ru-RU" sz="2000" dirty="0"/>
          </a:p>
        </p:txBody>
      </p:sp>
      <p:pic>
        <p:nvPicPr>
          <p:cNvPr id="2" name="Рисунок 1"/>
          <p:cNvPicPr>
            <a:picLocks noChangeAspect="1"/>
          </p:cNvPicPr>
          <p:nvPr/>
        </p:nvPicPr>
        <p:blipFill rotWithShape="1">
          <a:blip r:embed="rId2"/>
          <a:srcRect t="14985" b="4636"/>
          <a:stretch/>
        </p:blipFill>
        <p:spPr>
          <a:xfrm>
            <a:off x="549053" y="457200"/>
            <a:ext cx="8187788" cy="4384744"/>
          </a:xfrm>
          <a:prstGeom prst="rect">
            <a:avLst/>
          </a:prstGeom>
        </p:spPr>
      </p:pic>
    </p:spTree>
    <p:extLst>
      <p:ext uri="{BB962C8B-B14F-4D97-AF65-F5344CB8AC3E}">
        <p14:creationId xmlns:p14="http://schemas.microsoft.com/office/powerpoint/2010/main" val="3394404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0" y="4473454"/>
            <a:ext cx="9103659" cy="2166182"/>
          </a:xfrm>
        </p:spPr>
        <p:txBody>
          <a:bodyPr>
            <a:normAutofit/>
          </a:bodyPr>
          <a:lstStyle/>
          <a:p>
            <a:pPr marL="0" indent="0" algn="just">
              <a:buNone/>
            </a:pPr>
            <a:r>
              <a:rPr lang="ru-RU" sz="2000" dirty="0" smtClean="0"/>
              <a:t>     Автоматическое </a:t>
            </a:r>
            <a:r>
              <a:rPr lang="ru-RU" sz="2000" dirty="0"/>
              <a:t>включение ограждающих устройств происходит при </a:t>
            </a:r>
            <a:r>
              <a:rPr lang="ru-RU" sz="2000" b="1" dirty="0"/>
              <a:t>приближении поезда к переезду на определенное расстояние</a:t>
            </a:r>
            <a:r>
              <a:rPr lang="ru-RU" sz="2000" dirty="0"/>
              <a:t>. </a:t>
            </a:r>
            <a:r>
              <a:rPr lang="ru-RU" sz="2000" b="1" dirty="0">
                <a:solidFill>
                  <a:srgbClr val="002060"/>
                </a:solidFill>
              </a:rPr>
              <a:t>Это расстояние </a:t>
            </a:r>
            <a:r>
              <a:rPr lang="ru-RU" sz="2000" b="1" dirty="0"/>
              <a:t>называется </a:t>
            </a:r>
            <a:r>
              <a:rPr lang="ru-RU" sz="2000" b="1" dirty="0">
                <a:solidFill>
                  <a:srgbClr val="FF0000"/>
                </a:solidFill>
              </a:rPr>
              <a:t>участком приближения</a:t>
            </a:r>
            <a:r>
              <a:rPr lang="ru-RU" sz="2000" dirty="0">
                <a:solidFill>
                  <a:srgbClr val="FF0000"/>
                </a:solidFill>
              </a:rPr>
              <a:t>. </a:t>
            </a:r>
            <a:r>
              <a:rPr lang="ru-RU" sz="2000" dirty="0"/>
              <a:t>Длина участка приближения зависит от скорости движения поезда перед переездом и длины проезжей части переезда для заблаговременной подачи извещения на переезд о приближении к нему поезда </a:t>
            </a:r>
            <a:r>
              <a:rPr lang="ru-RU" sz="2000" dirty="0" smtClean="0"/>
              <a:t>и включения </a:t>
            </a:r>
            <a:r>
              <a:rPr lang="ru-RU" sz="2000" dirty="0"/>
              <a:t>автоматической переездной сигнализации и автоматических шлагбаумов (если они имеются). </a:t>
            </a:r>
          </a:p>
        </p:txBody>
      </p:sp>
      <p:pic>
        <p:nvPicPr>
          <p:cNvPr id="2" name="Рисунок 1"/>
          <p:cNvPicPr>
            <a:picLocks noChangeAspect="1"/>
          </p:cNvPicPr>
          <p:nvPr/>
        </p:nvPicPr>
        <p:blipFill rotWithShape="1">
          <a:blip r:embed="rId2"/>
          <a:srcRect l="5970"/>
          <a:stretch/>
        </p:blipFill>
        <p:spPr>
          <a:xfrm>
            <a:off x="293125" y="457200"/>
            <a:ext cx="8598090" cy="3783724"/>
          </a:xfrm>
          <a:prstGeom prst="rect">
            <a:avLst/>
          </a:prstGeom>
        </p:spPr>
      </p:pic>
    </p:spTree>
    <p:extLst>
      <p:ext uri="{BB962C8B-B14F-4D97-AF65-F5344CB8AC3E}">
        <p14:creationId xmlns:p14="http://schemas.microsoft.com/office/powerpoint/2010/main" val="1235399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437530"/>
            <a:ext cx="9103659" cy="2541494"/>
          </a:xfrm>
        </p:spPr>
        <p:txBody>
          <a:bodyPr>
            <a:normAutofit lnSpcReduction="10000"/>
          </a:bodyPr>
          <a:lstStyle/>
          <a:p>
            <a:pPr marL="0" indent="0" algn="just">
              <a:buNone/>
            </a:pPr>
            <a:r>
              <a:rPr lang="ru-RU" sz="2000" b="1" dirty="0" smtClean="0">
                <a:solidFill>
                  <a:srgbClr val="FF0000"/>
                </a:solidFill>
              </a:rPr>
              <a:t>    При </a:t>
            </a:r>
            <a:r>
              <a:rPr lang="ru-RU" sz="2000" b="1" dirty="0">
                <a:solidFill>
                  <a:srgbClr val="FF0000"/>
                </a:solidFill>
              </a:rPr>
              <a:t>возникновении на </a:t>
            </a:r>
            <a:r>
              <a:rPr lang="ru-RU" sz="2000" b="1" dirty="0" smtClean="0">
                <a:solidFill>
                  <a:srgbClr val="FF0000"/>
                </a:solidFill>
              </a:rPr>
              <a:t>переезде </a:t>
            </a:r>
            <a:r>
              <a:rPr lang="ru-RU" sz="2000" b="1" dirty="0">
                <a:solidFill>
                  <a:srgbClr val="FF0000"/>
                </a:solidFill>
              </a:rPr>
              <a:t>препятствий</a:t>
            </a:r>
            <a:r>
              <a:rPr lang="ru-RU" sz="2000" b="1" dirty="0" smtClean="0">
                <a:solidFill>
                  <a:srgbClr val="FF0000"/>
                </a:solidFill>
              </a:rPr>
              <a:t>, угрожающих </a:t>
            </a:r>
            <a:r>
              <a:rPr lang="ru-RU" sz="2000" b="1" dirty="0">
                <a:solidFill>
                  <a:srgbClr val="FF0000"/>
                </a:solidFill>
              </a:rPr>
              <a:t>безопасности </a:t>
            </a:r>
            <a:r>
              <a:rPr lang="ru-RU" sz="2000" b="1" dirty="0" smtClean="0">
                <a:solidFill>
                  <a:srgbClr val="FF0000"/>
                </a:solidFill>
              </a:rPr>
              <a:t>движения поездов</a:t>
            </a:r>
            <a:r>
              <a:rPr lang="ru-RU" sz="2000" dirty="0" smtClean="0"/>
              <a:t>, </a:t>
            </a:r>
            <a:r>
              <a:rPr lang="ru-RU" sz="2000" dirty="0"/>
              <a:t>а также при </a:t>
            </a:r>
            <a:r>
              <a:rPr lang="ru-RU" sz="2000" dirty="0" smtClean="0"/>
              <a:t>загромождении переезда </a:t>
            </a:r>
            <a:r>
              <a:rPr lang="ru-RU" sz="2000" dirty="0"/>
              <a:t>свалившимся грузом или </a:t>
            </a:r>
            <a:r>
              <a:rPr lang="ru-RU" sz="2000" dirty="0" smtClean="0"/>
              <a:t>остановившимся транспортным </a:t>
            </a:r>
            <a:r>
              <a:rPr lang="ru-RU" sz="2000" dirty="0"/>
              <a:t>средством, дежурный работник должен </a:t>
            </a:r>
            <a:r>
              <a:rPr lang="ru-RU" sz="2000" dirty="0" smtClean="0"/>
              <a:t>действовать следующим </a:t>
            </a:r>
            <a:r>
              <a:rPr lang="ru-RU" sz="2000" dirty="0"/>
              <a:t>образом:</a:t>
            </a:r>
          </a:p>
          <a:p>
            <a:pPr marL="0" indent="0" algn="just">
              <a:buNone/>
            </a:pPr>
            <a:r>
              <a:rPr lang="ru-RU" sz="2000" b="1" dirty="0" smtClean="0"/>
              <a:t>1.</a:t>
            </a:r>
            <a:r>
              <a:rPr lang="ru-RU" sz="2000" dirty="0" smtClean="0"/>
              <a:t> При </a:t>
            </a:r>
            <a:r>
              <a:rPr lang="ru-RU" sz="2000" dirty="0"/>
              <a:t>наличии заградительной сигнализации </a:t>
            </a:r>
            <a:r>
              <a:rPr lang="ru-RU" sz="2000" dirty="0" smtClean="0"/>
              <a:t>незамедлительно включает </a:t>
            </a:r>
            <a:r>
              <a:rPr lang="ru-RU" sz="2000" dirty="0"/>
              <a:t>ее, для чего необходимо снять </a:t>
            </a:r>
            <a:r>
              <a:rPr lang="ru-RU" sz="2000" dirty="0" smtClean="0"/>
              <a:t>пломбу </a:t>
            </a:r>
            <a:r>
              <a:rPr lang="ru-RU" sz="2000" dirty="0"/>
              <a:t>с </a:t>
            </a:r>
            <a:r>
              <a:rPr lang="ru-RU" sz="2000" dirty="0" smtClean="0"/>
              <a:t>кнопки "</a:t>
            </a:r>
            <a:r>
              <a:rPr lang="ru-RU" sz="2000" dirty="0"/>
              <a:t>Включение заградительной сигнализации", нажать ее и закрыть шлагбаумы</a:t>
            </a:r>
            <a:r>
              <a:rPr lang="ru-RU" sz="2000" dirty="0" smtClean="0"/>
              <a:t>. Включение </a:t>
            </a:r>
            <a:r>
              <a:rPr lang="ru-RU" sz="2000" dirty="0"/>
              <a:t>заградительных светофоров проверяется по лампочкам</a:t>
            </a:r>
            <a:r>
              <a:rPr lang="ru-RU" sz="2000" dirty="0" smtClean="0"/>
              <a:t>, имеющимся </a:t>
            </a:r>
            <a:r>
              <a:rPr lang="ru-RU" sz="2000" dirty="0"/>
              <a:t>на щитке управления переездной сигнализации;</a:t>
            </a:r>
          </a:p>
        </p:txBody>
      </p:sp>
      <p:pic>
        <p:nvPicPr>
          <p:cNvPr id="3" name="Рисунок 2"/>
          <p:cNvPicPr>
            <a:picLocks noChangeAspect="1"/>
          </p:cNvPicPr>
          <p:nvPr/>
        </p:nvPicPr>
        <p:blipFill rotWithShape="1">
          <a:blip r:embed="rId2"/>
          <a:srcRect t="3478" r="8390" b="14555"/>
          <a:stretch/>
        </p:blipFill>
        <p:spPr>
          <a:xfrm>
            <a:off x="2676430" y="336177"/>
            <a:ext cx="6212071" cy="4101353"/>
          </a:xfrm>
          <a:prstGeom prst="rect">
            <a:avLst/>
          </a:prstGeom>
        </p:spPr>
      </p:pic>
      <p:pic>
        <p:nvPicPr>
          <p:cNvPr id="4" name="Рисунок 3"/>
          <p:cNvPicPr>
            <a:picLocks noChangeAspect="1"/>
          </p:cNvPicPr>
          <p:nvPr/>
        </p:nvPicPr>
        <p:blipFill>
          <a:blip r:embed="rId3"/>
          <a:stretch>
            <a:fillRect/>
          </a:stretch>
        </p:blipFill>
        <p:spPr>
          <a:xfrm>
            <a:off x="347615" y="336177"/>
            <a:ext cx="1981200" cy="4101354"/>
          </a:xfrm>
          <a:prstGeom prst="rect">
            <a:avLst/>
          </a:prstGeom>
        </p:spPr>
      </p:pic>
    </p:spTree>
    <p:extLst>
      <p:ext uri="{BB962C8B-B14F-4D97-AF65-F5344CB8AC3E}">
        <p14:creationId xmlns:p14="http://schemas.microsoft.com/office/powerpoint/2010/main" val="3669665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5782235"/>
            <a:ext cx="9103659" cy="739589"/>
          </a:xfrm>
        </p:spPr>
        <p:txBody>
          <a:bodyPr>
            <a:normAutofit/>
          </a:bodyPr>
          <a:lstStyle/>
          <a:p>
            <a:pPr marL="0" indent="0" algn="just">
              <a:buNone/>
            </a:pPr>
            <a:r>
              <a:rPr lang="ru-RU" sz="2000" b="1" dirty="0">
                <a:solidFill>
                  <a:srgbClr val="002060"/>
                </a:solidFill>
              </a:rPr>
              <a:t>Пересечения в одном уровне железных дорог с автомобильными дорогами </a:t>
            </a:r>
            <a:r>
              <a:rPr lang="ru-RU" sz="2000" b="1" dirty="0"/>
              <a:t>называются </a:t>
            </a:r>
            <a:r>
              <a:rPr lang="ru-RU" sz="2000" b="1" dirty="0">
                <a:solidFill>
                  <a:srgbClr val="C00000"/>
                </a:solidFill>
              </a:rPr>
              <a:t>железнодорожными переездами. </a:t>
            </a:r>
          </a:p>
        </p:txBody>
      </p:sp>
      <p:pic>
        <p:nvPicPr>
          <p:cNvPr id="2" name="Рисунок 1"/>
          <p:cNvPicPr>
            <a:picLocks noChangeAspect="1"/>
          </p:cNvPicPr>
          <p:nvPr/>
        </p:nvPicPr>
        <p:blipFill rotWithShape="1">
          <a:blip r:embed="rId2"/>
          <a:srcRect l="5294"/>
          <a:stretch/>
        </p:blipFill>
        <p:spPr>
          <a:xfrm>
            <a:off x="262217" y="625289"/>
            <a:ext cx="8659906" cy="4800600"/>
          </a:xfrm>
          <a:prstGeom prst="rect">
            <a:avLst/>
          </a:prstGeom>
        </p:spPr>
      </p:pic>
    </p:spTree>
    <p:extLst>
      <p:ext uri="{BB962C8B-B14F-4D97-AF65-F5344CB8AC3E}">
        <p14:creationId xmlns:p14="http://schemas.microsoft.com/office/powerpoint/2010/main" val="1948151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5230906"/>
            <a:ext cx="9103659" cy="1627094"/>
          </a:xfrm>
        </p:spPr>
        <p:txBody>
          <a:bodyPr>
            <a:normAutofit/>
          </a:bodyPr>
          <a:lstStyle/>
          <a:p>
            <a:pPr marL="0" indent="0" algn="just">
              <a:buNone/>
            </a:pPr>
            <a:r>
              <a:rPr lang="ru-RU" sz="2000" b="1" dirty="0" smtClean="0"/>
              <a:t>2. </a:t>
            </a:r>
            <a:r>
              <a:rPr lang="ru-RU" sz="2000" dirty="0" smtClean="0"/>
              <a:t>После </a:t>
            </a:r>
            <a:r>
              <a:rPr lang="ru-RU" sz="2000" dirty="0"/>
              <a:t>включения заградительной сигнализации по </a:t>
            </a:r>
            <a:r>
              <a:rPr lang="ru-RU" sz="2000" dirty="0" smtClean="0"/>
              <a:t>телефону сообщает </a:t>
            </a:r>
            <a:r>
              <a:rPr lang="ru-RU" sz="2000" dirty="0"/>
              <a:t>о случившемся </a:t>
            </a:r>
            <a:r>
              <a:rPr lang="ru-RU" sz="2000" dirty="0" smtClean="0"/>
              <a:t>ДСП и ДНЦ, </a:t>
            </a:r>
            <a:r>
              <a:rPr lang="ru-RU" sz="2000" dirty="0"/>
              <a:t>а по радиосвязи - машинистам поездов </a:t>
            </a:r>
            <a:r>
              <a:rPr lang="ru-RU" sz="2000" dirty="0" smtClean="0"/>
              <a:t>о необходимости </a:t>
            </a:r>
            <a:r>
              <a:rPr lang="ru-RU" sz="2000" dirty="0"/>
              <a:t>остановки и о наличии препятствия на </a:t>
            </a:r>
            <a:r>
              <a:rPr lang="ru-RU" sz="2000" dirty="0" smtClean="0"/>
              <a:t>переезде</a:t>
            </a:r>
            <a:r>
              <a:rPr lang="ru-RU" sz="2000" dirty="0"/>
              <a:t>, должностным лицам владельца </a:t>
            </a:r>
            <a:r>
              <a:rPr lang="ru-RU" sz="2000" dirty="0" smtClean="0"/>
              <a:t>инфраструктуры, </a:t>
            </a:r>
            <a:r>
              <a:rPr lang="ru-RU" sz="2000" dirty="0"/>
              <a:t>после чего принимает </a:t>
            </a:r>
            <a:r>
              <a:rPr lang="ru-RU" sz="2000" dirty="0" smtClean="0"/>
              <a:t>меры к </a:t>
            </a:r>
            <a:r>
              <a:rPr lang="ru-RU" sz="2000" dirty="0"/>
              <a:t>устранению препятствий.</a:t>
            </a:r>
          </a:p>
        </p:txBody>
      </p:sp>
      <p:pic>
        <p:nvPicPr>
          <p:cNvPr id="3" name="Рисунок 2"/>
          <p:cNvPicPr>
            <a:picLocks noChangeAspect="1"/>
          </p:cNvPicPr>
          <p:nvPr/>
        </p:nvPicPr>
        <p:blipFill rotWithShape="1">
          <a:blip r:embed="rId2"/>
          <a:srcRect l="8185" t="8304" r="5815"/>
          <a:stretch/>
        </p:blipFill>
        <p:spPr>
          <a:xfrm>
            <a:off x="3671047" y="1304083"/>
            <a:ext cx="5365378" cy="3711949"/>
          </a:xfrm>
          <a:prstGeom prst="rect">
            <a:avLst/>
          </a:prstGeom>
        </p:spPr>
      </p:pic>
      <p:pic>
        <p:nvPicPr>
          <p:cNvPr id="2" name="Рисунок 1"/>
          <p:cNvPicPr>
            <a:picLocks noChangeAspect="1"/>
          </p:cNvPicPr>
          <p:nvPr/>
        </p:nvPicPr>
        <p:blipFill rotWithShape="1">
          <a:blip r:embed="rId3"/>
          <a:srcRect t="8330" r="7647"/>
          <a:stretch/>
        </p:blipFill>
        <p:spPr>
          <a:xfrm>
            <a:off x="40341" y="389964"/>
            <a:ext cx="5443249" cy="3603812"/>
          </a:xfrm>
          <a:prstGeom prst="rect">
            <a:avLst/>
          </a:prstGeom>
        </p:spPr>
      </p:pic>
    </p:spTree>
    <p:extLst>
      <p:ext uri="{BB962C8B-B14F-4D97-AF65-F5344CB8AC3E}">
        <p14:creationId xmlns:p14="http://schemas.microsoft.com/office/powerpoint/2010/main" val="927784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0" y="4316506"/>
            <a:ext cx="9103659" cy="2339788"/>
          </a:xfrm>
        </p:spPr>
        <p:txBody>
          <a:bodyPr>
            <a:normAutofit lnSpcReduction="10000"/>
          </a:bodyPr>
          <a:lstStyle/>
          <a:p>
            <a:pPr marL="0" indent="0" algn="just">
              <a:buNone/>
            </a:pPr>
            <a:r>
              <a:rPr lang="ru-RU" sz="2000" dirty="0" smtClean="0"/>
              <a:t>    О </a:t>
            </a:r>
            <a:r>
              <a:rPr lang="ru-RU" sz="2000" dirty="0"/>
              <a:t>срыве пломбы с кнопки "Включение заградительной </a:t>
            </a:r>
            <a:r>
              <a:rPr lang="ru-RU" sz="2000" dirty="0" smtClean="0"/>
              <a:t>сигнализации» должна </a:t>
            </a:r>
            <a:r>
              <a:rPr lang="ru-RU" sz="2000" dirty="0"/>
              <a:t>быть сделана запись в книге приема и сдачи дежурств и </a:t>
            </a:r>
            <a:r>
              <a:rPr lang="ru-RU" sz="2000" dirty="0" smtClean="0"/>
              <a:t>осмотра устройств </a:t>
            </a:r>
            <a:r>
              <a:rPr lang="ru-RU" sz="2000" dirty="0"/>
              <a:t>на переезде и немедленно сообщено представителю </a:t>
            </a:r>
            <a:r>
              <a:rPr lang="ru-RU" sz="2000" dirty="0" smtClean="0"/>
              <a:t>владельца инфраструктуры.</a:t>
            </a:r>
          </a:p>
          <a:p>
            <a:pPr marL="0" indent="0" algn="just">
              <a:buNone/>
            </a:pPr>
            <a:r>
              <a:rPr lang="ru-RU" sz="2000" dirty="0" smtClean="0"/>
              <a:t>     В </a:t>
            </a:r>
            <a:r>
              <a:rPr lang="ru-RU" sz="2000" dirty="0"/>
              <a:t>случаях, когда требуется помощь, дежурный работник подает </a:t>
            </a:r>
            <a:r>
              <a:rPr lang="ru-RU" sz="2000" dirty="0" smtClean="0"/>
              <a:t>сигнал общей </a:t>
            </a:r>
            <a:r>
              <a:rPr lang="ru-RU" sz="2000" dirty="0"/>
              <a:t>тревоги духовым рожком группами из одного длинного и </a:t>
            </a:r>
            <a:r>
              <a:rPr lang="ru-RU" sz="2000" dirty="0" smtClean="0"/>
              <a:t>трех коротких </a:t>
            </a:r>
            <a:r>
              <a:rPr lang="ru-RU" sz="2000" dirty="0"/>
              <a:t>звуков по схеме: ––...––...––...или ударами в </a:t>
            </a:r>
            <a:r>
              <a:rPr lang="ru-RU" sz="2000" dirty="0" smtClean="0"/>
              <a:t>подвешенный металлический </a:t>
            </a:r>
            <a:r>
              <a:rPr lang="ru-RU" sz="2000" dirty="0"/>
              <a:t>предмет. При наличии на </a:t>
            </a:r>
            <a:r>
              <a:rPr lang="ru-RU" sz="2000" dirty="0" smtClean="0"/>
              <a:t>переезде специальных </a:t>
            </a:r>
            <a:r>
              <a:rPr lang="ru-RU" sz="2000" dirty="0"/>
              <a:t>средств сигнализации (проблескового маячка красного цвета </a:t>
            </a:r>
            <a:r>
              <a:rPr lang="ru-RU" sz="2000" dirty="0" smtClean="0"/>
              <a:t>и сирены</a:t>
            </a:r>
            <a:r>
              <a:rPr lang="ru-RU" sz="2000" dirty="0"/>
              <a:t>) - включает и их.</a:t>
            </a:r>
          </a:p>
        </p:txBody>
      </p:sp>
      <p:pic>
        <p:nvPicPr>
          <p:cNvPr id="3" name="Рисунок 2"/>
          <p:cNvPicPr>
            <a:picLocks noChangeAspect="1"/>
          </p:cNvPicPr>
          <p:nvPr/>
        </p:nvPicPr>
        <p:blipFill rotWithShape="1">
          <a:blip r:embed="rId2"/>
          <a:srcRect l="12652"/>
          <a:stretch/>
        </p:blipFill>
        <p:spPr>
          <a:xfrm>
            <a:off x="407757" y="457200"/>
            <a:ext cx="5118984" cy="3886282"/>
          </a:xfrm>
          <a:prstGeom prst="rect">
            <a:avLst/>
          </a:prstGeom>
        </p:spPr>
      </p:pic>
      <p:pic>
        <p:nvPicPr>
          <p:cNvPr id="4" name="Рисунок 3"/>
          <p:cNvPicPr>
            <a:picLocks noChangeAspect="1"/>
          </p:cNvPicPr>
          <p:nvPr/>
        </p:nvPicPr>
        <p:blipFill rotWithShape="1">
          <a:blip r:embed="rId3"/>
          <a:srcRect r="15317"/>
          <a:stretch/>
        </p:blipFill>
        <p:spPr>
          <a:xfrm>
            <a:off x="4831974" y="477370"/>
            <a:ext cx="4312025" cy="3839136"/>
          </a:xfrm>
          <a:prstGeom prst="rect">
            <a:avLst/>
          </a:prstGeom>
        </p:spPr>
      </p:pic>
    </p:spTree>
    <p:extLst>
      <p:ext uri="{BB962C8B-B14F-4D97-AF65-F5344CB8AC3E}">
        <p14:creationId xmlns:p14="http://schemas.microsoft.com/office/powerpoint/2010/main" val="4062632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0" y="4316506"/>
            <a:ext cx="9103659" cy="2339788"/>
          </a:xfrm>
        </p:spPr>
        <p:txBody>
          <a:bodyPr>
            <a:normAutofit lnSpcReduction="10000"/>
          </a:bodyPr>
          <a:lstStyle/>
          <a:p>
            <a:pPr marL="0" indent="0" algn="just">
              <a:buNone/>
            </a:pPr>
            <a:r>
              <a:rPr lang="ru-RU" sz="2000" dirty="0" smtClean="0"/>
              <a:t>        При </a:t>
            </a:r>
            <a:r>
              <a:rPr lang="ru-RU" sz="2000" dirty="0"/>
              <a:t>отсутствии заградительной сигнализации или ее неисправности</a:t>
            </a:r>
            <a:r>
              <a:rPr lang="ru-RU" sz="2000" dirty="0" smtClean="0"/>
              <a:t>, или </a:t>
            </a:r>
            <a:r>
              <a:rPr lang="ru-RU" sz="2000" dirty="0"/>
              <a:t>когда контрольные лампочки на щитке не загораются, </a:t>
            </a:r>
            <a:r>
              <a:rPr lang="ru-RU" sz="2000" dirty="0" smtClean="0"/>
              <a:t>ДПП незамедлительно </a:t>
            </a:r>
            <a:r>
              <a:rPr lang="ru-RU" sz="2000" dirty="0"/>
              <a:t>устанавливает на каждом </a:t>
            </a:r>
            <a:r>
              <a:rPr lang="ru-RU" sz="2000" dirty="0" smtClean="0"/>
              <a:t>пути на </a:t>
            </a:r>
            <a:r>
              <a:rPr lang="ru-RU" sz="2000" dirty="0"/>
              <a:t>котором возникло препятствие, переносной сигнал остановки (днем </a:t>
            </a:r>
            <a:r>
              <a:rPr lang="ru-RU" sz="2000" dirty="0" smtClean="0"/>
              <a:t>- красный </a:t>
            </a:r>
            <a:r>
              <a:rPr lang="ru-RU" sz="2000" dirty="0"/>
              <a:t>щит, ночью - фонарь с красным огнем в обе стороны), </a:t>
            </a:r>
            <a:r>
              <a:rPr lang="ru-RU" sz="2000" dirty="0" smtClean="0"/>
              <a:t>закрывает шлагбаумы</a:t>
            </a:r>
            <a:r>
              <a:rPr lang="ru-RU" sz="2000" dirty="0"/>
              <a:t>, извещает о препятствии </a:t>
            </a:r>
            <a:r>
              <a:rPr lang="ru-RU" sz="2000" dirty="0" smtClean="0"/>
              <a:t>ДСП (ДНЦ) </a:t>
            </a:r>
            <a:r>
              <a:rPr lang="ru-RU" sz="2000" dirty="0"/>
              <a:t>и одновременно выясняет об отправлении </a:t>
            </a:r>
            <a:r>
              <a:rPr lang="ru-RU" sz="2000" dirty="0" smtClean="0"/>
              <a:t>со </a:t>
            </a:r>
            <a:r>
              <a:rPr lang="ru-RU" sz="2000" dirty="0"/>
              <a:t>станции на перегон </a:t>
            </a:r>
            <a:r>
              <a:rPr lang="ru-RU" sz="2000" dirty="0" smtClean="0"/>
              <a:t>поезда.</a:t>
            </a:r>
            <a:endParaRPr lang="ru-RU" sz="2000" dirty="0"/>
          </a:p>
          <a:p>
            <a:pPr marL="0" indent="0" algn="just">
              <a:buNone/>
            </a:pPr>
            <a:r>
              <a:rPr lang="ru-RU" sz="2000" dirty="0" smtClean="0"/>
              <a:t>       После </a:t>
            </a:r>
            <a:r>
              <a:rPr lang="ru-RU" sz="2000" dirty="0"/>
              <a:t>устранения на </a:t>
            </a:r>
            <a:r>
              <a:rPr lang="ru-RU" sz="2000" dirty="0" smtClean="0"/>
              <a:t>переезде </a:t>
            </a:r>
            <a:r>
              <a:rPr lang="ru-RU" sz="2000" dirty="0"/>
              <a:t>препятствия </a:t>
            </a:r>
            <a:r>
              <a:rPr lang="ru-RU" sz="2000" dirty="0" smtClean="0"/>
              <a:t>для движения </a:t>
            </a:r>
            <a:r>
              <a:rPr lang="ru-RU" sz="2000" dirty="0"/>
              <a:t>или неисправности заградительные светофоры должны </a:t>
            </a:r>
            <a:r>
              <a:rPr lang="ru-RU" sz="2000" dirty="0" smtClean="0"/>
              <a:t>быть выключены</a:t>
            </a:r>
            <a:r>
              <a:rPr lang="ru-RU" sz="2000" dirty="0"/>
              <a:t>.</a:t>
            </a:r>
          </a:p>
        </p:txBody>
      </p:sp>
      <p:pic>
        <p:nvPicPr>
          <p:cNvPr id="2" name="Рисунок 1"/>
          <p:cNvPicPr>
            <a:picLocks noChangeAspect="1"/>
          </p:cNvPicPr>
          <p:nvPr/>
        </p:nvPicPr>
        <p:blipFill>
          <a:blip r:embed="rId2"/>
          <a:stretch>
            <a:fillRect/>
          </a:stretch>
        </p:blipFill>
        <p:spPr>
          <a:xfrm>
            <a:off x="3207121" y="457200"/>
            <a:ext cx="5728448" cy="3818965"/>
          </a:xfrm>
          <a:prstGeom prst="rect">
            <a:avLst/>
          </a:prstGeom>
        </p:spPr>
      </p:pic>
      <p:pic>
        <p:nvPicPr>
          <p:cNvPr id="3" name="Рисунок 2"/>
          <p:cNvPicPr>
            <a:picLocks noChangeAspect="1"/>
          </p:cNvPicPr>
          <p:nvPr/>
        </p:nvPicPr>
        <p:blipFill rotWithShape="1">
          <a:blip r:embed="rId3"/>
          <a:srcRect t="32353" r="24245"/>
          <a:stretch/>
        </p:blipFill>
        <p:spPr>
          <a:xfrm>
            <a:off x="218840" y="457200"/>
            <a:ext cx="2813470" cy="3818965"/>
          </a:xfrm>
          <a:prstGeom prst="rect">
            <a:avLst/>
          </a:prstGeom>
        </p:spPr>
      </p:pic>
    </p:spTree>
    <p:extLst>
      <p:ext uri="{BB962C8B-B14F-4D97-AF65-F5344CB8AC3E}">
        <p14:creationId xmlns:p14="http://schemas.microsoft.com/office/powerpoint/2010/main" val="1240686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282386"/>
            <a:ext cx="9103659" cy="2575614"/>
          </a:xfrm>
        </p:spPr>
        <p:txBody>
          <a:bodyPr>
            <a:normAutofit/>
          </a:bodyPr>
          <a:lstStyle/>
          <a:p>
            <a:pPr marL="0" indent="0" algn="just">
              <a:buNone/>
            </a:pPr>
            <a:r>
              <a:rPr lang="ru-RU" sz="2000" dirty="0" smtClean="0"/>
              <a:t>          Время </a:t>
            </a:r>
            <a:r>
              <a:rPr lang="ru-RU" sz="2000" dirty="0"/>
              <a:t>подачи извещения зависит от времени, необходимого для освобождения переезда транспортными средствами, в которое входит время, необходимое им на проследование переезда, время срабатывания приборов, включающих ограждающие устройства, гарантийный запас времени (это время зависит от длины переезда, расчетной длины автопоезда — 24 м, расстояния от места остановки транспортного средства до переездного светофора и от расчетной скорости движения транспортных средств через переезд). Для автоматического приведения в действие ограждающих устройств на переезде используют рельсовые цепи </a:t>
            </a:r>
            <a:r>
              <a:rPr lang="ru-RU" sz="2000" dirty="0" smtClean="0"/>
              <a:t>АБ и рельсовые цепи наложения.</a:t>
            </a:r>
            <a:endParaRPr lang="ru-RU" sz="2000" dirty="0"/>
          </a:p>
          <a:p>
            <a:pPr marL="0" indent="0" algn="just">
              <a:buNone/>
            </a:pPr>
            <a:endParaRPr lang="ru-RU" sz="2000" dirty="0"/>
          </a:p>
        </p:txBody>
      </p:sp>
      <p:pic>
        <p:nvPicPr>
          <p:cNvPr id="2" name="Рисунок 1"/>
          <p:cNvPicPr>
            <a:picLocks noChangeAspect="1"/>
          </p:cNvPicPr>
          <p:nvPr/>
        </p:nvPicPr>
        <p:blipFill rotWithShape="1">
          <a:blip r:embed="rId2"/>
          <a:srcRect l="5671" t="5761"/>
          <a:stretch/>
        </p:blipFill>
        <p:spPr>
          <a:xfrm>
            <a:off x="1665027" y="387945"/>
            <a:ext cx="6237026" cy="3894441"/>
          </a:xfrm>
          <a:prstGeom prst="rect">
            <a:avLst/>
          </a:prstGeom>
        </p:spPr>
      </p:pic>
    </p:spTree>
    <p:extLst>
      <p:ext uri="{BB962C8B-B14F-4D97-AF65-F5344CB8AC3E}">
        <p14:creationId xmlns:p14="http://schemas.microsoft.com/office/powerpoint/2010/main" val="4245009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54591" y="3709180"/>
            <a:ext cx="9103659" cy="3148820"/>
          </a:xfrm>
        </p:spPr>
        <p:txBody>
          <a:bodyPr>
            <a:normAutofit/>
          </a:bodyPr>
          <a:lstStyle/>
          <a:p>
            <a:pPr marL="0" indent="0" algn="just">
              <a:buNone/>
            </a:pPr>
            <a:r>
              <a:rPr lang="ru-RU" sz="2000" b="1" dirty="0" smtClean="0">
                <a:solidFill>
                  <a:srgbClr val="FF0000"/>
                </a:solidFill>
              </a:rPr>
              <a:t>     Щиток </a:t>
            </a:r>
            <a:r>
              <a:rPr lang="ru-RU" sz="2000" b="1" dirty="0">
                <a:solidFill>
                  <a:srgbClr val="FF0000"/>
                </a:solidFill>
              </a:rPr>
              <a:t>управления переездом</a:t>
            </a:r>
            <a:r>
              <a:rPr lang="ru-RU" sz="2000" dirty="0">
                <a:solidFill>
                  <a:srgbClr val="FF0000"/>
                </a:solidFill>
              </a:rPr>
              <a:t>.</a:t>
            </a:r>
            <a:r>
              <a:rPr lang="ru-RU" sz="2000" dirty="0"/>
              <a:t> Автоматические шлагбаумы приводятся в действие автоматически или с щитка управления. </a:t>
            </a:r>
            <a:r>
              <a:rPr lang="ru-RU" sz="2000" b="1" dirty="0"/>
              <a:t>Щиток управления </a:t>
            </a:r>
            <a:r>
              <a:rPr lang="ru-RU" sz="2000" b="1" dirty="0" smtClean="0">
                <a:solidFill>
                  <a:srgbClr val="FF0000"/>
                </a:solidFill>
              </a:rPr>
              <a:t>предназначен</a:t>
            </a:r>
            <a:r>
              <a:rPr lang="ru-RU" sz="2000" b="1" dirty="0" smtClean="0"/>
              <a:t> </a:t>
            </a:r>
            <a:r>
              <a:rPr lang="ru-RU" sz="2000" b="1" dirty="0"/>
              <a:t>для экстренного закрытия переезда автоматическими шлагбаумами и включения заградительных светофоров 31 и 32. </a:t>
            </a:r>
            <a:r>
              <a:rPr lang="ru-RU" sz="2000" dirty="0"/>
              <a:t>На щитке установлены кнопки управления: </a:t>
            </a:r>
            <a:r>
              <a:rPr lang="ru-RU" sz="2000" b="1" dirty="0">
                <a:solidFill>
                  <a:srgbClr val="002060"/>
                </a:solidFill>
              </a:rPr>
              <a:t>З</a:t>
            </a:r>
            <a:r>
              <a:rPr lang="ru-RU" sz="2000" dirty="0"/>
              <a:t> — для включения дежурным по переезду переездных светофоров и закрытия автоматических шлагбаумов (непломбируемая); </a:t>
            </a:r>
            <a:r>
              <a:rPr lang="ru-RU" sz="2000" b="1" dirty="0">
                <a:solidFill>
                  <a:srgbClr val="002060"/>
                </a:solidFill>
              </a:rPr>
              <a:t>О</a:t>
            </a:r>
            <a:r>
              <a:rPr lang="ru-RU" sz="2000" dirty="0"/>
              <a:t> — для выключения дежурным по переезду переездной сигнализации и открытия шлагбаумов (пломбируемая); </a:t>
            </a:r>
            <a:r>
              <a:rPr lang="ru-RU" sz="2000" b="1" dirty="0">
                <a:solidFill>
                  <a:srgbClr val="002060"/>
                </a:solidFill>
              </a:rPr>
              <a:t>ЗС</a:t>
            </a:r>
            <a:r>
              <a:rPr lang="ru-RU" sz="2000" dirty="0"/>
              <a:t> — для включения дежурным по переезду заградительных светофоров </a:t>
            </a:r>
            <a:r>
              <a:rPr lang="ru-RU" sz="2000" b="1" dirty="0">
                <a:solidFill>
                  <a:srgbClr val="002060"/>
                </a:solidFill>
              </a:rPr>
              <a:t>З1 и З2 </a:t>
            </a:r>
            <a:r>
              <a:rPr lang="ru-RU" sz="2000" dirty="0"/>
              <a:t>(пломбируемая); </a:t>
            </a:r>
            <a:r>
              <a:rPr lang="ru-RU" sz="2000" b="1" dirty="0">
                <a:solidFill>
                  <a:srgbClr val="002060"/>
                </a:solidFill>
              </a:rPr>
              <a:t>Б</a:t>
            </a:r>
            <a:r>
              <a:rPr lang="ru-RU" sz="2000" dirty="0"/>
              <a:t> — для поддержания брусьев шлагбаумов в верхнем положении при сохранении мигающих огней на переездных светофорах (непломбируемая).</a:t>
            </a:r>
          </a:p>
        </p:txBody>
      </p:sp>
      <p:pic>
        <p:nvPicPr>
          <p:cNvPr id="2" name="Рисунок 1"/>
          <p:cNvPicPr>
            <a:picLocks noChangeAspect="1"/>
          </p:cNvPicPr>
          <p:nvPr/>
        </p:nvPicPr>
        <p:blipFill>
          <a:blip r:embed="rId2"/>
          <a:stretch>
            <a:fillRect/>
          </a:stretch>
        </p:blipFill>
        <p:spPr>
          <a:xfrm>
            <a:off x="4107844" y="307075"/>
            <a:ext cx="3671509" cy="3402105"/>
          </a:xfrm>
          <a:prstGeom prst="rect">
            <a:avLst/>
          </a:prstGeom>
        </p:spPr>
      </p:pic>
      <p:pic>
        <p:nvPicPr>
          <p:cNvPr id="7" name="Рисунок 6"/>
          <p:cNvPicPr>
            <a:picLocks noChangeAspect="1"/>
          </p:cNvPicPr>
          <p:nvPr/>
        </p:nvPicPr>
        <p:blipFill rotWithShape="1">
          <a:blip r:embed="rId3"/>
          <a:srcRect l="27761" t="9487" r="36119" b="14545"/>
          <a:stretch/>
        </p:blipFill>
        <p:spPr>
          <a:xfrm>
            <a:off x="782201" y="390867"/>
            <a:ext cx="2315840" cy="3234520"/>
          </a:xfrm>
          <a:prstGeom prst="rect">
            <a:avLst/>
          </a:prstGeom>
        </p:spPr>
      </p:pic>
    </p:spTree>
    <p:extLst>
      <p:ext uri="{BB962C8B-B14F-4D97-AF65-F5344CB8AC3E}">
        <p14:creationId xmlns:p14="http://schemas.microsoft.com/office/powerpoint/2010/main" val="4124847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26291" y="5029199"/>
            <a:ext cx="9103659" cy="1277471"/>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экстренного закрытия шлагбаумов </a:t>
            </a:r>
            <a:r>
              <a:rPr lang="ru-RU" sz="2000" dirty="0"/>
              <a:t>дежурный по переезду нажимает кнопку </a:t>
            </a:r>
            <a:r>
              <a:rPr lang="ru-RU" sz="2000" b="1" dirty="0">
                <a:solidFill>
                  <a:srgbClr val="C00000"/>
                </a:solidFill>
              </a:rPr>
              <a:t>З</a:t>
            </a:r>
            <a:r>
              <a:rPr lang="ru-RU" sz="2000" dirty="0"/>
              <a:t> и выключается реле </a:t>
            </a:r>
            <a:r>
              <a:rPr lang="ru-RU" sz="2000" b="1" dirty="0">
                <a:solidFill>
                  <a:srgbClr val="C00000"/>
                </a:solidFill>
              </a:rPr>
              <a:t>ПВ</a:t>
            </a:r>
            <a:r>
              <a:rPr lang="ru-RU" sz="2000" dirty="0"/>
              <a:t>, после чего на переезде срабатывают ограждающие устройства. Для открытия шлагбаумов дежурный по переезду нажимает кнопку </a:t>
            </a:r>
            <a:r>
              <a:rPr lang="ru-RU" sz="2000" b="1" dirty="0">
                <a:solidFill>
                  <a:srgbClr val="00B0F0"/>
                </a:solidFill>
              </a:rPr>
              <a:t>О </a:t>
            </a:r>
            <a:r>
              <a:rPr lang="ru-RU" sz="2000" dirty="0"/>
              <a:t>и возбуждается реле </a:t>
            </a:r>
            <a:r>
              <a:rPr lang="ru-RU" sz="2000" b="1" dirty="0">
                <a:solidFill>
                  <a:srgbClr val="C00000"/>
                </a:solidFill>
              </a:rPr>
              <a:t>ПВ</a:t>
            </a:r>
            <a:r>
              <a:rPr lang="ru-RU" sz="2000" dirty="0"/>
              <a:t>, которое открывает переезд. </a:t>
            </a:r>
          </a:p>
        </p:txBody>
      </p:sp>
      <p:pic>
        <p:nvPicPr>
          <p:cNvPr id="2" name="Рисунок 1"/>
          <p:cNvPicPr>
            <a:picLocks noChangeAspect="1"/>
          </p:cNvPicPr>
          <p:nvPr/>
        </p:nvPicPr>
        <p:blipFill>
          <a:blip r:embed="rId2"/>
          <a:stretch>
            <a:fillRect/>
          </a:stretch>
        </p:blipFill>
        <p:spPr>
          <a:xfrm>
            <a:off x="3636045" y="600612"/>
            <a:ext cx="5033294" cy="4428587"/>
          </a:xfrm>
          <a:prstGeom prst="rect">
            <a:avLst/>
          </a:prstGeom>
        </p:spPr>
      </p:pic>
      <p:sp>
        <p:nvSpPr>
          <p:cNvPr id="4" name="Прямоугольник 3"/>
          <p:cNvSpPr/>
          <p:nvPr/>
        </p:nvSpPr>
        <p:spPr>
          <a:xfrm>
            <a:off x="5939509" y="1899469"/>
            <a:ext cx="250722" cy="18435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8225816" y="2102352"/>
            <a:ext cx="25052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6646928" y="1924933"/>
            <a:ext cx="190831" cy="130316"/>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3"/>
          <a:stretch>
            <a:fillRect/>
          </a:stretch>
        </p:blipFill>
        <p:spPr>
          <a:xfrm>
            <a:off x="270963" y="1599280"/>
            <a:ext cx="2900791" cy="2287838"/>
          </a:xfrm>
          <a:prstGeom prst="rect">
            <a:avLst/>
          </a:prstGeom>
        </p:spPr>
      </p:pic>
    </p:spTree>
    <p:extLst>
      <p:ext uri="{BB962C8B-B14F-4D97-AF65-F5344CB8AC3E}">
        <p14:creationId xmlns:p14="http://schemas.microsoft.com/office/powerpoint/2010/main" val="3739844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064021"/>
            <a:ext cx="9103659" cy="2793979"/>
          </a:xfrm>
        </p:spPr>
        <p:txBody>
          <a:bodyPr>
            <a:normAutofit lnSpcReduction="10000"/>
          </a:bodyPr>
          <a:lstStyle/>
          <a:p>
            <a:pPr marL="0" indent="0" algn="just">
              <a:buNone/>
            </a:pPr>
            <a:r>
              <a:rPr lang="ru-RU" sz="2000" b="1" dirty="0" smtClean="0">
                <a:solidFill>
                  <a:srgbClr val="002060"/>
                </a:solidFill>
              </a:rPr>
              <a:t>Для </a:t>
            </a:r>
            <a:r>
              <a:rPr lang="ru-RU" sz="2000" b="1" dirty="0">
                <a:solidFill>
                  <a:srgbClr val="002060"/>
                </a:solidFill>
              </a:rPr>
              <a:t>включения заградительных светофоров </a:t>
            </a:r>
            <a:r>
              <a:rPr lang="ru-RU" sz="2000" dirty="0"/>
              <a:t>дежурный по переезду нажимает кнопку </a:t>
            </a:r>
            <a:r>
              <a:rPr lang="ru-RU" sz="2000" b="1" dirty="0">
                <a:solidFill>
                  <a:srgbClr val="C00000"/>
                </a:solidFill>
              </a:rPr>
              <a:t>ЗС.</a:t>
            </a:r>
            <a:r>
              <a:rPr lang="ru-RU" sz="2000" dirty="0"/>
              <a:t> Выключается реле </a:t>
            </a:r>
            <a:r>
              <a:rPr lang="ru-RU" sz="2000" b="1" dirty="0">
                <a:solidFill>
                  <a:srgbClr val="C00000"/>
                </a:solidFill>
              </a:rPr>
              <a:t>ЗГ</a:t>
            </a:r>
            <a:r>
              <a:rPr lang="ru-RU" sz="2000" dirty="0"/>
              <a:t> и включает своими тыловыми контактами красные огни на светофорах </a:t>
            </a:r>
            <a:r>
              <a:rPr lang="ru-RU" sz="2000" b="1" dirty="0">
                <a:solidFill>
                  <a:srgbClr val="C00000"/>
                </a:solidFill>
              </a:rPr>
              <a:t>З1</a:t>
            </a:r>
            <a:r>
              <a:rPr lang="ru-RU" sz="2000" dirty="0"/>
              <a:t> и </a:t>
            </a:r>
            <a:r>
              <a:rPr lang="ru-RU" sz="2000" b="1" dirty="0">
                <a:solidFill>
                  <a:srgbClr val="C00000"/>
                </a:solidFill>
              </a:rPr>
              <a:t>З2</a:t>
            </a:r>
            <a:r>
              <a:rPr lang="ru-RU" sz="2000" dirty="0"/>
              <a:t>. Для контроля состояния заградительных светофоров на щитке управления имеются две лампочки: </a:t>
            </a:r>
            <a:r>
              <a:rPr lang="ru-RU" sz="2000" b="1" dirty="0"/>
              <a:t>белая</a:t>
            </a:r>
            <a:r>
              <a:rPr lang="ru-RU" sz="2000" dirty="0"/>
              <a:t> контролирует выключенное состояние светофора З1 (З2), </a:t>
            </a:r>
            <a:r>
              <a:rPr lang="ru-RU" sz="2000" b="1" dirty="0"/>
              <a:t>красная</a:t>
            </a:r>
            <a:r>
              <a:rPr lang="ru-RU" sz="2000" dirty="0"/>
              <a:t> — включенное состояние. Остальные лампочки, установленные на щитке управления, контролируют: </a:t>
            </a:r>
            <a:r>
              <a:rPr lang="ru-RU" sz="2000" b="1" dirty="0"/>
              <a:t>НП (ЧП) </a:t>
            </a:r>
            <a:r>
              <a:rPr lang="ru-RU" sz="2000" dirty="0"/>
              <a:t>— приближение поезда в нечетном (четном) направлении; </a:t>
            </a:r>
            <a:r>
              <a:rPr lang="ru-RU" sz="2000" b="1" dirty="0"/>
              <a:t>АБО</a:t>
            </a:r>
            <a:r>
              <a:rPr lang="ru-RU" sz="2000" dirty="0"/>
              <a:t> — исправность сигнальных ламп переездных светофоров и контроль их включения (исправны и выключены — горит белая лампочка, исправны и включены — горит красная лампочка, неисправны — контрольная лампочка загорается мигающим светом); </a:t>
            </a:r>
            <a:r>
              <a:rPr lang="ru-RU" sz="2000" b="1" dirty="0"/>
              <a:t>КМ</a:t>
            </a:r>
            <a:r>
              <a:rPr lang="ru-RU" sz="2000" dirty="0"/>
              <a:t>— исправность комплекта мигающих реле.</a:t>
            </a:r>
          </a:p>
        </p:txBody>
      </p:sp>
      <p:pic>
        <p:nvPicPr>
          <p:cNvPr id="3" name="Рисунок 2"/>
          <p:cNvPicPr>
            <a:picLocks noChangeAspect="1"/>
          </p:cNvPicPr>
          <p:nvPr/>
        </p:nvPicPr>
        <p:blipFill rotWithShape="1">
          <a:blip r:embed="rId2"/>
          <a:srcRect t="23405"/>
          <a:stretch/>
        </p:blipFill>
        <p:spPr>
          <a:xfrm>
            <a:off x="4114364" y="582139"/>
            <a:ext cx="5029636" cy="3390159"/>
          </a:xfrm>
          <a:prstGeom prst="rect">
            <a:avLst/>
          </a:prstGeom>
        </p:spPr>
      </p:pic>
      <p:pic>
        <p:nvPicPr>
          <p:cNvPr id="2" name="Рисунок 1"/>
          <p:cNvPicPr>
            <a:picLocks noChangeAspect="1"/>
          </p:cNvPicPr>
          <p:nvPr/>
        </p:nvPicPr>
        <p:blipFill rotWithShape="1">
          <a:blip r:embed="rId3"/>
          <a:srcRect b="75978"/>
          <a:stretch/>
        </p:blipFill>
        <p:spPr>
          <a:xfrm>
            <a:off x="293738" y="2845970"/>
            <a:ext cx="4048811" cy="855879"/>
          </a:xfrm>
          <a:prstGeom prst="rect">
            <a:avLst/>
          </a:prstGeom>
        </p:spPr>
      </p:pic>
      <p:sp>
        <p:nvSpPr>
          <p:cNvPr id="4" name="Прямоугольник 3"/>
          <p:cNvSpPr/>
          <p:nvPr/>
        </p:nvSpPr>
        <p:spPr>
          <a:xfrm>
            <a:off x="5695406" y="862149"/>
            <a:ext cx="248193" cy="14804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4772297" y="879567"/>
            <a:ext cx="1654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314996" y="3396343"/>
            <a:ext cx="226421" cy="20029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209111" y="2904308"/>
            <a:ext cx="226421" cy="20029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p:cNvPicPr>
            <a:picLocks noChangeAspect="1"/>
          </p:cNvPicPr>
          <p:nvPr/>
        </p:nvPicPr>
        <p:blipFill rotWithShape="1">
          <a:blip r:embed="rId4"/>
          <a:srcRect t="16518" r="22089" b="9054"/>
          <a:stretch/>
        </p:blipFill>
        <p:spPr>
          <a:xfrm>
            <a:off x="647309" y="441705"/>
            <a:ext cx="3290266" cy="2357394"/>
          </a:xfrm>
          <a:prstGeom prst="rect">
            <a:avLst/>
          </a:prstGeom>
        </p:spPr>
      </p:pic>
    </p:spTree>
    <p:extLst>
      <p:ext uri="{BB962C8B-B14F-4D97-AF65-F5344CB8AC3E}">
        <p14:creationId xmlns:p14="http://schemas.microsoft.com/office/powerpoint/2010/main" val="853415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5036827"/>
            <a:ext cx="9103659" cy="1592976"/>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неохраняемых переездов</a:t>
            </a:r>
            <a:r>
              <a:rPr lang="ru-RU" sz="2000" dirty="0"/>
              <a:t>, расположенных на подходах к станции, на станции введен контроль работы автоматики на переезде. Для этого на пульте-табло ДСП или выносном табло на каждый контролируемый переезд установлены белая и красная контрольные лампочки, две пломбируемые кнопки с фиксацией и звонок. </a:t>
            </a:r>
          </a:p>
        </p:txBody>
      </p:sp>
      <p:pic>
        <p:nvPicPr>
          <p:cNvPr id="4" name="Рисунок 3"/>
          <p:cNvPicPr>
            <a:picLocks noChangeAspect="1"/>
          </p:cNvPicPr>
          <p:nvPr/>
        </p:nvPicPr>
        <p:blipFill rotWithShape="1">
          <a:blip r:embed="rId2"/>
          <a:srcRect b="14241"/>
          <a:stretch/>
        </p:blipFill>
        <p:spPr>
          <a:xfrm>
            <a:off x="1351128" y="566381"/>
            <a:ext cx="6838511" cy="4398489"/>
          </a:xfrm>
          <a:prstGeom prst="rect">
            <a:avLst/>
          </a:prstGeom>
          <a:ln>
            <a:solidFill>
              <a:schemeClr val="tx1"/>
            </a:solidFill>
          </a:ln>
        </p:spPr>
      </p:pic>
      <p:sp>
        <p:nvSpPr>
          <p:cNvPr id="7" name="Прямоугольник 6"/>
          <p:cNvSpPr/>
          <p:nvPr/>
        </p:nvSpPr>
        <p:spPr>
          <a:xfrm>
            <a:off x="3807725" y="777922"/>
            <a:ext cx="1351129" cy="87345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349174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13045" y="4343800"/>
            <a:ext cx="9103659" cy="2043351"/>
          </a:xfrm>
        </p:spPr>
        <p:txBody>
          <a:bodyPr>
            <a:normAutofit/>
          </a:bodyPr>
          <a:lstStyle/>
          <a:p>
            <a:pPr marL="0" indent="0" algn="just">
              <a:buNone/>
            </a:pPr>
            <a:r>
              <a:rPr lang="ru-RU" sz="2000" b="1" dirty="0" smtClean="0">
                <a:solidFill>
                  <a:srgbClr val="002060"/>
                </a:solidFill>
              </a:rPr>
              <a:t>     Белая </a:t>
            </a:r>
            <a:r>
              <a:rPr lang="ru-RU" sz="2000" b="1" dirty="0">
                <a:solidFill>
                  <a:srgbClr val="002060"/>
                </a:solidFill>
              </a:rPr>
              <a:t>и красная контрольные лампочки с надписью «Контроль переезда ПК» и звонок </a:t>
            </a:r>
            <a:r>
              <a:rPr lang="ru-RU" sz="2000" b="1" dirty="0"/>
              <a:t>служат</a:t>
            </a:r>
            <a:r>
              <a:rPr lang="ru-RU" sz="2000" b="1" dirty="0">
                <a:solidFill>
                  <a:srgbClr val="002060"/>
                </a:solidFill>
              </a:rPr>
              <a:t> для контроля </a:t>
            </a:r>
            <a:r>
              <a:rPr lang="ru-RU" sz="2000" b="1" dirty="0">
                <a:solidFill>
                  <a:srgbClr val="C00000"/>
                </a:solidFill>
              </a:rPr>
              <a:t>неисправной работы автоматики на переезде:</a:t>
            </a:r>
            <a:r>
              <a:rPr lang="ru-RU" sz="2000" dirty="0">
                <a:solidFill>
                  <a:srgbClr val="C00000"/>
                </a:solidFill>
              </a:rPr>
              <a:t> </a:t>
            </a:r>
            <a:r>
              <a:rPr lang="ru-RU" sz="2000" b="1" dirty="0"/>
              <a:t>белая лампа горит ровным светом, звонок не звонит </a:t>
            </a:r>
            <a:r>
              <a:rPr lang="ru-RU" sz="2000" dirty="0"/>
              <a:t>— автоматика исправна; </a:t>
            </a:r>
            <a:r>
              <a:rPr lang="ru-RU" sz="2000" b="1" dirty="0"/>
              <a:t>белая лампа горит мигающим светом, звонок звонит прерывисто </a:t>
            </a:r>
            <a:r>
              <a:rPr lang="ru-RU" sz="2000" dirty="0"/>
              <a:t>— автоматика на переезде неисправна; </a:t>
            </a:r>
            <a:r>
              <a:rPr lang="ru-RU" sz="2000" b="1" dirty="0"/>
              <a:t>красная лампа горит ровным светом </a:t>
            </a:r>
            <a:r>
              <a:rPr lang="ru-RU" sz="2000" i="1" dirty="0"/>
              <a:t>(белая лампа не горит)</a:t>
            </a:r>
            <a:r>
              <a:rPr lang="ru-RU" sz="2000" dirty="0"/>
              <a:t>, </a:t>
            </a:r>
            <a:r>
              <a:rPr lang="ru-RU" sz="2000" b="1" dirty="0"/>
              <a:t>звонок звонит постоянно </a:t>
            </a:r>
            <a:r>
              <a:rPr lang="ru-RU" sz="2000" dirty="0"/>
              <a:t>— переездная сигнализация не работает, переезд со стороны автотранспорта не огражден. </a:t>
            </a:r>
          </a:p>
        </p:txBody>
      </p:sp>
      <p:pic>
        <p:nvPicPr>
          <p:cNvPr id="2" name="Рисунок 1"/>
          <p:cNvPicPr>
            <a:picLocks noChangeAspect="1"/>
          </p:cNvPicPr>
          <p:nvPr/>
        </p:nvPicPr>
        <p:blipFill rotWithShape="1">
          <a:blip r:embed="rId2"/>
          <a:srcRect t="8388" b="27373"/>
          <a:stretch/>
        </p:blipFill>
        <p:spPr>
          <a:xfrm>
            <a:off x="953068" y="457200"/>
            <a:ext cx="7620000" cy="3671247"/>
          </a:xfrm>
          <a:prstGeom prst="rect">
            <a:avLst/>
          </a:prstGeom>
        </p:spPr>
      </p:pic>
      <p:sp>
        <p:nvSpPr>
          <p:cNvPr id="3" name="Прямоугольник 2"/>
          <p:cNvSpPr/>
          <p:nvPr/>
        </p:nvSpPr>
        <p:spPr>
          <a:xfrm>
            <a:off x="1323833" y="968991"/>
            <a:ext cx="1637731" cy="88710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2216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853684"/>
            <a:ext cx="9103659" cy="1708481"/>
          </a:xfrm>
        </p:spPr>
        <p:txBody>
          <a:bodyPr>
            <a:normAutofit/>
          </a:bodyPr>
          <a:lstStyle/>
          <a:p>
            <a:pPr marL="0" indent="0" algn="just">
              <a:buNone/>
            </a:pPr>
            <a:r>
              <a:rPr lang="ru-RU" sz="2000" dirty="0" smtClean="0"/>
              <a:t>        Пломбируемая </a:t>
            </a:r>
            <a:r>
              <a:rPr lang="ru-RU" sz="2000" dirty="0"/>
              <a:t>двухпозиционная кнопка с фиксацией «Неисправность» служит для выключения прерывистого звонка и расположена под белой лампочкой. Пломбируемая двухпозиционная кнопка с фиксацией «Авария» служит для выключения непрерывного звонка и расположена под красной лампочкой.</a:t>
            </a:r>
          </a:p>
        </p:txBody>
      </p:sp>
      <p:pic>
        <p:nvPicPr>
          <p:cNvPr id="2" name="Рисунок 1"/>
          <p:cNvPicPr>
            <a:picLocks noChangeAspect="1"/>
          </p:cNvPicPr>
          <p:nvPr/>
        </p:nvPicPr>
        <p:blipFill rotWithShape="1">
          <a:blip r:embed="rId2"/>
          <a:srcRect l="14925" t="9353" r="3433" b="19403"/>
          <a:stretch/>
        </p:blipFill>
        <p:spPr>
          <a:xfrm>
            <a:off x="1528550" y="457200"/>
            <a:ext cx="6564573" cy="4296375"/>
          </a:xfrm>
          <a:prstGeom prst="rect">
            <a:avLst/>
          </a:prstGeom>
        </p:spPr>
      </p:pic>
    </p:spTree>
    <p:extLst>
      <p:ext uri="{BB962C8B-B14F-4D97-AF65-F5344CB8AC3E}">
        <p14:creationId xmlns:p14="http://schemas.microsoft.com/office/powerpoint/2010/main" val="36759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39" y="4948518"/>
            <a:ext cx="9103659" cy="1264024"/>
          </a:xfrm>
        </p:spPr>
        <p:txBody>
          <a:bodyPr>
            <a:normAutofit/>
          </a:bodyPr>
          <a:lstStyle/>
          <a:p>
            <a:pPr marL="0" indent="0" algn="just">
              <a:buNone/>
            </a:pPr>
            <a:r>
              <a:rPr lang="ru-RU" sz="2000" dirty="0"/>
              <a:t>Переезды позволяют обеспечить свободный пропуск автотранспорта при отсутствии приближающихся к переезду поездов, с появлением поезда заблаговременно прекратить движение через переезд, а в случае аварии на переезде подать поезду сигнал остановки перед ним. </a:t>
            </a:r>
          </a:p>
        </p:txBody>
      </p:sp>
      <p:pic>
        <p:nvPicPr>
          <p:cNvPr id="3" name="Рисунок 2"/>
          <p:cNvPicPr>
            <a:picLocks noChangeAspect="1"/>
          </p:cNvPicPr>
          <p:nvPr/>
        </p:nvPicPr>
        <p:blipFill rotWithShape="1">
          <a:blip r:embed="rId2"/>
          <a:srcRect r="4559"/>
          <a:stretch/>
        </p:blipFill>
        <p:spPr>
          <a:xfrm>
            <a:off x="228599" y="457200"/>
            <a:ext cx="8727141" cy="4212942"/>
          </a:xfrm>
          <a:prstGeom prst="rect">
            <a:avLst/>
          </a:prstGeom>
        </p:spPr>
      </p:pic>
    </p:spTree>
    <p:extLst>
      <p:ext uri="{BB962C8B-B14F-4D97-AF65-F5344CB8AC3E}">
        <p14:creationId xmlns:p14="http://schemas.microsoft.com/office/powerpoint/2010/main" val="4272924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562165"/>
            <a:ext cx="9103659" cy="1729453"/>
          </a:xfrm>
        </p:spPr>
        <p:txBody>
          <a:bodyPr>
            <a:normAutofit/>
          </a:bodyPr>
          <a:lstStyle/>
          <a:p>
            <a:pPr marL="0" indent="0" algn="just">
              <a:buNone/>
            </a:pPr>
            <a:r>
              <a:rPr lang="ru-RU" sz="2000" b="1" dirty="0" smtClean="0">
                <a:solidFill>
                  <a:srgbClr val="002060"/>
                </a:solidFill>
              </a:rPr>
              <a:t>                 Устройство </a:t>
            </a:r>
            <a:r>
              <a:rPr lang="ru-RU" sz="2000" b="1" dirty="0">
                <a:solidFill>
                  <a:srgbClr val="002060"/>
                </a:solidFill>
              </a:rPr>
              <a:t>заграждения </a:t>
            </a:r>
            <a:r>
              <a:rPr lang="ru-RU" sz="2000" b="1" dirty="0" err="1">
                <a:solidFill>
                  <a:srgbClr val="002060"/>
                </a:solidFill>
              </a:rPr>
              <a:t>ж.д</a:t>
            </a:r>
            <a:r>
              <a:rPr lang="ru-RU" sz="2000" b="1" dirty="0">
                <a:solidFill>
                  <a:srgbClr val="002060"/>
                </a:solidFill>
              </a:rPr>
              <a:t>. переезда. </a:t>
            </a:r>
            <a:r>
              <a:rPr lang="ru-RU" sz="2000" b="1" dirty="0">
                <a:solidFill>
                  <a:srgbClr val="C00000"/>
                </a:solidFill>
              </a:rPr>
              <a:t>Для исключения несанкционированного выезда транспортных средств на </a:t>
            </a:r>
            <a:r>
              <a:rPr lang="ru-RU" sz="2000" b="1" dirty="0" err="1">
                <a:solidFill>
                  <a:srgbClr val="C00000"/>
                </a:solidFill>
              </a:rPr>
              <a:t>ж.д</a:t>
            </a:r>
            <a:r>
              <a:rPr lang="ru-RU" sz="2000" b="1" dirty="0">
                <a:solidFill>
                  <a:srgbClr val="C00000"/>
                </a:solidFill>
              </a:rPr>
              <a:t>. переезд на охраняемых переездах, </a:t>
            </a:r>
            <a:r>
              <a:rPr lang="ru-RU" sz="2000" dirty="0"/>
              <a:t>оборудованных автоматической светофорной сигнализацией с автоматическими или полуавтоматическими шлагбаумами, </a:t>
            </a:r>
            <a:r>
              <a:rPr lang="ru-RU" sz="2000" b="1" dirty="0"/>
              <a:t>применяются</a:t>
            </a:r>
            <a:r>
              <a:rPr lang="ru-RU" sz="2000" dirty="0"/>
              <a:t> </a:t>
            </a:r>
            <a:r>
              <a:rPr lang="ru-RU" sz="2000" b="1" dirty="0">
                <a:solidFill>
                  <a:srgbClr val="002060"/>
                </a:solidFill>
              </a:rPr>
              <a:t>устройства заграждения переездов (УЗП).</a:t>
            </a:r>
          </a:p>
        </p:txBody>
      </p:sp>
      <p:pic>
        <p:nvPicPr>
          <p:cNvPr id="4" name="Рисунок 3"/>
          <p:cNvPicPr>
            <a:picLocks noChangeAspect="1"/>
          </p:cNvPicPr>
          <p:nvPr/>
        </p:nvPicPr>
        <p:blipFill>
          <a:blip r:embed="rId2"/>
          <a:stretch>
            <a:fillRect/>
          </a:stretch>
        </p:blipFill>
        <p:spPr>
          <a:xfrm>
            <a:off x="684949" y="447365"/>
            <a:ext cx="7315200" cy="4114800"/>
          </a:xfrm>
          <a:prstGeom prst="rect">
            <a:avLst/>
          </a:prstGeom>
        </p:spPr>
      </p:pic>
    </p:spTree>
    <p:extLst>
      <p:ext uri="{BB962C8B-B14F-4D97-AF65-F5344CB8AC3E}">
        <p14:creationId xmlns:p14="http://schemas.microsoft.com/office/powerpoint/2010/main" val="203681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srcRect l="2544" t="7907" b="4001"/>
          <a:stretch/>
        </p:blipFill>
        <p:spPr>
          <a:xfrm>
            <a:off x="232614" y="92519"/>
            <a:ext cx="8911386" cy="4531058"/>
          </a:xfrm>
          <a:prstGeom prst="rect">
            <a:avLst/>
          </a:prstGeom>
        </p:spPr>
      </p:pic>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623577"/>
            <a:ext cx="9103659" cy="2234423"/>
          </a:xfrm>
        </p:spPr>
        <p:txBody>
          <a:bodyPr>
            <a:normAutofit lnSpcReduction="10000"/>
          </a:bodyPr>
          <a:lstStyle/>
          <a:p>
            <a:pPr marL="0" indent="0" algn="just">
              <a:buNone/>
            </a:pPr>
            <a:r>
              <a:rPr lang="ru-RU" sz="2000" dirty="0" smtClean="0"/>
              <a:t> </a:t>
            </a:r>
            <a:r>
              <a:rPr lang="ru-RU" sz="2000" b="1" dirty="0" smtClean="0"/>
              <a:t>Устройство </a:t>
            </a:r>
            <a:r>
              <a:rPr lang="ru-RU" sz="2000" b="1" dirty="0"/>
              <a:t>УЗП</a:t>
            </a:r>
            <a:r>
              <a:rPr lang="ru-RU" sz="2000" dirty="0"/>
              <a:t> </a:t>
            </a:r>
            <a:r>
              <a:rPr lang="ru-RU" sz="2000" b="1" dirty="0">
                <a:solidFill>
                  <a:srgbClr val="FF0000"/>
                </a:solidFill>
              </a:rPr>
              <a:t>представляет собой </a:t>
            </a:r>
            <a:r>
              <a:rPr lang="ru-RU" sz="2000" dirty="0"/>
              <a:t>металлическую конструкцию, установленную на бетонном фундаменте в теле автодорожного полотна, и имеет основание и подъемную крышку, поворачивающуюся на угол 30° на оси, расположенной вдоль одной из сторон металлического основания (рамы). Для управления подъемом крышки применяется электропривод СП-6. На торцевой части крышки со стороны автотранспорта укреплены светоотражательные элементы, обеспечивающие видимость поднятой крышки в дневное и ночное время. </a:t>
            </a:r>
          </a:p>
        </p:txBody>
      </p:sp>
    </p:spTree>
    <p:extLst>
      <p:ext uri="{BB962C8B-B14F-4D97-AF65-F5344CB8AC3E}">
        <p14:creationId xmlns:p14="http://schemas.microsoft.com/office/powerpoint/2010/main" val="2081351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2381250"/>
            <a:ext cx="9103659" cy="4476750"/>
          </a:xfrm>
        </p:spPr>
        <p:txBody>
          <a:bodyPr>
            <a:normAutofit fontScale="85000" lnSpcReduction="20000"/>
          </a:bodyPr>
          <a:lstStyle/>
          <a:p>
            <a:pPr marL="0" indent="0" algn="just">
              <a:buNone/>
            </a:pPr>
            <a:r>
              <a:rPr lang="ru-RU" sz="2000" dirty="0" smtClean="0"/>
              <a:t>Упрощенная </a:t>
            </a:r>
            <a:r>
              <a:rPr lang="ru-RU" sz="2000" dirty="0"/>
              <a:t>схема ограждающих устройств переезда, расположенного на двухпутном участке железной дороги, оборудованного автоматической светофорной сигнализацией с автоматическими шлагбаумами и дополненного </a:t>
            </a:r>
            <a:r>
              <a:rPr lang="ru-RU" sz="2000" dirty="0" smtClean="0"/>
              <a:t>УЗП.</a:t>
            </a:r>
          </a:p>
          <a:p>
            <a:pPr marL="0" indent="0" algn="just">
              <a:buNone/>
            </a:pPr>
            <a:r>
              <a:rPr lang="ru-RU" sz="2000" b="1" dirty="0" smtClean="0">
                <a:solidFill>
                  <a:srgbClr val="002060"/>
                </a:solidFill>
              </a:rPr>
              <a:t>Ч(Н</a:t>
            </a:r>
            <a:r>
              <a:rPr lang="ru-RU" sz="2000" b="1" dirty="0">
                <a:solidFill>
                  <a:srgbClr val="002060"/>
                </a:solidFill>
              </a:rPr>
              <a:t>) ИП </a:t>
            </a:r>
            <a:r>
              <a:rPr lang="ru-RU" sz="2000" dirty="0"/>
              <a:t>– четный (нечетный) известитель приближения. ИП обесточивается и включает переездную автоматику.</a:t>
            </a:r>
          </a:p>
          <a:p>
            <a:pPr marL="0" indent="0" algn="just">
              <a:buNone/>
            </a:pPr>
            <a:r>
              <a:rPr lang="ru-RU" sz="2000" b="1" dirty="0" smtClean="0">
                <a:solidFill>
                  <a:srgbClr val="002060"/>
                </a:solidFill>
              </a:rPr>
              <a:t>А,Б</a:t>
            </a:r>
            <a:r>
              <a:rPr lang="ru-RU" sz="2000" dirty="0" smtClean="0"/>
              <a:t> </a:t>
            </a:r>
            <a:r>
              <a:rPr lang="ru-RU" sz="2000" dirty="0"/>
              <a:t>– светофоры, запрещающие движение транспортных средств по переезду.</a:t>
            </a:r>
          </a:p>
          <a:p>
            <a:pPr marL="0" indent="0" algn="just">
              <a:buNone/>
            </a:pPr>
            <a:r>
              <a:rPr lang="ru-RU" sz="2000" b="1" dirty="0" smtClean="0">
                <a:solidFill>
                  <a:srgbClr val="002060"/>
                </a:solidFill>
              </a:rPr>
              <a:t>УЗП</a:t>
            </a:r>
            <a:r>
              <a:rPr lang="ru-RU" sz="2000" dirty="0" smtClean="0"/>
              <a:t> </a:t>
            </a:r>
            <a:r>
              <a:rPr lang="ru-RU" sz="2000" dirty="0"/>
              <a:t>– устройства заграждения, закрывают проезд транспорта на переезд.</a:t>
            </a:r>
          </a:p>
          <a:p>
            <a:pPr marL="0" indent="0" algn="just">
              <a:buNone/>
            </a:pPr>
            <a:r>
              <a:rPr lang="ru-RU" sz="2000" b="1" dirty="0" smtClean="0">
                <a:solidFill>
                  <a:srgbClr val="002060"/>
                </a:solidFill>
              </a:rPr>
              <a:t>ЗС1, ЗС2 </a:t>
            </a:r>
            <a:r>
              <a:rPr lang="ru-RU" sz="2000" dirty="0"/>
              <a:t>– заградительные светофоры, сигнализируют одним запрещающим огнем, управляются дежурным по переезду, предназначены для подачи сигнала остановки поезда в случае аварийных ситуаций на переезде.</a:t>
            </a:r>
          </a:p>
          <a:p>
            <a:pPr marL="0" indent="0" algn="just">
              <a:buNone/>
            </a:pPr>
            <a:r>
              <a:rPr lang="ru-RU" sz="2000" b="1" dirty="0" smtClean="0">
                <a:solidFill>
                  <a:srgbClr val="002060"/>
                </a:solidFill>
              </a:rPr>
              <a:t>ИС </a:t>
            </a:r>
            <a:r>
              <a:rPr lang="ru-RU" sz="2000" dirty="0"/>
              <a:t>– изолирующие стыки, размещаются за переездом. Служат для контроля освобождения переезда поездом. В этом случае уменьшается время на открытие переезда.</a:t>
            </a:r>
          </a:p>
          <a:p>
            <a:pPr marL="0" indent="0" algn="just">
              <a:buNone/>
            </a:pPr>
            <a:r>
              <a:rPr lang="ru-RU" sz="2000" dirty="0" smtClean="0"/>
              <a:t>Переездная </a:t>
            </a:r>
            <a:r>
              <a:rPr lang="ru-RU" sz="2000" dirty="0"/>
              <a:t>автоматика начинает работать при приближении поезда к переезду. Извещение может передаваться по кабельным, линейным проводам и рельсовым цепям. Чем выше скорость движения состава на участке, тем длиннее должен быть участок извещения.</a:t>
            </a:r>
          </a:p>
          <a:p>
            <a:pPr marL="0" indent="0" algn="just">
              <a:buNone/>
            </a:pPr>
            <a:r>
              <a:rPr lang="ru-RU" sz="2000" b="1" dirty="0" smtClean="0">
                <a:solidFill>
                  <a:srgbClr val="002060"/>
                </a:solidFill>
              </a:rPr>
              <a:t>Участок </a:t>
            </a:r>
            <a:r>
              <a:rPr lang="ru-RU" sz="2000" b="1" dirty="0">
                <a:solidFill>
                  <a:srgbClr val="002060"/>
                </a:solidFill>
              </a:rPr>
              <a:t>приближения к переезду </a:t>
            </a:r>
            <a:r>
              <a:rPr lang="ru-RU" sz="2000" dirty="0"/>
              <a:t>– это участок </a:t>
            </a:r>
            <a:r>
              <a:rPr lang="ru-RU" sz="2000" dirty="0" err="1" smtClean="0"/>
              <a:t>ж.д</a:t>
            </a:r>
            <a:r>
              <a:rPr lang="ru-RU" sz="2000" dirty="0" smtClean="0"/>
              <a:t>. </a:t>
            </a:r>
            <a:r>
              <a:rPr lang="ru-RU" sz="2000" dirty="0"/>
              <a:t>пути между переездом и поездом движущемся в сторону переезда, минимальная длина которого обеспечивает полное освобождение переезда от транспортных средств до момента вступления поезда на переезд.</a:t>
            </a:r>
          </a:p>
        </p:txBody>
      </p:sp>
      <p:pic>
        <p:nvPicPr>
          <p:cNvPr id="8" name="Рисунок 7"/>
          <p:cNvPicPr>
            <a:picLocks noChangeAspect="1"/>
          </p:cNvPicPr>
          <p:nvPr/>
        </p:nvPicPr>
        <p:blipFill>
          <a:blip r:embed="rId2"/>
          <a:stretch>
            <a:fillRect/>
          </a:stretch>
        </p:blipFill>
        <p:spPr>
          <a:xfrm>
            <a:off x="1732699" y="0"/>
            <a:ext cx="5219700" cy="2381250"/>
          </a:xfrm>
          <a:prstGeom prst="rect">
            <a:avLst/>
          </a:prstGeom>
        </p:spPr>
      </p:pic>
    </p:spTree>
    <p:extLst>
      <p:ext uri="{BB962C8B-B14F-4D97-AF65-F5344CB8AC3E}">
        <p14:creationId xmlns:p14="http://schemas.microsoft.com/office/powerpoint/2010/main" val="8859234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722726"/>
            <a:ext cx="9103659" cy="2118414"/>
          </a:xfrm>
        </p:spPr>
        <p:txBody>
          <a:bodyPr>
            <a:normAutofit/>
          </a:bodyPr>
          <a:lstStyle/>
          <a:p>
            <a:pPr marL="0" indent="0" algn="just">
              <a:buNone/>
            </a:pPr>
            <a:r>
              <a:rPr lang="ru-RU" sz="2000" b="1" dirty="0" smtClean="0">
                <a:solidFill>
                  <a:srgbClr val="002060"/>
                </a:solidFill>
              </a:rPr>
              <a:t>        На </a:t>
            </a:r>
            <a:r>
              <a:rPr lang="ru-RU" sz="2000" b="1" dirty="0">
                <a:solidFill>
                  <a:srgbClr val="002060"/>
                </a:solidFill>
              </a:rPr>
              <a:t>проезжей части между шлагбаумами и железнодорожными путями уложены четыре устройства УЗ1, УЗ2, УЗ3, УЗ4. </a:t>
            </a:r>
            <a:r>
              <a:rPr lang="ru-RU" sz="2000" dirty="0"/>
              <a:t>Каждое из них имеет датчик, который контролирует наличие транспортного средства в зоне УЗ для исключения автоматического подъема крышки при следовании через УЗ транспортных средств. Ширина крышки составляет 1 м, высота подъема над поверхностью проезжей части 45...50 см. Это исключает перескакивание колес транспортного средства даже при соударении с соответствующей скоростью.</a:t>
            </a:r>
          </a:p>
        </p:txBody>
      </p:sp>
      <p:pic>
        <p:nvPicPr>
          <p:cNvPr id="3" name="Рисунок 2"/>
          <p:cNvPicPr>
            <a:picLocks noChangeAspect="1"/>
          </p:cNvPicPr>
          <p:nvPr/>
        </p:nvPicPr>
        <p:blipFill>
          <a:blip r:embed="rId2"/>
          <a:stretch>
            <a:fillRect/>
          </a:stretch>
        </p:blipFill>
        <p:spPr>
          <a:xfrm>
            <a:off x="1483343" y="348219"/>
            <a:ext cx="5718412" cy="4288808"/>
          </a:xfrm>
          <a:prstGeom prst="rect">
            <a:avLst/>
          </a:prstGeom>
        </p:spPr>
      </p:pic>
    </p:spTree>
    <p:extLst>
      <p:ext uri="{BB962C8B-B14F-4D97-AF65-F5344CB8AC3E}">
        <p14:creationId xmlns:p14="http://schemas.microsoft.com/office/powerpoint/2010/main" val="734685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787353"/>
            <a:ext cx="9103659" cy="2070647"/>
          </a:xfrm>
        </p:spPr>
        <p:txBody>
          <a:bodyPr>
            <a:normAutofit/>
          </a:bodyPr>
          <a:lstStyle/>
          <a:p>
            <a:pPr marL="0" indent="0" algn="just">
              <a:buNone/>
            </a:pPr>
            <a:r>
              <a:rPr lang="ru-RU" sz="2000" dirty="0" smtClean="0"/>
              <a:t>    Конструкция </a:t>
            </a:r>
            <a:r>
              <a:rPr lang="ru-RU" sz="2000" dirty="0"/>
              <a:t>электропривода, управляющего подъемом крышки, предусматривает обеспечение опускания крышки на выезде под весом транспортного средства, если подъем крышки произошел до полного освобождения переезда транспортным средством. Схема управления УЗП дает возможность дежурному по переезду опустить крышки УЗ на выезде для выпуска транспортного средства из зоны переезда. Для этого дежурный по переезду нажимает кнопку «выезд 1» или кнопку «выезд 3» соответствующего УЗП.</a:t>
            </a:r>
          </a:p>
        </p:txBody>
      </p:sp>
      <p:pic>
        <p:nvPicPr>
          <p:cNvPr id="2" name="Рисунок 1"/>
          <p:cNvPicPr>
            <a:picLocks noChangeAspect="1"/>
          </p:cNvPicPr>
          <p:nvPr/>
        </p:nvPicPr>
        <p:blipFill rotWithShape="1">
          <a:blip r:embed="rId2"/>
          <a:srcRect l="16567" t="7960" r="19255" b="10846"/>
          <a:stretch/>
        </p:blipFill>
        <p:spPr>
          <a:xfrm>
            <a:off x="4592170" y="545910"/>
            <a:ext cx="4470148" cy="4241443"/>
          </a:xfrm>
          <a:prstGeom prst="rect">
            <a:avLst/>
          </a:prstGeom>
        </p:spPr>
      </p:pic>
      <p:pic>
        <p:nvPicPr>
          <p:cNvPr id="3" name="Рисунок 2"/>
          <p:cNvPicPr>
            <a:picLocks noChangeAspect="1"/>
          </p:cNvPicPr>
          <p:nvPr/>
        </p:nvPicPr>
        <p:blipFill rotWithShape="1">
          <a:blip r:embed="rId3"/>
          <a:srcRect l="3403" t="6537" r="4896" b="5263"/>
          <a:stretch/>
        </p:blipFill>
        <p:spPr>
          <a:xfrm>
            <a:off x="133234" y="1043501"/>
            <a:ext cx="4377254" cy="3157551"/>
          </a:xfrm>
          <a:prstGeom prst="rect">
            <a:avLst/>
          </a:prstGeom>
        </p:spPr>
      </p:pic>
    </p:spTree>
    <p:extLst>
      <p:ext uri="{BB962C8B-B14F-4D97-AF65-F5344CB8AC3E}">
        <p14:creationId xmlns:p14="http://schemas.microsoft.com/office/powerpoint/2010/main" val="3744844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3968487"/>
            <a:ext cx="9103659" cy="2889513"/>
          </a:xfrm>
        </p:spPr>
        <p:txBody>
          <a:bodyPr>
            <a:normAutofit lnSpcReduction="10000"/>
          </a:bodyPr>
          <a:lstStyle/>
          <a:p>
            <a:pPr marL="0" indent="0" algn="just">
              <a:buNone/>
            </a:pPr>
            <a:r>
              <a:rPr lang="ru-RU" sz="2000" b="1" dirty="0" smtClean="0">
                <a:solidFill>
                  <a:srgbClr val="C00000"/>
                </a:solidFill>
              </a:rPr>
              <a:t>   Для </a:t>
            </a:r>
            <a:r>
              <a:rPr lang="ru-RU" sz="2000" b="1" dirty="0">
                <a:solidFill>
                  <a:srgbClr val="C00000"/>
                </a:solidFill>
              </a:rPr>
              <a:t>управления УЗП </a:t>
            </a:r>
            <a:r>
              <a:rPr lang="ru-RU" sz="2000" dirty="0"/>
              <a:t>дежурным по переезду и индикации работы </a:t>
            </a:r>
            <a:r>
              <a:rPr lang="ru-RU" sz="2000" b="1" dirty="0">
                <a:solidFill>
                  <a:srgbClr val="C00000"/>
                </a:solidFill>
              </a:rPr>
              <a:t>используется щиток ЩПС-92</a:t>
            </a:r>
            <a:r>
              <a:rPr lang="ru-RU" sz="2000" dirty="0"/>
              <a:t>, который устанавливается у дежурного по переезду. </a:t>
            </a:r>
            <a:endParaRPr lang="ru-RU" sz="2000" dirty="0" smtClean="0"/>
          </a:p>
          <a:p>
            <a:pPr marL="0" indent="0" algn="just">
              <a:buNone/>
            </a:pPr>
            <a:r>
              <a:rPr lang="ru-RU" sz="2000" b="1" dirty="0" smtClean="0">
                <a:solidFill>
                  <a:srgbClr val="002060"/>
                </a:solidFill>
              </a:rPr>
              <a:t>На </a:t>
            </a:r>
            <a:r>
              <a:rPr lang="ru-RU" sz="2000" b="1" dirty="0">
                <a:solidFill>
                  <a:srgbClr val="002060"/>
                </a:solidFill>
              </a:rPr>
              <a:t>щитке УЗП </a:t>
            </a:r>
            <a:r>
              <a:rPr lang="ru-RU" sz="2000" b="1" dirty="0" smtClean="0">
                <a:solidFill>
                  <a:srgbClr val="002060"/>
                </a:solidFill>
              </a:rPr>
              <a:t>имеются </a:t>
            </a:r>
            <a:r>
              <a:rPr lang="ru-RU" sz="2000" b="1" dirty="0">
                <a:solidFill>
                  <a:srgbClr val="002060"/>
                </a:solidFill>
              </a:rPr>
              <a:t>три кнопки:</a:t>
            </a:r>
          </a:p>
          <a:p>
            <a:pPr marL="0" indent="0" algn="just">
              <a:buNone/>
            </a:pPr>
            <a:r>
              <a:rPr lang="ru-RU" sz="2000" dirty="0"/>
              <a:t>• </a:t>
            </a:r>
            <a:r>
              <a:rPr lang="ru-RU" sz="2000" b="1" dirty="0"/>
              <a:t>две кнопки «Выезд 1» и одна кнопка «Выезд 3» без фиксации</a:t>
            </a:r>
            <a:r>
              <a:rPr lang="ru-RU" sz="2000" dirty="0"/>
              <a:t>, не пломбируемые, для опускания соответственно крышек УЗ1 и УЗ3 на выезде транспортного средства с переезда;</a:t>
            </a:r>
          </a:p>
          <a:p>
            <a:pPr marL="0" indent="0" algn="just">
              <a:buNone/>
            </a:pPr>
            <a:r>
              <a:rPr lang="ru-RU" sz="2000" b="1" dirty="0"/>
              <a:t>• кнопка «Нормализация» с фиксацией</a:t>
            </a:r>
            <a:r>
              <a:rPr lang="ru-RU" sz="2000" dirty="0"/>
              <a:t>, пломбируемая, для опускания крышек УЗ и выключения УЗП при неисправности. Положение кнопки «Нормализация» на щитке УЗП контролируется горением лампочки «Нормализация».</a:t>
            </a:r>
          </a:p>
          <a:p>
            <a:pPr marL="0" indent="0" algn="just">
              <a:buNone/>
            </a:pPr>
            <a:endParaRPr lang="ru-RU" sz="2000" dirty="0"/>
          </a:p>
        </p:txBody>
      </p:sp>
      <p:pic>
        <p:nvPicPr>
          <p:cNvPr id="3" name="Рисунок 2"/>
          <p:cNvPicPr>
            <a:picLocks noChangeAspect="1"/>
          </p:cNvPicPr>
          <p:nvPr/>
        </p:nvPicPr>
        <p:blipFill rotWithShape="1">
          <a:blip r:embed="rId2"/>
          <a:srcRect l="3434" t="17513" r="4627" b="11890"/>
          <a:stretch/>
        </p:blipFill>
        <p:spPr>
          <a:xfrm>
            <a:off x="40341" y="447363"/>
            <a:ext cx="6114198" cy="3521124"/>
          </a:xfrm>
          <a:prstGeom prst="rect">
            <a:avLst/>
          </a:prstGeom>
        </p:spPr>
      </p:pic>
      <p:pic>
        <p:nvPicPr>
          <p:cNvPr id="4" name="Рисунок 3"/>
          <p:cNvPicPr>
            <a:picLocks noChangeAspect="1"/>
          </p:cNvPicPr>
          <p:nvPr/>
        </p:nvPicPr>
        <p:blipFill>
          <a:blip r:embed="rId3"/>
          <a:stretch>
            <a:fillRect/>
          </a:stretch>
        </p:blipFill>
        <p:spPr>
          <a:xfrm>
            <a:off x="5231341" y="481085"/>
            <a:ext cx="3693487" cy="3497239"/>
          </a:xfrm>
          <a:prstGeom prst="rect">
            <a:avLst/>
          </a:prstGeom>
        </p:spPr>
      </p:pic>
      <p:cxnSp>
        <p:nvCxnSpPr>
          <p:cNvPr id="8" name="Прямая соединительная линия 7"/>
          <p:cNvCxnSpPr/>
          <p:nvPr/>
        </p:nvCxnSpPr>
        <p:spPr>
          <a:xfrm>
            <a:off x="5486399" y="2524836"/>
            <a:ext cx="627196"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19665" y="2524836"/>
            <a:ext cx="55955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997587" y="2565780"/>
            <a:ext cx="68238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0378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3968487"/>
            <a:ext cx="9103659" cy="2889513"/>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контроля положения крышек и состояния датчиков </a:t>
            </a:r>
            <a:r>
              <a:rPr lang="ru-RU" sz="2000" dirty="0"/>
              <a:t>предусмотрены два ряда лампочек (светодиодов) по четыре лампочки в ряду. Верхний ряд показывает положение крышек УЗП. Зеленые лампочки включены через контакты контрольных реле 1ПК...4ПК и сигнализируют об опущенном положении крышек УЗП. Красные лампочки включены через контакты автопереключателей и сигнализируют о поднятом положении крышек УЗП. Нижний ряд лампочек (зеленого цвета) ровным горением указывает на исправное состояние датчиков, контролирующих наличие транспортного средства в зоне УЗ, а миганием сигнализируют о неисправности датчика. При отсутствии поезда на участке приближения нижний ряд лампочек не горит.</a:t>
            </a:r>
          </a:p>
        </p:txBody>
      </p:sp>
      <p:pic>
        <p:nvPicPr>
          <p:cNvPr id="2" name="Рисунок 1"/>
          <p:cNvPicPr>
            <a:picLocks noChangeAspect="1"/>
          </p:cNvPicPr>
          <p:nvPr/>
        </p:nvPicPr>
        <p:blipFill>
          <a:blip r:embed="rId2"/>
          <a:stretch>
            <a:fillRect/>
          </a:stretch>
        </p:blipFill>
        <p:spPr>
          <a:xfrm>
            <a:off x="4995082" y="469080"/>
            <a:ext cx="3139562" cy="3430283"/>
          </a:xfrm>
          <a:prstGeom prst="rect">
            <a:avLst/>
          </a:prstGeom>
          <a:ln>
            <a:solidFill>
              <a:schemeClr val="tx1"/>
            </a:solidFill>
          </a:ln>
        </p:spPr>
      </p:pic>
      <p:pic>
        <p:nvPicPr>
          <p:cNvPr id="3" name="Рисунок 2"/>
          <p:cNvPicPr>
            <a:picLocks noChangeAspect="1"/>
          </p:cNvPicPr>
          <p:nvPr/>
        </p:nvPicPr>
        <p:blipFill>
          <a:blip r:embed="rId3"/>
          <a:stretch>
            <a:fillRect/>
          </a:stretch>
        </p:blipFill>
        <p:spPr>
          <a:xfrm>
            <a:off x="688997" y="457200"/>
            <a:ext cx="3694496" cy="3499407"/>
          </a:xfrm>
          <a:prstGeom prst="rect">
            <a:avLst/>
          </a:prstGeom>
        </p:spPr>
      </p:pic>
    </p:spTree>
    <p:extLst>
      <p:ext uri="{BB962C8B-B14F-4D97-AF65-F5344CB8AC3E}">
        <p14:creationId xmlns:p14="http://schemas.microsoft.com/office/powerpoint/2010/main" val="2215950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988756"/>
            <a:ext cx="9103659" cy="1767587"/>
          </a:xfrm>
        </p:spPr>
        <p:txBody>
          <a:bodyPr>
            <a:normAutofit/>
          </a:bodyPr>
          <a:lstStyle/>
          <a:p>
            <a:pPr marL="0" indent="0" algn="just">
              <a:buNone/>
            </a:pPr>
            <a:r>
              <a:rPr lang="ru-RU" sz="2000" dirty="0" smtClean="0"/>
              <a:t>     Дежурный </a:t>
            </a:r>
            <a:r>
              <a:rPr lang="ru-RU" sz="2000" dirty="0"/>
              <a:t>по переезду в случае необходимости имеет возможность привести крышки УЗ в заграждающее положение или опустить их. </a:t>
            </a:r>
            <a:r>
              <a:rPr lang="ru-RU" sz="2000" b="1" dirty="0">
                <a:solidFill>
                  <a:srgbClr val="002060"/>
                </a:solidFill>
              </a:rPr>
              <a:t>В первом случае </a:t>
            </a:r>
            <a:r>
              <a:rPr lang="ru-RU" sz="2000" dirty="0"/>
              <a:t>он на щитке АПС нажимает кнопку с фиксацией «закрытие» переезда. Срабатывает схема управления АПС, включаются устройства переездной сигнализации, а затем, приблизительно через 13 с (как в случае автоматической дачи извещения о приближении поезда) поднимаются крышки УЗ. </a:t>
            </a:r>
          </a:p>
        </p:txBody>
      </p:sp>
      <p:pic>
        <p:nvPicPr>
          <p:cNvPr id="2" name="Рисунок 1"/>
          <p:cNvPicPr>
            <a:picLocks noChangeAspect="1"/>
          </p:cNvPicPr>
          <p:nvPr/>
        </p:nvPicPr>
        <p:blipFill rotWithShape="1">
          <a:blip r:embed="rId2"/>
          <a:srcRect l="2537" t="12489" r="7612" b="3023"/>
          <a:stretch/>
        </p:blipFill>
        <p:spPr>
          <a:xfrm>
            <a:off x="1310486" y="422878"/>
            <a:ext cx="6482686" cy="4565878"/>
          </a:xfrm>
          <a:prstGeom prst="rect">
            <a:avLst/>
          </a:prstGeom>
        </p:spPr>
      </p:pic>
    </p:spTree>
    <p:extLst>
      <p:ext uri="{BB962C8B-B14F-4D97-AF65-F5344CB8AC3E}">
        <p14:creationId xmlns:p14="http://schemas.microsoft.com/office/powerpoint/2010/main" val="1949125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27898" y="4448968"/>
            <a:ext cx="9103659" cy="2409032"/>
          </a:xfrm>
        </p:spPr>
        <p:txBody>
          <a:bodyPr>
            <a:normAutofit/>
          </a:bodyPr>
          <a:lstStyle/>
          <a:p>
            <a:pPr marL="0" indent="0" algn="just">
              <a:buNone/>
            </a:pPr>
            <a:r>
              <a:rPr lang="ru-RU" sz="2000" b="1" dirty="0" smtClean="0">
                <a:solidFill>
                  <a:srgbClr val="002060"/>
                </a:solidFill>
              </a:rPr>
              <a:t>      Во </a:t>
            </a:r>
            <a:r>
              <a:rPr lang="ru-RU" sz="2000" b="1" dirty="0">
                <a:solidFill>
                  <a:srgbClr val="002060"/>
                </a:solidFill>
              </a:rPr>
              <a:t>втором случае  </a:t>
            </a:r>
            <a:r>
              <a:rPr lang="ru-RU" sz="2000" dirty="0"/>
              <a:t>дежурный на щитке УЗП нажимает кнопку с фиксацией «нормализация» (предварительно сделав запись о снятии пломбы с кнопки) и ограждающие устройства переезда начинают работать как при проследовании поезда. Выключение мигания красных ламп переездных светофоров происходит без контроля опускания крышек УЗ. Поэтому дежурный по переезду при нажатии кнопки «Нормализация» должен убедиться, что крышки УЗ опущены, и, если какая-либо крышка не заняла нижнее положение, выключить электропривод с помощью курбельной рукоятки.</a:t>
            </a:r>
          </a:p>
        </p:txBody>
      </p:sp>
      <p:pic>
        <p:nvPicPr>
          <p:cNvPr id="2" name="Рисунок 1"/>
          <p:cNvPicPr>
            <a:picLocks noChangeAspect="1"/>
          </p:cNvPicPr>
          <p:nvPr/>
        </p:nvPicPr>
        <p:blipFill>
          <a:blip r:embed="rId2"/>
          <a:stretch>
            <a:fillRect/>
          </a:stretch>
        </p:blipFill>
        <p:spPr>
          <a:xfrm>
            <a:off x="1705970" y="402608"/>
            <a:ext cx="5798958" cy="4086001"/>
          </a:xfrm>
          <a:prstGeom prst="rect">
            <a:avLst/>
          </a:prstGeom>
        </p:spPr>
      </p:pic>
    </p:spTree>
    <p:extLst>
      <p:ext uri="{BB962C8B-B14F-4D97-AF65-F5344CB8AC3E}">
        <p14:creationId xmlns:p14="http://schemas.microsoft.com/office/powerpoint/2010/main" val="2086021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5551627"/>
            <a:ext cx="9103659" cy="1306373"/>
          </a:xfrm>
        </p:spPr>
        <p:txBody>
          <a:bodyPr>
            <a:normAutofit/>
          </a:bodyPr>
          <a:lstStyle/>
          <a:p>
            <a:pPr marL="0" indent="0" algn="just">
              <a:buNone/>
            </a:pPr>
            <a:r>
              <a:rPr lang="ru-RU" sz="2000" dirty="0" smtClean="0"/>
              <a:t>    УЗП </a:t>
            </a:r>
            <a:r>
              <a:rPr lang="ru-RU" sz="2000" dirty="0"/>
              <a:t>достаточно дорогостоящее и трудоемкое сооружение. Поэтому разработан упрощенный вариант, где устройства заграждения УЗ устанавливаются только с левой стороны проезжей части автодороги, т.е. со стороны выезда, так как правая часть проезжей части перекрывается шлагбаумом.</a:t>
            </a:r>
          </a:p>
          <a:p>
            <a:pPr marL="0" indent="0" algn="just">
              <a:buNone/>
            </a:pPr>
            <a:endParaRPr lang="ru-RU" sz="2000" dirty="0"/>
          </a:p>
          <a:p>
            <a:pPr marL="0" indent="0" algn="just">
              <a:buNone/>
            </a:pPr>
            <a:endParaRPr lang="ru-RU" sz="2000" dirty="0"/>
          </a:p>
        </p:txBody>
      </p:sp>
      <p:pic>
        <p:nvPicPr>
          <p:cNvPr id="7" name="Рисунок 6"/>
          <p:cNvPicPr>
            <a:picLocks noChangeAspect="1"/>
          </p:cNvPicPr>
          <p:nvPr/>
        </p:nvPicPr>
        <p:blipFill>
          <a:blip r:embed="rId2"/>
          <a:stretch>
            <a:fillRect/>
          </a:stretch>
        </p:blipFill>
        <p:spPr>
          <a:xfrm>
            <a:off x="239136" y="578985"/>
            <a:ext cx="8625385" cy="4850857"/>
          </a:xfrm>
          <a:prstGeom prst="rect">
            <a:avLst/>
          </a:prstGeom>
        </p:spPr>
      </p:pic>
    </p:spTree>
    <p:extLst>
      <p:ext uri="{BB962C8B-B14F-4D97-AF65-F5344CB8AC3E}">
        <p14:creationId xmlns:p14="http://schemas.microsoft.com/office/powerpoint/2010/main" val="188603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787152"/>
            <a:ext cx="9103659" cy="2070848"/>
          </a:xfrm>
        </p:spPr>
        <p:txBody>
          <a:bodyPr>
            <a:normAutofit/>
          </a:bodyPr>
          <a:lstStyle/>
          <a:p>
            <a:pPr marL="0" indent="0" algn="just">
              <a:buNone/>
            </a:pPr>
            <a:r>
              <a:rPr lang="ru-RU" sz="2000" b="1" dirty="0" smtClean="0">
                <a:solidFill>
                  <a:srgbClr val="C00000"/>
                </a:solidFill>
              </a:rPr>
              <a:t>      Для </a:t>
            </a:r>
            <a:r>
              <a:rPr lang="ru-RU" sz="2000" b="1" dirty="0">
                <a:solidFill>
                  <a:srgbClr val="C00000"/>
                </a:solidFill>
              </a:rPr>
              <a:t>обеспечения безопасности движения и регулирования движения транспортных средств через переезд </a:t>
            </a:r>
            <a:r>
              <a:rPr lang="ru-RU" sz="2000" b="1" dirty="0"/>
              <a:t>его оборудуют </a:t>
            </a:r>
            <a:r>
              <a:rPr lang="ru-RU" sz="2000" b="1" dirty="0">
                <a:solidFill>
                  <a:srgbClr val="002060"/>
                </a:solidFill>
              </a:rPr>
              <a:t>устройствами автоматической переездной сигнализации,</a:t>
            </a:r>
            <a:r>
              <a:rPr lang="ru-RU" sz="2000" dirty="0"/>
              <a:t> </a:t>
            </a:r>
            <a:r>
              <a:rPr lang="ru-RU" sz="2000" b="1" dirty="0"/>
              <a:t>к которым относятся </a:t>
            </a:r>
            <a:r>
              <a:rPr lang="ru-RU" sz="2000" b="1" dirty="0">
                <a:solidFill>
                  <a:srgbClr val="7030A0"/>
                </a:solidFill>
              </a:rPr>
              <a:t>автоматическая светофорная переездная сигнализация </a:t>
            </a:r>
            <a:r>
              <a:rPr lang="ru-RU" sz="2000" dirty="0"/>
              <a:t>(без шлагбаумов или с автоматическими шлагбаумами) </a:t>
            </a:r>
            <a:r>
              <a:rPr lang="ru-RU" sz="2000" b="1" dirty="0"/>
              <a:t>и </a:t>
            </a:r>
            <a:r>
              <a:rPr lang="ru-RU" sz="2000" b="1" dirty="0">
                <a:solidFill>
                  <a:srgbClr val="7030A0"/>
                </a:solidFill>
              </a:rPr>
              <a:t>автоматическая оповестительная переездная сигнализация. </a:t>
            </a:r>
            <a:r>
              <a:rPr lang="ru-RU" sz="2000" dirty="0"/>
              <a:t>Эти устройства должны подавать сигнал остановки в сторону автомобильной дороги и сигнал оповещения о приближении поезда к переезду.</a:t>
            </a:r>
          </a:p>
        </p:txBody>
      </p:sp>
      <p:pic>
        <p:nvPicPr>
          <p:cNvPr id="3" name="Рисунок 2"/>
          <p:cNvPicPr>
            <a:picLocks noChangeAspect="1"/>
          </p:cNvPicPr>
          <p:nvPr/>
        </p:nvPicPr>
        <p:blipFill>
          <a:blip r:embed="rId2"/>
          <a:stretch>
            <a:fillRect/>
          </a:stretch>
        </p:blipFill>
        <p:spPr>
          <a:xfrm>
            <a:off x="1062317" y="457200"/>
            <a:ext cx="6979023" cy="4100176"/>
          </a:xfrm>
          <a:prstGeom prst="rect">
            <a:avLst/>
          </a:prstGeom>
        </p:spPr>
      </p:pic>
    </p:spTree>
    <p:extLst>
      <p:ext uri="{BB962C8B-B14F-4D97-AF65-F5344CB8AC3E}">
        <p14:creationId xmlns:p14="http://schemas.microsoft.com/office/powerpoint/2010/main" val="1066704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582783"/>
            <a:ext cx="9103659" cy="2243252"/>
          </a:xfrm>
        </p:spPr>
        <p:txBody>
          <a:bodyPr>
            <a:normAutofit fontScale="77500" lnSpcReduction="20000"/>
          </a:bodyPr>
          <a:lstStyle/>
          <a:p>
            <a:pPr marL="0" indent="0" algn="just">
              <a:buNone/>
            </a:pPr>
            <a:r>
              <a:rPr lang="ru-RU" sz="2900" b="1" dirty="0" smtClean="0">
                <a:solidFill>
                  <a:srgbClr val="C00000"/>
                </a:solidFill>
              </a:rPr>
              <a:t>      Противотаранное </a:t>
            </a:r>
            <a:r>
              <a:rPr lang="ru-RU" sz="2900" b="1" dirty="0">
                <a:solidFill>
                  <a:srgbClr val="C00000"/>
                </a:solidFill>
              </a:rPr>
              <a:t>устройство </a:t>
            </a:r>
            <a:r>
              <a:rPr lang="ru-RU" sz="2900" dirty="0"/>
              <a:t>- это устройство, </a:t>
            </a:r>
            <a:r>
              <a:rPr lang="ru-RU" sz="2900" dirty="0" smtClean="0"/>
              <a:t>перекрывающее полностью </a:t>
            </a:r>
            <a:r>
              <a:rPr lang="ru-RU" sz="2900" dirty="0"/>
              <a:t>проезжую часть, которое предназначено для </a:t>
            </a:r>
            <a:r>
              <a:rPr lang="ru-RU" sz="2900" dirty="0" smtClean="0"/>
              <a:t>создания физического </a:t>
            </a:r>
            <a:r>
              <a:rPr lang="ru-RU" sz="2900" dirty="0"/>
              <a:t>препятствия (барьера) движению транспортных средств </a:t>
            </a:r>
            <a:r>
              <a:rPr lang="ru-RU" sz="2900" dirty="0" smtClean="0"/>
              <a:t>при попытке </a:t>
            </a:r>
            <a:r>
              <a:rPr lang="ru-RU" sz="2900" dirty="0"/>
              <a:t>несанкционированного выезда на закрытый </a:t>
            </a:r>
            <a:r>
              <a:rPr lang="ru-RU" sz="2900" dirty="0" err="1" smtClean="0"/>
              <a:t>ж.д</a:t>
            </a:r>
            <a:r>
              <a:rPr lang="ru-RU" sz="2900" dirty="0" smtClean="0"/>
              <a:t>. переезд </a:t>
            </a:r>
            <a:r>
              <a:rPr lang="ru-RU" sz="2900" dirty="0"/>
              <a:t>при приближении к нему поезда.</a:t>
            </a:r>
          </a:p>
          <a:p>
            <a:pPr marL="0" indent="0" algn="just">
              <a:buNone/>
            </a:pPr>
            <a:r>
              <a:rPr lang="ru-RU" sz="2900" dirty="0" smtClean="0"/>
              <a:t>     Применяются </a:t>
            </a:r>
            <a:r>
              <a:rPr lang="ru-RU" sz="2900" dirty="0"/>
              <a:t>на железнодорожных переездах, </a:t>
            </a:r>
            <a:r>
              <a:rPr lang="ru-RU" sz="2900" dirty="0" smtClean="0"/>
              <a:t>обслуживаемых дежурным </a:t>
            </a:r>
            <a:r>
              <a:rPr lang="ru-RU" sz="2900" dirty="0"/>
              <a:t>работником, с интенсивным движением транспортных средств, </a:t>
            </a:r>
            <a:r>
              <a:rPr lang="ru-RU" sz="2900" dirty="0" smtClean="0"/>
              <a:t>а также </a:t>
            </a:r>
            <a:r>
              <a:rPr lang="ru-RU" sz="2900" dirty="0"/>
              <a:t>скоростным движением пассажирских поездов.</a:t>
            </a:r>
          </a:p>
          <a:p>
            <a:pPr marL="0" indent="0" algn="just">
              <a:buNone/>
            </a:pPr>
            <a:endParaRPr lang="ru-RU" sz="2000" dirty="0"/>
          </a:p>
        </p:txBody>
      </p:sp>
      <p:pic>
        <p:nvPicPr>
          <p:cNvPr id="4" name="Рисунок 3"/>
          <p:cNvPicPr>
            <a:picLocks noChangeAspect="1"/>
          </p:cNvPicPr>
          <p:nvPr/>
        </p:nvPicPr>
        <p:blipFill>
          <a:blip r:embed="rId2"/>
          <a:stretch>
            <a:fillRect/>
          </a:stretch>
        </p:blipFill>
        <p:spPr>
          <a:xfrm>
            <a:off x="1218079" y="333047"/>
            <a:ext cx="6383724" cy="4249736"/>
          </a:xfrm>
          <a:prstGeom prst="rect">
            <a:avLst/>
          </a:prstGeom>
        </p:spPr>
      </p:pic>
    </p:spTree>
    <p:extLst>
      <p:ext uri="{BB962C8B-B14F-4D97-AF65-F5344CB8AC3E}">
        <p14:creationId xmlns:p14="http://schemas.microsoft.com/office/powerpoint/2010/main" val="9165046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1411941" y="15593"/>
            <a:ext cx="6656293" cy="4681593"/>
          </a:xfrm>
          <a:prstGeom prst="rect">
            <a:avLst/>
          </a:prstGeom>
        </p:spPr>
      </p:pic>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941" y="4640240"/>
            <a:ext cx="9103659" cy="2286000"/>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Стрела </a:t>
            </a:r>
            <a:r>
              <a:rPr lang="ru-RU" sz="2000" dirty="0">
                <a:latin typeface="Times New Roman" panose="02020603050405020304" pitchFamily="18" charset="0"/>
                <a:cs typeface="Times New Roman" panose="02020603050405020304" pitchFamily="18" charset="0"/>
              </a:rPr>
              <a:t>барьера полностью перекрывает дорожное полотно </a:t>
            </a:r>
            <a:r>
              <a:rPr lang="ru-RU" sz="2000" dirty="0" smtClean="0">
                <a:latin typeface="Times New Roman" panose="02020603050405020304" pitchFamily="18" charset="0"/>
                <a:cs typeface="Times New Roman" panose="02020603050405020304" pitchFamily="18" charset="0"/>
              </a:rPr>
              <a:t>шириной 7,5 </a:t>
            </a:r>
            <a:r>
              <a:rPr lang="ru-RU" sz="2000" dirty="0">
                <a:latin typeface="Times New Roman" panose="02020603050405020304" pitchFamily="18" charset="0"/>
                <a:cs typeface="Times New Roman" panose="02020603050405020304" pitchFamily="18" charset="0"/>
              </a:rPr>
              <a:t>м.</a:t>
            </a:r>
          </a:p>
          <a:p>
            <a:pPr marL="0" indent="0" algn="just">
              <a:buNone/>
            </a:pPr>
            <a:r>
              <a:rPr lang="ru-RU" sz="2000" dirty="0" smtClean="0">
                <a:latin typeface="Times New Roman" panose="02020603050405020304" pitchFamily="18" charset="0"/>
                <a:cs typeface="Times New Roman" panose="02020603050405020304" pitchFamily="18" charset="0"/>
              </a:rPr>
              <a:t>     Принцип </a:t>
            </a:r>
            <a:r>
              <a:rPr lang="ru-RU" sz="2000" dirty="0">
                <a:latin typeface="Times New Roman" panose="02020603050405020304" pitchFamily="18" charset="0"/>
                <a:cs typeface="Times New Roman" panose="02020603050405020304" pitchFamily="18" charset="0"/>
              </a:rPr>
              <a:t>действия противотаранного устройства шлагбаумного </a:t>
            </a:r>
            <a:r>
              <a:rPr lang="ru-RU" sz="2000" dirty="0" smtClean="0">
                <a:latin typeface="Times New Roman" panose="02020603050405020304" pitchFamily="18" charset="0"/>
                <a:cs typeface="Times New Roman" panose="02020603050405020304" pitchFamily="18" charset="0"/>
              </a:rPr>
              <a:t>типа заключен </a:t>
            </a:r>
            <a:r>
              <a:rPr lang="ru-RU" sz="2000" dirty="0">
                <a:latin typeface="Times New Roman" panose="02020603050405020304" pitchFamily="18" charset="0"/>
                <a:cs typeface="Times New Roman" panose="02020603050405020304" pitchFamily="18" charset="0"/>
              </a:rPr>
              <a:t>в быстром (от 5 </a:t>
            </a:r>
            <a:r>
              <a:rPr lang="ru-RU" sz="2000" dirty="0" smtClean="0">
                <a:latin typeface="Times New Roman" panose="02020603050405020304" pitchFamily="18" charset="0"/>
                <a:cs typeface="Times New Roman" panose="02020603050405020304" pitchFamily="18" charset="0"/>
              </a:rPr>
              <a:t>сек) </a:t>
            </a:r>
            <a:r>
              <a:rPr lang="ru-RU" sz="2000" dirty="0">
                <a:latin typeface="Times New Roman" panose="02020603050405020304" pitchFamily="18" charset="0"/>
                <a:cs typeface="Times New Roman" panose="02020603050405020304" pitchFamily="18" charset="0"/>
              </a:rPr>
              <a:t>перекрытии проезжей части </a:t>
            </a:r>
            <a:r>
              <a:rPr lang="ru-RU" sz="2000" dirty="0" smtClean="0">
                <a:latin typeface="Times New Roman" panose="02020603050405020304" pitchFamily="18" charset="0"/>
                <a:cs typeface="Times New Roman" panose="02020603050405020304" pitchFamily="18" charset="0"/>
              </a:rPr>
              <a:t>дороги перемещающейся </a:t>
            </a:r>
            <a:r>
              <a:rPr lang="ru-RU" sz="2000" dirty="0">
                <a:latin typeface="Times New Roman" panose="02020603050405020304" pitchFamily="18" charset="0"/>
                <a:cs typeface="Times New Roman" panose="02020603050405020304" pitchFamily="18" charset="0"/>
              </a:rPr>
              <a:t>стрелой барьера, которая может двигаться как </a:t>
            </a:r>
            <a:r>
              <a:rPr lang="ru-RU" sz="2000" dirty="0" smtClean="0">
                <a:latin typeface="Times New Roman" panose="02020603050405020304" pitchFamily="18" charset="0"/>
                <a:cs typeface="Times New Roman" panose="02020603050405020304" pitchFamily="18" charset="0"/>
              </a:rPr>
              <a:t>в вертикальной </a:t>
            </a:r>
            <a:r>
              <a:rPr lang="ru-RU" sz="2000" dirty="0">
                <a:latin typeface="Times New Roman" panose="02020603050405020304" pitchFamily="18" charset="0"/>
                <a:cs typeface="Times New Roman" panose="02020603050405020304" pitchFamily="18" charset="0"/>
              </a:rPr>
              <a:t>(подъем-опускание), так и в горизонтальной плоскости. </a:t>
            </a:r>
            <a:r>
              <a:rPr lang="ru-RU" sz="2000" dirty="0" smtClean="0">
                <a:latin typeface="Times New Roman" panose="02020603050405020304" pitchFamily="18" charset="0"/>
                <a:cs typeface="Times New Roman" panose="02020603050405020304" pitchFamily="18" charset="0"/>
              </a:rPr>
              <a:t>Стрела барьера </a:t>
            </a:r>
            <a:r>
              <a:rPr lang="ru-RU" sz="2000" dirty="0">
                <a:latin typeface="Times New Roman" panose="02020603050405020304" pitchFamily="18" charset="0"/>
                <a:cs typeface="Times New Roman" panose="02020603050405020304" pitchFamily="18" charset="0"/>
              </a:rPr>
              <a:t>в положении «закрыто» находится на уровне от 0,8 м </a:t>
            </a:r>
            <a:r>
              <a:rPr lang="ru-RU" sz="2000" dirty="0" smtClean="0">
                <a:latin typeface="Times New Roman" panose="02020603050405020304" pitchFamily="18" charset="0"/>
                <a:cs typeface="Times New Roman" panose="02020603050405020304" pitchFamily="18" charset="0"/>
              </a:rPr>
              <a:t>относительно дорожного </a:t>
            </a:r>
            <a:r>
              <a:rPr lang="ru-RU" sz="2000" dirty="0">
                <a:latin typeface="Times New Roman" panose="02020603050405020304" pitchFamily="18" charset="0"/>
                <a:cs typeface="Times New Roman" panose="02020603050405020304" pitchFamily="18" charset="0"/>
              </a:rPr>
              <a:t>полотна. Новое ПТУ гарантировано останавливает </a:t>
            </a:r>
            <a:r>
              <a:rPr lang="ru-RU" sz="2000" dirty="0" smtClean="0">
                <a:latin typeface="Times New Roman" panose="02020603050405020304" pitchFamily="18" charset="0"/>
                <a:cs typeface="Times New Roman" panose="02020603050405020304" pitchFamily="18" charset="0"/>
              </a:rPr>
              <a:t>транспортное средство </a:t>
            </a:r>
            <a:r>
              <a:rPr lang="ru-RU" sz="2000" dirty="0">
                <a:latin typeface="Times New Roman" panose="02020603050405020304" pitchFamily="18" charset="0"/>
                <a:cs typeface="Times New Roman" panose="02020603050405020304" pitchFamily="18" charset="0"/>
              </a:rPr>
              <a:t>массой до 10 тонн, движущегося со скоростью 40 км/ч.</a:t>
            </a:r>
          </a:p>
        </p:txBody>
      </p:sp>
    </p:spTree>
    <p:extLst>
      <p:ext uri="{BB962C8B-B14F-4D97-AF65-F5344CB8AC3E}">
        <p14:creationId xmlns:p14="http://schemas.microsoft.com/office/powerpoint/2010/main" val="17490004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847314"/>
            <a:ext cx="9103659" cy="2086303"/>
          </a:xfrm>
        </p:spPr>
        <p:txBody>
          <a:bodyPr>
            <a:normAutofit fontScale="70000" lnSpcReduction="20000"/>
          </a:bodyPr>
          <a:lstStyle/>
          <a:p>
            <a:pPr marL="0" indent="0" algn="just">
              <a:buNone/>
            </a:pPr>
            <a:r>
              <a:rPr lang="ru-RU" sz="2900" dirty="0" smtClean="0"/>
              <a:t>       Противотаранное </a:t>
            </a:r>
            <a:r>
              <a:rPr lang="ru-RU" sz="2900" dirty="0"/>
              <a:t>устройство сдерживает удар по барьеру как </a:t>
            </a:r>
            <a:r>
              <a:rPr lang="ru-RU" sz="2900" dirty="0" smtClean="0"/>
              <a:t>в горизонтальной </a:t>
            </a:r>
            <a:r>
              <a:rPr lang="ru-RU" sz="2900" dirty="0"/>
              <a:t>плоскости, так и удар, направленный снизу вверх под </a:t>
            </a:r>
            <a:r>
              <a:rPr lang="ru-RU" sz="2900" dirty="0" smtClean="0"/>
              <a:t>углом 45 </a:t>
            </a:r>
            <a:r>
              <a:rPr lang="ru-RU" sz="2900" dirty="0"/>
              <a:t>градусов. Конструкция устройства позволяет проводить замену </a:t>
            </a:r>
            <a:r>
              <a:rPr lang="ru-RU" sz="2900" dirty="0" smtClean="0"/>
              <a:t>стрелы после </a:t>
            </a:r>
            <a:r>
              <a:rPr lang="ru-RU" sz="2900" dirty="0"/>
              <a:t>таранного воздействия и не требует большого объема </a:t>
            </a:r>
            <a:r>
              <a:rPr lang="ru-RU" sz="2900" dirty="0" smtClean="0"/>
              <a:t>ремонтно-восстановительных </a:t>
            </a:r>
            <a:r>
              <a:rPr lang="ru-RU" sz="2900" dirty="0"/>
              <a:t>работ.</a:t>
            </a:r>
          </a:p>
          <a:p>
            <a:pPr marL="0" indent="0" algn="just">
              <a:buNone/>
            </a:pPr>
            <a:r>
              <a:rPr lang="ru-RU" sz="2900" dirty="0" smtClean="0"/>
              <a:t>      В </a:t>
            </a:r>
            <a:r>
              <a:rPr lang="ru-RU" sz="2900" dirty="0"/>
              <a:t>результате внедрения ПТУ-7,5 существенно сократилось время </a:t>
            </a:r>
            <a:r>
              <a:rPr lang="ru-RU" sz="2900" dirty="0" smtClean="0"/>
              <a:t>на подготовку </a:t>
            </a:r>
            <a:r>
              <a:rPr lang="ru-RU" sz="2900" dirty="0"/>
              <a:t>переезда к пропуску высокоскоростных поездов и </a:t>
            </a:r>
            <a:r>
              <a:rPr lang="ru-RU" sz="2900" dirty="0" smtClean="0"/>
              <a:t>повысился уровень </a:t>
            </a:r>
            <a:r>
              <a:rPr lang="ru-RU" sz="2900" dirty="0"/>
              <a:t>безопасности движения на данном участке.</a:t>
            </a:r>
            <a:endParaRPr lang="ru-RU" sz="2000" dirty="0"/>
          </a:p>
        </p:txBody>
      </p:sp>
      <p:pic>
        <p:nvPicPr>
          <p:cNvPr id="2" name="Рисунок 1"/>
          <p:cNvPicPr>
            <a:picLocks noChangeAspect="1"/>
          </p:cNvPicPr>
          <p:nvPr/>
        </p:nvPicPr>
        <p:blipFill>
          <a:blip r:embed="rId2"/>
          <a:stretch>
            <a:fillRect/>
          </a:stretch>
        </p:blipFill>
        <p:spPr>
          <a:xfrm>
            <a:off x="1235317" y="421234"/>
            <a:ext cx="6633023" cy="4426080"/>
          </a:xfrm>
          <a:prstGeom prst="rect">
            <a:avLst/>
          </a:prstGeom>
        </p:spPr>
      </p:pic>
    </p:spTree>
    <p:extLst>
      <p:ext uri="{BB962C8B-B14F-4D97-AF65-F5344CB8AC3E}">
        <p14:creationId xmlns:p14="http://schemas.microsoft.com/office/powerpoint/2010/main" val="20007152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632013"/>
            <a:ext cx="9103659" cy="6225988"/>
          </a:xfrm>
        </p:spPr>
        <p:txBody>
          <a:bodyPr>
            <a:normAutofit/>
          </a:bodyPr>
          <a:lstStyle/>
          <a:p>
            <a:pPr marL="0" indent="0" algn="just">
              <a:buNone/>
            </a:pPr>
            <a:r>
              <a:rPr lang="ru-RU" sz="2000" dirty="0" smtClean="0"/>
              <a:t>                                        </a:t>
            </a:r>
            <a:r>
              <a:rPr lang="ru-RU" sz="2000" b="1" dirty="0" smtClean="0">
                <a:solidFill>
                  <a:srgbClr val="002060"/>
                </a:solidFill>
              </a:rPr>
              <a:t>Закрепление материала</a:t>
            </a:r>
          </a:p>
          <a:p>
            <a:pPr marL="457200" indent="-457200" algn="just">
              <a:buAutoNum type="arabicPeriod"/>
            </a:pPr>
            <a:r>
              <a:rPr lang="ru-RU" sz="2000" b="1" dirty="0" smtClean="0"/>
              <a:t>Для чего служат ограждающие устройства на </a:t>
            </a:r>
            <a:r>
              <a:rPr lang="ru-RU" sz="2000" b="1" dirty="0" err="1" smtClean="0"/>
              <a:t>ж.д</a:t>
            </a:r>
            <a:r>
              <a:rPr lang="ru-RU" sz="2000" b="1" dirty="0" smtClean="0"/>
              <a:t>. переездах?</a:t>
            </a:r>
          </a:p>
          <a:p>
            <a:pPr marL="457200" indent="-457200" algn="just">
              <a:buAutoNum type="arabicPeriod"/>
            </a:pPr>
            <a:r>
              <a:rPr lang="ru-RU" sz="2000" b="1" dirty="0" smtClean="0"/>
              <a:t>Какие виды автоматических ограждающих устройств применяются на </a:t>
            </a:r>
            <a:r>
              <a:rPr lang="ru-RU" sz="2000" b="1" dirty="0" err="1" smtClean="0"/>
              <a:t>ж.д</a:t>
            </a:r>
            <a:r>
              <a:rPr lang="ru-RU" sz="2000" b="1" dirty="0" smtClean="0"/>
              <a:t>. переездах?</a:t>
            </a:r>
          </a:p>
          <a:p>
            <a:pPr marL="457200" indent="-457200" algn="just">
              <a:buAutoNum type="arabicPeriod"/>
            </a:pPr>
            <a:r>
              <a:rPr lang="ru-RU" sz="2000" b="1" dirty="0" smtClean="0"/>
              <a:t>Какое оборудование входит в состав устройств АПСА?</a:t>
            </a:r>
          </a:p>
          <a:p>
            <a:pPr marL="457200" indent="-457200" algn="just">
              <a:buAutoNum type="arabicPeriod"/>
            </a:pPr>
            <a:r>
              <a:rPr lang="ru-RU" sz="2000" b="1" dirty="0" smtClean="0"/>
              <a:t>Как устроен переездный светофор и </a:t>
            </a:r>
            <a:r>
              <a:rPr lang="ru-RU" sz="2000" b="1" dirty="0" err="1" smtClean="0"/>
              <a:t>автошлагбаум</a:t>
            </a:r>
            <a:r>
              <a:rPr lang="ru-RU" sz="2000" b="1" dirty="0" smtClean="0"/>
              <a:t>?</a:t>
            </a:r>
          </a:p>
          <a:p>
            <a:pPr marL="457200" indent="-457200" algn="just">
              <a:buAutoNum type="arabicPeriod"/>
            </a:pPr>
            <a:r>
              <a:rPr lang="ru-RU" sz="2000" b="1" dirty="0" smtClean="0"/>
              <a:t>Какие способы используют для подачи извещения на закрытие </a:t>
            </a:r>
            <a:r>
              <a:rPr lang="ru-RU" sz="2000" b="1" dirty="0" err="1" smtClean="0"/>
              <a:t>ж.д</a:t>
            </a:r>
            <a:r>
              <a:rPr lang="ru-RU" sz="2000" b="1" dirty="0" smtClean="0"/>
              <a:t>. переезда?</a:t>
            </a:r>
          </a:p>
          <a:p>
            <a:pPr marL="457200" indent="-457200" algn="just">
              <a:buAutoNum type="arabicPeriod"/>
            </a:pPr>
            <a:r>
              <a:rPr lang="ru-RU" sz="2000" b="1" dirty="0" smtClean="0"/>
              <a:t>В чём состоит процесс закрытия и открытия </a:t>
            </a:r>
            <a:r>
              <a:rPr lang="ru-RU" sz="2000" b="1" dirty="0" err="1" smtClean="0"/>
              <a:t>ж.д</a:t>
            </a:r>
            <a:r>
              <a:rPr lang="ru-RU" sz="2000" b="1" dirty="0" smtClean="0"/>
              <a:t>. переезда?</a:t>
            </a:r>
          </a:p>
          <a:p>
            <a:pPr marL="457200" indent="-457200" algn="just">
              <a:buAutoNum type="arabicPeriod"/>
            </a:pPr>
            <a:r>
              <a:rPr lang="ru-RU" sz="2000" b="1" dirty="0" smtClean="0"/>
              <a:t>Каково назначение щитка управления у дежурного по переезду, а  также кнопок и контрольных ламп на нем?</a:t>
            </a:r>
          </a:p>
          <a:p>
            <a:pPr marL="457200" indent="-457200" algn="just">
              <a:buAutoNum type="arabicPeriod"/>
            </a:pPr>
            <a:r>
              <a:rPr lang="ru-RU" sz="2000" b="1" dirty="0" smtClean="0"/>
              <a:t>Для чего служат заграждающие устройства на </a:t>
            </a:r>
            <a:r>
              <a:rPr lang="ru-RU" sz="2000" b="1" dirty="0" err="1" smtClean="0"/>
              <a:t>ж.д</a:t>
            </a:r>
            <a:r>
              <a:rPr lang="ru-RU" sz="2000" b="1" dirty="0" smtClean="0"/>
              <a:t>. переездах и какое оборудование на </a:t>
            </a:r>
            <a:r>
              <a:rPr lang="ru-RU" sz="2000" b="1" dirty="0" err="1" smtClean="0"/>
              <a:t>ж.д</a:t>
            </a:r>
            <a:r>
              <a:rPr lang="ru-RU" sz="2000" b="1" dirty="0" smtClean="0"/>
              <a:t>. переезде относится к этим устройствам?</a:t>
            </a:r>
          </a:p>
          <a:p>
            <a:pPr marL="457200" indent="-457200" algn="just">
              <a:buAutoNum type="arabicPeriod"/>
            </a:pPr>
            <a:r>
              <a:rPr lang="ru-RU" sz="2000" b="1" dirty="0" smtClean="0"/>
              <a:t>Какие кнопки и контрольные лампы установлены на щитке УЗП и какое назначение они имеют?</a:t>
            </a:r>
          </a:p>
          <a:p>
            <a:pPr marL="457200" indent="-457200" algn="just">
              <a:buAutoNum type="arabicPeriod"/>
            </a:pPr>
            <a:r>
              <a:rPr lang="ru-RU" sz="2000" b="1" dirty="0" smtClean="0"/>
              <a:t>Какой порядок действий дежурного по переезду при пользовании кнопкой «Нормализация»?  </a:t>
            </a:r>
            <a:endParaRPr lang="ru-RU" sz="2000" b="1" dirty="0"/>
          </a:p>
        </p:txBody>
      </p:sp>
    </p:spTree>
    <p:extLst>
      <p:ext uri="{BB962C8B-B14F-4D97-AF65-F5344CB8AC3E}">
        <p14:creationId xmlns:p14="http://schemas.microsoft.com/office/powerpoint/2010/main" val="3828009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62128"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111528" y="1098142"/>
            <a:ext cx="8855051" cy="5759858"/>
          </a:xfrm>
        </p:spPr>
        <p:txBody>
          <a:bodyPr>
            <a:normAutofit/>
          </a:bodyPr>
          <a:lstStyle/>
          <a:p>
            <a:pPr marL="0" indent="0" algn="just">
              <a:buNone/>
            </a:pPr>
            <a:r>
              <a:rPr lang="ru-RU" sz="1500" dirty="0"/>
              <a:t>  </a:t>
            </a:r>
            <a:r>
              <a:rPr lang="ru-RU" sz="1500" dirty="0" smtClean="0"/>
              <a:t>                                               </a:t>
            </a:r>
            <a:r>
              <a:rPr lang="ru-RU" sz="2000" b="1" dirty="0" smtClean="0"/>
              <a:t>Курс </a:t>
            </a:r>
            <a:r>
              <a:rPr lang="ru-RU" sz="2000" b="1" dirty="0"/>
              <a:t>лекций Глава </a:t>
            </a:r>
            <a:r>
              <a:rPr lang="ru-RU" sz="2000" b="1" dirty="0" smtClean="0"/>
              <a:t>11 </a:t>
            </a:r>
            <a:r>
              <a:rPr lang="ru-RU" sz="2000" b="1" dirty="0"/>
              <a:t>стр. </a:t>
            </a:r>
            <a:r>
              <a:rPr lang="ru-RU" sz="2000" b="1" dirty="0" smtClean="0"/>
              <a:t>68-71</a:t>
            </a:r>
            <a:endParaRPr lang="ru-RU" sz="2000" b="1" dirty="0"/>
          </a:p>
          <a:p>
            <a:pPr marL="457200" indent="-457200" algn="just">
              <a:buAutoNum type="arabicPeriod"/>
            </a:pPr>
            <a:r>
              <a:rPr lang="ru-RU" sz="2000" dirty="0" smtClean="0"/>
              <a:t>Назначение </a:t>
            </a:r>
            <a:r>
              <a:rPr lang="ru-RU" sz="2000" dirty="0"/>
              <a:t>устройств ДК. Общая характеристика системы частотного диспетчерского контроля (ДК</a:t>
            </a:r>
            <a:r>
              <a:rPr lang="ru-RU" sz="2000" dirty="0" smtClean="0"/>
              <a:t>);</a:t>
            </a:r>
          </a:p>
          <a:p>
            <a:pPr marL="457200" indent="-457200" algn="just">
              <a:buAutoNum type="arabicPeriod"/>
            </a:pPr>
            <a:r>
              <a:rPr lang="ru-RU" sz="2000" dirty="0" smtClean="0"/>
              <a:t>Структурная </a:t>
            </a:r>
            <a:r>
              <a:rPr lang="ru-RU" sz="2000" dirty="0"/>
              <a:t>схема, принцип передачи информации с перегона на станцию и на пост ДНЦ. </a:t>
            </a:r>
            <a:endParaRPr lang="ru-RU" sz="2000" dirty="0" smtClean="0"/>
          </a:p>
          <a:p>
            <a:pPr marL="457200" indent="-457200" algn="just">
              <a:buAutoNum type="arabicPeriod"/>
            </a:pPr>
            <a:r>
              <a:rPr lang="ru-RU" sz="2000" dirty="0" smtClean="0"/>
              <a:t>Общие </a:t>
            </a:r>
            <a:r>
              <a:rPr lang="ru-RU" sz="2000" dirty="0"/>
              <a:t>сведения об автоматизированной системе диспетчерского контроля АСДК.</a:t>
            </a:r>
          </a:p>
          <a:p>
            <a:pPr marL="0" indent="0" algn="just">
              <a:buNone/>
            </a:pPr>
            <a:endParaRPr lang="ru-RU" sz="2000" b="1" dirty="0" smtClean="0">
              <a:solidFill>
                <a:srgbClr val="002060"/>
              </a:solidFill>
            </a:endParaRPr>
          </a:p>
          <a:p>
            <a:pPr marL="0" indent="0" algn="just">
              <a:buNone/>
            </a:pPr>
            <a:endParaRPr lang="ru-RU" sz="2000" b="1" dirty="0">
              <a:solidFill>
                <a:srgbClr val="002060"/>
              </a:solidFill>
            </a:endParaRPr>
          </a:p>
          <a:p>
            <a:pPr marL="0" indent="0" algn="just">
              <a:buNone/>
            </a:pPr>
            <a:endParaRPr lang="ru-RU" sz="2000" b="1" dirty="0" smtClean="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характеристикам каждой системы. Курс </a:t>
            </a:r>
            <a:r>
              <a:rPr lang="ru-RU" sz="2000" i="1" dirty="0" smtClean="0"/>
              <a:t>лекций Глава 10, стр</a:t>
            </a:r>
            <a:r>
              <a:rPr lang="ru-RU" sz="2000" i="1" dirty="0"/>
              <a:t>. </a:t>
            </a:r>
            <a:r>
              <a:rPr lang="ru-RU" sz="2000" i="1" dirty="0" smtClean="0"/>
              <a:t>61-68. </a:t>
            </a:r>
            <a:r>
              <a:rPr lang="ru-RU" sz="2000" i="1" dirty="0"/>
              <a:t>Подготовка к практическому занятию, оформление отчетов и подготовка к их защите.</a:t>
            </a:r>
          </a:p>
        </p:txBody>
      </p:sp>
      <p:sp>
        <p:nvSpPr>
          <p:cNvPr id="7" name="Прямоугольник 6"/>
          <p:cNvSpPr/>
          <p:nvPr/>
        </p:nvSpPr>
        <p:spPr>
          <a:xfrm>
            <a:off x="1496775" y="431714"/>
            <a:ext cx="6084556" cy="400110"/>
          </a:xfrm>
          <a:prstGeom prst="rect">
            <a:avLst/>
          </a:prstGeom>
        </p:spPr>
        <p:txBody>
          <a:bodyPr wrap="square">
            <a:spAutoFit/>
          </a:bodyPr>
          <a:lstStyle/>
          <a:p>
            <a:r>
              <a:rPr lang="ru-RU" sz="2000" b="1" dirty="0">
                <a:solidFill>
                  <a:srgbClr val="C00000"/>
                </a:solidFill>
              </a:rPr>
              <a:t>Диспетчерский контроль за движением </a:t>
            </a:r>
            <a:r>
              <a:rPr lang="ru-RU" sz="2000" b="1" dirty="0" smtClean="0">
                <a:solidFill>
                  <a:srgbClr val="C00000"/>
                </a:solidFill>
              </a:rPr>
              <a:t>поездов</a:t>
            </a:r>
            <a:endParaRPr lang="ru-RU" sz="2000" b="1" dirty="0">
              <a:solidFill>
                <a:srgbClr val="C00000"/>
              </a:solidFill>
            </a:endParaRP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378799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40341" y="4814045"/>
            <a:ext cx="9103659" cy="2030507"/>
          </a:xfrm>
        </p:spPr>
        <p:txBody>
          <a:bodyPr>
            <a:normAutofit/>
          </a:bodyPr>
          <a:lstStyle/>
          <a:p>
            <a:pPr marL="0" indent="0" algn="just">
              <a:buNone/>
            </a:pPr>
            <a:r>
              <a:rPr lang="ru-RU" sz="2000" dirty="0"/>
              <a:t>Сигнализация должна включаться с </a:t>
            </a:r>
            <a:r>
              <a:rPr lang="ru-RU" sz="2000" b="1" dirty="0"/>
              <a:t>упреждением</a:t>
            </a:r>
            <a:r>
              <a:rPr lang="ru-RU" sz="2000" dirty="0"/>
              <a:t>, необходимым для заблаговременного освобождения переезда транспортными средствами до подхода поезда к нему. Автоматические шлагбаумы закрывают переезд через определенное время после начала действия светофорной сигнализации. Действие автоматической светофорной сигнализации и закрытое состояние автошлагбаумов должны продолжаться </a:t>
            </a:r>
            <a:r>
              <a:rPr lang="ru-RU" sz="2000" b="1" dirty="0"/>
              <a:t>до полного освобождения </a:t>
            </a:r>
            <a:r>
              <a:rPr lang="ru-RU" sz="2000" dirty="0"/>
              <a:t>переезда поездом.</a:t>
            </a:r>
          </a:p>
        </p:txBody>
      </p:sp>
      <p:pic>
        <p:nvPicPr>
          <p:cNvPr id="3" name="Рисунок 2"/>
          <p:cNvPicPr>
            <a:picLocks noChangeAspect="1"/>
          </p:cNvPicPr>
          <p:nvPr/>
        </p:nvPicPr>
        <p:blipFill>
          <a:blip r:embed="rId2"/>
          <a:stretch>
            <a:fillRect/>
          </a:stretch>
        </p:blipFill>
        <p:spPr>
          <a:xfrm>
            <a:off x="1331257" y="457200"/>
            <a:ext cx="6303309" cy="4195202"/>
          </a:xfrm>
          <a:prstGeom prst="rect">
            <a:avLst/>
          </a:prstGeom>
        </p:spPr>
      </p:pic>
    </p:spTree>
    <p:extLst>
      <p:ext uri="{BB962C8B-B14F-4D97-AF65-F5344CB8AC3E}">
        <p14:creationId xmlns:p14="http://schemas.microsoft.com/office/powerpoint/2010/main" val="1862158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5256472"/>
            <a:ext cx="9103659" cy="1572705"/>
          </a:xfrm>
        </p:spPr>
        <p:txBody>
          <a:bodyPr>
            <a:normAutofit/>
          </a:bodyPr>
          <a:lstStyle/>
          <a:p>
            <a:pPr marL="0" indent="0" algn="just">
              <a:buNone/>
            </a:pPr>
            <a:r>
              <a:rPr lang="ru-RU" sz="2000" dirty="0" smtClean="0"/>
              <a:t>      Все </a:t>
            </a:r>
            <a:r>
              <a:rPr lang="ru-RU" sz="2000" dirty="0"/>
              <a:t>железнодорожные переезды, расположенные на участках, оборудованных продольными линиями электроснабжения или имеющие вблизи другие постоянные источники электроснабжения, должны иметь электрическое освещение, а в необходимых случаях оборудоваться прожекторными установками для осмотра проходящих поездов.</a:t>
            </a:r>
          </a:p>
        </p:txBody>
      </p:sp>
      <p:pic>
        <p:nvPicPr>
          <p:cNvPr id="2" name="Рисунок 1"/>
          <p:cNvPicPr>
            <a:picLocks noChangeAspect="1"/>
          </p:cNvPicPr>
          <p:nvPr/>
        </p:nvPicPr>
        <p:blipFill rotWithShape="1">
          <a:blip r:embed="rId2"/>
          <a:srcRect t="8710" r="14627"/>
          <a:stretch/>
        </p:blipFill>
        <p:spPr>
          <a:xfrm>
            <a:off x="1307377" y="394838"/>
            <a:ext cx="6826441" cy="4861634"/>
          </a:xfrm>
          <a:prstGeom prst="rect">
            <a:avLst/>
          </a:prstGeom>
        </p:spPr>
      </p:pic>
    </p:spTree>
    <p:extLst>
      <p:ext uri="{BB962C8B-B14F-4D97-AF65-F5344CB8AC3E}">
        <p14:creationId xmlns:p14="http://schemas.microsoft.com/office/powerpoint/2010/main" val="68255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26693" y="4392852"/>
            <a:ext cx="9103659" cy="2436325"/>
          </a:xfrm>
        </p:spPr>
        <p:txBody>
          <a:bodyPr>
            <a:normAutofit/>
          </a:bodyPr>
          <a:lstStyle/>
          <a:p>
            <a:pPr marL="0" indent="0" algn="just">
              <a:buNone/>
            </a:pPr>
            <a:r>
              <a:rPr lang="ru-RU" sz="2000" b="1" dirty="0" smtClean="0">
                <a:solidFill>
                  <a:srgbClr val="002060"/>
                </a:solidFill>
              </a:rPr>
              <a:t>      Железнодорожные </a:t>
            </a:r>
            <a:r>
              <a:rPr lang="ru-RU" sz="2000" b="1" dirty="0" smtClean="0">
                <a:solidFill>
                  <a:srgbClr val="002060"/>
                </a:solidFill>
              </a:rPr>
              <a:t>переезды </a:t>
            </a:r>
            <a:r>
              <a:rPr lang="ru-RU" sz="2000" b="1" dirty="0">
                <a:solidFill>
                  <a:srgbClr val="002060"/>
                </a:solidFill>
              </a:rPr>
              <a:t>должны иметь типовой настил и подъезды, огражденные столбиками или перилами. </a:t>
            </a:r>
            <a:r>
              <a:rPr lang="ru-RU" sz="2000" dirty="0"/>
              <a:t>На подходах к железнодорожным переездам должны быть предупредительные знаки: </a:t>
            </a:r>
            <a:r>
              <a:rPr lang="ru-RU" sz="2000" b="1" dirty="0">
                <a:solidFill>
                  <a:srgbClr val="002060"/>
                </a:solidFill>
              </a:rPr>
              <a:t>со стороны подхода поездов </a:t>
            </a:r>
            <a:r>
              <a:rPr lang="ru-RU" sz="2000" dirty="0"/>
              <a:t>— сигнальный знак «С» о подаче свистка, а </a:t>
            </a:r>
            <a:r>
              <a:rPr lang="ru-RU" sz="2000" b="1" dirty="0">
                <a:solidFill>
                  <a:srgbClr val="002060"/>
                </a:solidFill>
              </a:rPr>
              <a:t>со стороны автомобильной дороги </a:t>
            </a:r>
            <a:r>
              <a:rPr lang="ru-RU" sz="2000" dirty="0"/>
              <a:t>знаки, предусмотренные нормативными правовыми актами в области безопасности дорожного движения. Перед </a:t>
            </a:r>
            <a:r>
              <a:rPr lang="ru-RU" sz="2000" dirty="0" err="1" smtClean="0"/>
              <a:t>ж.д</a:t>
            </a:r>
            <a:r>
              <a:rPr lang="ru-RU" sz="2000" dirty="0" smtClean="0"/>
              <a:t>. </a:t>
            </a:r>
            <a:r>
              <a:rPr lang="ru-RU" sz="2000" dirty="0"/>
              <a:t>переездом, не обслуживаемым дежурным по переезду, с неудовлетворительной видимостью со стороны подхода поездов должен устанавливаться дополнительный сигнальный знак «С».</a:t>
            </a:r>
          </a:p>
        </p:txBody>
      </p:sp>
      <p:pic>
        <p:nvPicPr>
          <p:cNvPr id="4" name="Рисунок 3"/>
          <p:cNvPicPr>
            <a:picLocks noChangeAspect="1"/>
          </p:cNvPicPr>
          <p:nvPr/>
        </p:nvPicPr>
        <p:blipFill>
          <a:blip r:embed="rId2"/>
          <a:stretch>
            <a:fillRect/>
          </a:stretch>
        </p:blipFill>
        <p:spPr>
          <a:xfrm>
            <a:off x="313296" y="515565"/>
            <a:ext cx="6667500" cy="3733800"/>
          </a:xfrm>
          <a:prstGeom prst="rect">
            <a:avLst/>
          </a:prstGeom>
        </p:spPr>
      </p:pic>
      <p:pic>
        <p:nvPicPr>
          <p:cNvPr id="2" name="Рисунок 1"/>
          <p:cNvPicPr>
            <a:picLocks noChangeAspect="1"/>
          </p:cNvPicPr>
          <p:nvPr/>
        </p:nvPicPr>
        <p:blipFill>
          <a:blip r:embed="rId3"/>
          <a:stretch>
            <a:fillRect/>
          </a:stretch>
        </p:blipFill>
        <p:spPr>
          <a:xfrm>
            <a:off x="5418161" y="1900776"/>
            <a:ext cx="3521123" cy="2348589"/>
          </a:xfrm>
          <a:prstGeom prst="rect">
            <a:avLst/>
          </a:prstGeom>
        </p:spPr>
      </p:pic>
    </p:spTree>
    <p:extLst>
      <p:ext uri="{BB962C8B-B14F-4D97-AF65-F5344CB8AC3E}">
        <p14:creationId xmlns:p14="http://schemas.microsoft.com/office/powerpoint/2010/main" val="2878426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41500" y="0"/>
            <a:ext cx="3202099" cy="457200"/>
          </a:xfrm>
        </p:spPr>
        <p:txBody>
          <a:bodyPr>
            <a:normAutofit/>
          </a:bodyPr>
          <a:lstStyle/>
          <a:p>
            <a:r>
              <a:rPr lang="ru-RU" sz="2000" b="1" dirty="0">
                <a:solidFill>
                  <a:srgbClr val="C00000"/>
                </a:solidFill>
                <a:latin typeface="+mn-lt"/>
              </a:rPr>
              <a:t>Ограждающие </a:t>
            </a:r>
            <a:r>
              <a:rPr lang="ru-RU" sz="2000" b="1" dirty="0" smtClean="0">
                <a:solidFill>
                  <a:srgbClr val="C00000"/>
                </a:solidFill>
                <a:latin typeface="+mn-lt"/>
              </a:rPr>
              <a:t>устройства</a:t>
            </a:r>
            <a:endParaRPr lang="ru-RU" sz="2000" b="1" dirty="0">
              <a:solidFill>
                <a:srgbClr val="C00000"/>
              </a:solidFill>
              <a:latin typeface="+mn-lt"/>
            </a:endParaRPr>
          </a:p>
        </p:txBody>
      </p:sp>
      <p:sp>
        <p:nvSpPr>
          <p:cNvPr id="6" name="Объект 5"/>
          <p:cNvSpPr>
            <a:spLocks noGrp="1"/>
          </p:cNvSpPr>
          <p:nvPr>
            <p:ph idx="1"/>
          </p:nvPr>
        </p:nvSpPr>
        <p:spPr>
          <a:xfrm>
            <a:off x="0" y="4761723"/>
            <a:ext cx="9103659" cy="1564195"/>
          </a:xfrm>
        </p:spPr>
        <p:txBody>
          <a:bodyPr>
            <a:normAutofit/>
          </a:bodyPr>
          <a:lstStyle/>
          <a:p>
            <a:pPr marL="0" indent="0" algn="just">
              <a:buNone/>
            </a:pPr>
            <a:r>
              <a:rPr lang="ru-RU" sz="2000" dirty="0" smtClean="0"/>
              <a:t>     На </a:t>
            </a:r>
            <a:r>
              <a:rPr lang="ru-RU" sz="2000" dirty="0"/>
              <a:t>переездах, обслуживаемых дежурным работником, внутри колеи каждого </a:t>
            </a:r>
            <a:r>
              <a:rPr lang="ru-RU" sz="2000" dirty="0" smtClean="0"/>
              <a:t> пути </a:t>
            </a:r>
            <a:r>
              <a:rPr lang="ru-RU" sz="2000" dirty="0"/>
              <a:t>на расстоянии 0,75 - 1,0 м от настила закрепляют приспособления в виде металлических трубок для установки переносных сигналов остановки </a:t>
            </a:r>
            <a:r>
              <a:rPr lang="ru-RU" sz="2000" dirty="0" smtClean="0"/>
              <a:t>поезда (</a:t>
            </a:r>
            <a:r>
              <a:rPr lang="ru-RU" sz="2000" dirty="0"/>
              <a:t>красного щита, фонаря), а также </a:t>
            </a:r>
            <a:r>
              <a:rPr lang="ru-RU" sz="2000" b="1" dirty="0">
                <a:solidFill>
                  <a:srgbClr val="002060"/>
                </a:solidFill>
              </a:rPr>
              <a:t>приспособления для определения нижнего негабарита </a:t>
            </a:r>
            <a:r>
              <a:rPr lang="ru-RU" sz="2000" b="1" dirty="0" smtClean="0">
                <a:solidFill>
                  <a:srgbClr val="002060"/>
                </a:solidFill>
              </a:rPr>
              <a:t>подвижного </a:t>
            </a:r>
            <a:r>
              <a:rPr lang="ru-RU" sz="2000" b="1" dirty="0">
                <a:solidFill>
                  <a:srgbClr val="002060"/>
                </a:solidFill>
              </a:rPr>
              <a:t>состава (УКНГПС</a:t>
            </a:r>
            <a:r>
              <a:rPr lang="ru-RU" sz="2000" b="1" dirty="0" smtClean="0">
                <a:solidFill>
                  <a:srgbClr val="002060"/>
                </a:solidFill>
              </a:rPr>
              <a:t>). </a:t>
            </a:r>
            <a:endParaRPr lang="ru-RU" sz="2000" b="1" dirty="0">
              <a:solidFill>
                <a:srgbClr val="002060"/>
              </a:solidFill>
            </a:endParaRPr>
          </a:p>
        </p:txBody>
      </p:sp>
      <p:pic>
        <p:nvPicPr>
          <p:cNvPr id="3" name="Рисунок 2"/>
          <p:cNvPicPr>
            <a:picLocks noChangeAspect="1"/>
          </p:cNvPicPr>
          <p:nvPr/>
        </p:nvPicPr>
        <p:blipFill rotWithShape="1">
          <a:blip r:embed="rId2"/>
          <a:srcRect t="1" b="48504"/>
          <a:stretch/>
        </p:blipFill>
        <p:spPr>
          <a:xfrm>
            <a:off x="4693024" y="376518"/>
            <a:ext cx="4423881" cy="1801905"/>
          </a:xfrm>
          <a:prstGeom prst="rect">
            <a:avLst/>
          </a:prstGeom>
        </p:spPr>
      </p:pic>
      <p:pic>
        <p:nvPicPr>
          <p:cNvPr id="8" name="Рисунок 7"/>
          <p:cNvPicPr>
            <a:picLocks noChangeAspect="1"/>
          </p:cNvPicPr>
          <p:nvPr/>
        </p:nvPicPr>
        <p:blipFill rotWithShape="1">
          <a:blip r:embed="rId3"/>
          <a:srcRect b="55523"/>
          <a:stretch/>
        </p:blipFill>
        <p:spPr>
          <a:xfrm>
            <a:off x="503262" y="2465286"/>
            <a:ext cx="8218157" cy="2296436"/>
          </a:xfrm>
          <a:prstGeom prst="rect">
            <a:avLst/>
          </a:prstGeom>
          <a:ln>
            <a:solidFill>
              <a:schemeClr val="tx1"/>
            </a:solidFill>
          </a:ln>
        </p:spPr>
      </p:pic>
      <p:pic>
        <p:nvPicPr>
          <p:cNvPr id="9" name="Рисунок 8"/>
          <p:cNvPicPr>
            <a:picLocks noChangeAspect="1"/>
          </p:cNvPicPr>
          <p:nvPr/>
        </p:nvPicPr>
        <p:blipFill rotWithShape="1">
          <a:blip r:embed="rId4"/>
          <a:srcRect t="51707"/>
          <a:stretch/>
        </p:blipFill>
        <p:spPr>
          <a:xfrm>
            <a:off x="93928" y="375885"/>
            <a:ext cx="4518413" cy="1802539"/>
          </a:xfrm>
          <a:prstGeom prst="rect">
            <a:avLst/>
          </a:prstGeom>
        </p:spPr>
      </p:pic>
    </p:spTree>
    <p:extLst>
      <p:ext uri="{BB962C8B-B14F-4D97-AF65-F5344CB8AC3E}">
        <p14:creationId xmlns:p14="http://schemas.microsoft.com/office/powerpoint/2010/main" val="1788343849"/>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2922</TotalTime>
  <Words>3724</Words>
  <Application>Microsoft Office PowerPoint</Application>
  <PresentationFormat>Экран (4:3)</PresentationFormat>
  <Paragraphs>154</Paragraphs>
  <Slides>54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54</vt:i4>
      </vt:variant>
    </vt:vector>
  </HeadingPairs>
  <TitlesOfParts>
    <vt:vector size="59" baseType="lpstr">
      <vt:lpstr>Arial</vt:lpstr>
      <vt:lpstr>Calibri</vt:lpstr>
      <vt:lpstr>Calibri Light</vt:lpstr>
      <vt:lpstr>Times New Roman</vt:lpstr>
      <vt:lpstr>Тема Office</vt:lpstr>
      <vt:lpstr>ОАО "РЖД"</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Ограждающие устройства</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179</cp:revision>
  <dcterms:created xsi:type="dcterms:W3CDTF">2020-04-22T10:21:16Z</dcterms:created>
  <dcterms:modified xsi:type="dcterms:W3CDTF">2024-07-21T08:32:35Z</dcterms:modified>
</cp:coreProperties>
</file>