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80" r:id="rId3"/>
    <p:sldId id="279"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17.01.2025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17.01.2025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17.01.2025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17.01.2025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17.01.2025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andia.org/text/category/informatcionnie_set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pandia.org/text/category/podvizhnoj_sosta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pandia.org/text/category/vedomostmz/"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andia.org/text/category/zheleznodorozhnij_transport/" TargetMode="External"/><Relationship Id="rId2" Type="http://schemas.openxmlformats.org/officeDocument/2006/relationships/hyperlink" Target="https://pandia.org/text/category/avtomatizirovannie_sistemi/" TargetMode="External"/><Relationship Id="rId1" Type="http://schemas.openxmlformats.org/officeDocument/2006/relationships/slideLayout" Target="../slideLayouts/slideLayout2.xml"/><Relationship Id="rId4" Type="http://schemas.openxmlformats.org/officeDocument/2006/relationships/hyperlink" Target="https://pandia.org/text/category/informatcionno_vichislitelmznie_tcentr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pandia.org/text/category/informatcionnie_set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pandia.org/text/category/alfav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andia.org/text/category/bazi_dannih/" TargetMode="External"/><Relationship Id="rId2" Type="http://schemas.openxmlformats.org/officeDocument/2006/relationships/hyperlink" Target="https://pandia.org/text/category/avtomatizirovannie_sistemi_upravleniya__asu_/"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728" y="1071546"/>
            <a:ext cx="7406640" cy="2714644"/>
          </a:xfrm>
        </p:spPr>
        <p:txBody>
          <a:bodyPr>
            <a:normAutofit fontScale="90000"/>
          </a:bodyPr>
          <a:lstStyle/>
          <a:p>
            <a:r>
              <a:rPr lang="ru-RU" dirty="0" smtClean="0"/>
              <a:t>Автоматизированная система управления сортировочной станции (АСУСС)</a:t>
            </a:r>
            <a:br>
              <a:rPr lang="ru-RU" dirty="0" smtClean="0"/>
            </a:b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32560" y="3786190"/>
            <a:ext cx="7406640" cy="1714512"/>
          </a:xfrm>
        </p:spPr>
        <p:txBody>
          <a:bodyPr/>
          <a:lstStyle/>
          <a:p>
            <a:r>
              <a:rPr lang="ru-RU" dirty="0" smtClean="0">
                <a:latin typeface="Times New Roman" pitchFamily="18" charset="0"/>
                <a:cs typeface="Times New Roman" pitchFamily="18" charset="0"/>
              </a:rPr>
              <a:t>Лекция 9 Тема 3.4</a:t>
            </a:r>
            <a:endParaRPr lang="ru-RU"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609726"/>
          <a:ext cx="7239000" cy="3676661"/>
        </p:xfrm>
        <a:graphic>
          <a:graphicData uri="http://schemas.openxmlformats.org/drawingml/2006/table">
            <a:tbl>
              <a:tblPr firstRow="1" bandRow="1">
                <a:tableStyleId>{5C22544A-7EE6-4342-B048-85BDC9FD1C3A}</a:tableStyleId>
              </a:tblPr>
              <a:tblGrid>
                <a:gridCol w="2043098"/>
                <a:gridCol w="3357586"/>
                <a:gridCol w="1838316"/>
              </a:tblGrid>
              <a:tr h="536138">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Номер</a:t>
                      </a:r>
                      <a:endParaRPr lang="ru-RU" sz="1400" dirty="0">
                        <a:latin typeface="Calibri"/>
                        <a:ea typeface="Times New Roman"/>
                        <a:cs typeface="Times New Roman"/>
                      </a:endParaRPr>
                    </a:p>
                    <a:p>
                      <a:pPr algn="ctr">
                        <a:lnSpc>
                          <a:spcPct val="115000"/>
                        </a:lnSpc>
                        <a:spcAft>
                          <a:spcPts val="0"/>
                        </a:spcAft>
                      </a:pPr>
                      <a:r>
                        <a:rPr lang="ru-RU" sz="1400" dirty="0">
                          <a:solidFill>
                            <a:srgbClr val="000000"/>
                          </a:solidFill>
                          <a:latin typeface="Times New Roman"/>
                          <a:ea typeface="Times New Roman"/>
                          <a:cs typeface="Times New Roman"/>
                        </a:rPr>
                        <a:t>сообщения</a:t>
                      </a:r>
                      <a:endParaRPr lang="ru-RU" sz="14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a:solidFill>
                            <a:srgbClr val="000000"/>
                          </a:solidFill>
                          <a:latin typeface="Times New Roman"/>
                          <a:ea typeface="Times New Roman"/>
                          <a:cs typeface="Times New Roman"/>
                        </a:rPr>
                        <a:t>Сообщение</a:t>
                      </a:r>
                      <a:endParaRPr lang="ru-RU" sz="140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Инициатор ввода</a:t>
                      </a:r>
                      <a:endParaRPr lang="ru-RU" sz="1400" dirty="0">
                        <a:latin typeface="Calibri"/>
                        <a:ea typeface="Times New Roman"/>
                        <a:cs typeface="Times New Roman"/>
                      </a:endParaRPr>
                    </a:p>
                  </a:txBody>
                  <a:tcPr marL="0" marR="0" marT="0" marB="0" anchor="ctr"/>
                </a:tc>
              </a:tr>
              <a:tr h="812984">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0048</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Информация об операциях с грузовыми вагонами и составами на станции (перестановка, прицепка, отцепка)</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СТЦ</a:t>
                      </a:r>
                      <a:endParaRPr lang="ru-RU" sz="140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0049</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Информация о факте отправления поезда</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ДСП</a:t>
                      </a:r>
                      <a:endParaRPr lang="ru-RU" sz="1400" dirty="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0050</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План отправления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ДНЦ</a:t>
                      </a:r>
                      <a:endParaRPr lang="ru-RU" sz="1400" dirty="0">
                        <a:latin typeface="Calibri"/>
                        <a:ea typeface="Times New Roman"/>
                        <a:cs typeface="Times New Roman"/>
                      </a:endParaRPr>
                    </a:p>
                  </a:txBody>
                  <a:tcPr marL="0" marR="0" marT="0" marB="0" anchor="ctr"/>
                </a:tc>
              </a:tr>
              <a:tr h="536138">
                <a:tc>
                  <a:txBody>
                    <a:bodyPr/>
                    <a:lstStyle/>
                    <a:p>
                      <a:pPr algn="ctr">
                        <a:lnSpc>
                          <a:spcPct val="115000"/>
                        </a:lnSpc>
                        <a:spcAft>
                          <a:spcPts val="1000"/>
                        </a:spcAft>
                      </a:pPr>
                      <a:r>
                        <a:rPr lang="ru-RU" sz="1400">
                          <a:latin typeface="Times New Roman"/>
                          <a:ea typeface="Times New Roman"/>
                          <a:cs typeface="Times New Roman"/>
                        </a:rPr>
                        <a:t>0051</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Оперативная отмена запланированных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Отделение дороги</a:t>
                      </a:r>
                      <a:endParaRPr lang="ru-RU" sz="140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0052</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Оперативное назначение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Отделение дороги</a:t>
                      </a:r>
                      <a:endParaRPr lang="ru-RU" sz="1400" dirty="0">
                        <a:latin typeface="Calibri"/>
                        <a:ea typeface="Times New Roman"/>
                        <a:cs typeface="Times New Roman"/>
                      </a:endParaRPr>
                    </a:p>
                  </a:txBody>
                  <a:tcPr marL="0" marR="0" marT="0" marB="0" anchor="ctr"/>
                </a:tc>
              </a:tr>
              <a:tr h="536138">
                <a:tc>
                  <a:txBody>
                    <a:bodyPr/>
                    <a:lstStyle/>
                    <a:p>
                      <a:pPr algn="ctr">
                        <a:lnSpc>
                          <a:spcPct val="115000"/>
                        </a:lnSpc>
                        <a:spcAft>
                          <a:spcPts val="1000"/>
                        </a:spcAft>
                      </a:pPr>
                      <a:r>
                        <a:rPr lang="ru-RU" sz="1400">
                          <a:latin typeface="Times New Roman"/>
                          <a:ea typeface="Times New Roman"/>
                          <a:cs typeface="Times New Roman"/>
                        </a:rPr>
                        <a:t>0053</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Оперативная корректировка специализации путей сортировочного парка</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ДСП, ДСПГ</a:t>
                      </a:r>
                      <a:endParaRPr lang="ru-RU" sz="1400" dirty="0">
                        <a:latin typeface="Calibri"/>
                        <a:ea typeface="Times New Roman"/>
                        <a:cs typeface="Times New Roman"/>
                      </a:endParaRPr>
                    </a:p>
                  </a:txBody>
                  <a:tcPr marL="0" marR="0" marT="0" marB="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a:xfrm>
            <a:off x="357158" y="1714488"/>
            <a:ext cx="7239000" cy="4846320"/>
          </a:xfrm>
        </p:spPr>
        <p:txBody>
          <a:bodyPr>
            <a:normAutofit fontScale="77500" lnSpcReduction="20000"/>
          </a:bodyPr>
          <a:lstStyle/>
          <a:p>
            <a:pPr algn="just">
              <a:buNone/>
            </a:pPr>
            <a:r>
              <a:rPr lang="ru-RU" dirty="0" smtClean="0"/>
              <a:t>		Информация о составах прибывающих поездов (</a:t>
            </a:r>
            <a:r>
              <a:rPr lang="ru-RU" dirty="0" err="1" smtClean="0"/>
              <a:t>телеграммы-натурные</a:t>
            </a:r>
            <a:r>
              <a:rPr lang="ru-RU" dirty="0" smtClean="0"/>
              <a:t> листы (</a:t>
            </a:r>
            <a:r>
              <a:rPr lang="ru-RU" b="1" dirty="0" smtClean="0"/>
              <a:t>сообщение 02</a:t>
            </a:r>
            <a:r>
              <a:rPr lang="ru-RU" dirty="0" smtClean="0"/>
              <a:t>)) поступает от абонентов дальней связи непосредственно в ЭВМ по прямым и коммутируемым каналам связи. ТНЛ проверяются с помощью программ первичной обработки и логического контроля. Информация об ошибках (запрос на корректировку) после программы первичной обработки передается непосредственно абоненту, а сведения об ошибках после логического контроля выдаются на печатающее устройство технической конторы (см. блок-схему </a:t>
            </a:r>
            <a:r>
              <a:rPr lang="ru-RU" dirty="0" smtClean="0">
                <a:hlinkClick r:id="rId2" tooltip="Информационные сети"/>
              </a:rPr>
              <a:t>обработки информации</a:t>
            </a:r>
            <a:r>
              <a:rPr lang="ru-RU" dirty="0" smtClean="0"/>
              <a:t> в АСУСС, рис. 1). После обработки сообщений на поезда, включенные в план подвода, рассчитывается разложение их составов по плану формирования и в автоматическом режиме составляются и выдаются ТНЛ, размеченные по назначениям плана формирования, о подходе местных вагонов на станцию для ДСЦ и информировании получателей грузов.</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При поступлении поездов на станцию оператор пункта списывания, расположенного во входной горловине станции, передает в ИЦ станции сообщение 05 «Информация о составе прибывающего поезда». Перечень номеров вагонов </a:t>
            </a:r>
            <a:r>
              <a:rPr lang="ru-RU" b="1" dirty="0" smtClean="0"/>
              <a:t>сообщения 05 </a:t>
            </a:r>
            <a:r>
              <a:rPr lang="ru-RU" dirty="0" smtClean="0"/>
              <a:t>сверяется с данными ТНЛ. За действительное расположение вагонов в составе принимается расположение их, указанное в сообщении 05. При наличии несоответствия в составе прибывшего поезда формируется массив рассогласований, информация из которого выдается на печатающее устройство технической конторы парка прибытия в виде предварительного материала, используемого при составлении сообщения 09 «Информация по результатам осмотра прибывшего состава».</a:t>
            </a:r>
          </a:p>
          <a:p>
            <a:pPr algn="just">
              <a:buNone/>
            </a:pPr>
            <a:r>
              <a:rPr lang="ru-RU" dirty="0" smtClean="0"/>
              <a:t>		При отсутствии телеграммы - натурного листа (ТГНЛ) по данным </a:t>
            </a:r>
            <a:r>
              <a:rPr lang="ru-RU" b="1" dirty="0" smtClean="0"/>
              <a:t>сообщения 05 </a:t>
            </a:r>
            <a:r>
              <a:rPr lang="ru-RU" dirty="0" smtClean="0"/>
              <a:t>и грузовым документам оператор технической конторы составляет натурный лист на прибывший поезд.</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92500" lnSpcReduction="10000"/>
          </a:bodyPr>
          <a:lstStyle/>
          <a:p>
            <a:pPr algn="just">
              <a:buNone/>
            </a:pPr>
            <a:r>
              <a:rPr lang="ru-RU" dirty="0" smtClean="0"/>
              <a:t>		По прибытии поезда в ЭВМ вводится сообщение 40 «Информация о фактическом прибытии поезда на станцию». При обработке этого сообщения заполняется файл </a:t>
            </a:r>
            <a:r>
              <a:rPr lang="ru-RU" dirty="0" err="1" smtClean="0"/>
              <a:t>приемо-отправочных</a:t>
            </a:r>
            <a:r>
              <a:rPr lang="ru-RU" dirty="0" smtClean="0"/>
              <a:t> парков. Составляется сообщение 09, в котором учитываются результаты списывания, технического и коммерческого осмотра состава в парке прибытия.</a:t>
            </a:r>
          </a:p>
          <a:p>
            <a:pPr algn="just">
              <a:buNone/>
            </a:pPr>
            <a:r>
              <a:rPr lang="ru-RU" dirty="0" smtClean="0"/>
              <a:t>		После обработки сообщения 09 ЭВМ в автоматическом режиме рассчитывается и выдается сортировочный листок оператору ПТО, </a:t>
            </a:r>
            <a:r>
              <a:rPr lang="ru-RU" dirty="0" err="1" smtClean="0"/>
              <a:t>расцепщикам</a:t>
            </a:r>
            <a:r>
              <a:rPr lang="ru-RU" dirty="0" smtClean="0"/>
              <a:t> состава, технической конторе, ДСПГ, операторам горки.</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andia.org/text/80/244/images/image822.gif"/>
          <p:cNvPicPr/>
          <p:nvPr/>
        </p:nvPicPr>
        <p:blipFill>
          <a:blip r:embed="rId2"/>
          <a:srcRect/>
          <a:stretch>
            <a:fillRect/>
          </a:stretch>
        </p:blipFill>
        <p:spPr bwMode="auto">
          <a:xfrm>
            <a:off x="357158" y="357166"/>
            <a:ext cx="7572428" cy="628654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320040"/>
            <a:ext cx="7239000" cy="822944"/>
          </a:xfrm>
        </p:spPr>
        <p:txBody>
          <a:bodyPr/>
          <a:lstStyle/>
          <a:p>
            <a:r>
              <a:rPr lang="ru-RU" dirty="0" smtClean="0"/>
              <a:t>Задачи комплекса АСУ СС</a:t>
            </a:r>
            <a:endParaRPr lang="ru-RU" dirty="0"/>
          </a:p>
        </p:txBody>
      </p:sp>
      <p:sp>
        <p:nvSpPr>
          <p:cNvPr id="7" name="Содержимое 6"/>
          <p:cNvSpPr>
            <a:spLocks noGrp="1"/>
          </p:cNvSpPr>
          <p:nvPr>
            <p:ph idx="1"/>
          </p:nvPr>
        </p:nvSpPr>
        <p:spPr/>
        <p:txBody>
          <a:bodyPr>
            <a:normAutofit fontScale="77500" lnSpcReduction="20000"/>
          </a:bodyPr>
          <a:lstStyle/>
          <a:p>
            <a:pPr algn="just">
              <a:buNone/>
            </a:pPr>
            <a:r>
              <a:rPr lang="ru-RU" dirty="0" smtClean="0"/>
              <a:t>		При выставке в парк приема местных вагонов для расформирования с горки на основе инвентарных номеров, списанных с </a:t>
            </a:r>
            <a:r>
              <a:rPr lang="ru-RU" dirty="0" smtClean="0">
                <a:hlinkClick r:id="rId2" tooltip="Подвижной состав"/>
              </a:rPr>
              <a:t>подвижного состава</a:t>
            </a:r>
            <a:r>
              <a:rPr lang="ru-RU" dirty="0" smtClean="0"/>
              <a:t> и грузовых документов, составляются и вводятся в ЭВМ сообщения 02 и служебная фраза сообщения 09, после чего ЭВМ выдает сортировочный листок на роспуск местных вагонов. Информация о подстановке к составу, находящемуся в парке прибытия, нескольких местных вагонов вводится корректирующим сообщением 09. На составы углового потока, если они не списываются, составляется сообщение 08 (в служебной фразе которого указывается код документа I), на основании которого выдается сортировочный листок. При списывании таких составов в ЭВМ передается сообщение 06. На основе перечня номеров вагонов в сообщении 06 и </a:t>
            </a:r>
            <a:r>
              <a:rPr lang="ru-RU" dirty="0" err="1" smtClean="0"/>
              <a:t>повагонной</a:t>
            </a:r>
            <a:r>
              <a:rPr lang="ru-RU" dirty="0" smtClean="0"/>
              <a:t> модели формируется заготовка натурного листа, вводится сообщение 08 и после его обработки выдается сортировочный листок.</a:t>
            </a:r>
          </a:p>
          <a:p>
            <a:pPr algn="just"/>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965820"/>
          </a:xfrm>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dirty="0" smtClean="0"/>
              <a:t>После роспуска состава оператор-накопитель (или ДСПГ) передает в ЭВМ сообщение 43 «Информация о фактическом роспуске», в котором указывается время завершения расформирования, все отклонения фактического роспуска от запланированного ЭВМ. На печать технической конторы по отправлению выдается накопительная </a:t>
            </a:r>
            <a:r>
              <a:rPr lang="ru-RU" dirty="0" smtClean="0">
                <a:hlinkClick r:id="rId2" tooltip="Ведомость"/>
              </a:rPr>
              <a:t>ведомость</a:t>
            </a:r>
            <a:r>
              <a:rPr lang="ru-RU" dirty="0" smtClean="0"/>
              <a:t> (с указанием массы, длины, числа вагонов по каждому пути сортировочного парка), которая служит для подборки документов на формируемый состав.</a:t>
            </a:r>
          </a:p>
          <a:p>
            <a:pPr algn="just"/>
            <a:r>
              <a:rPr lang="ru-RU" dirty="0" smtClean="0"/>
              <a:t>Если в сортировочном парке происходит перестановка вагонов, то об этом в ЭВМ оператор СТЦ вводит сообщение 48 «Информация о перестановках, прицепках и отцепках групп вагонов». Этим же сообщением передается информация в случае отцепки групп вагонов от сформированных составов (в том числе транзитных без переработки поездов) или прицепки к ним. Сообщение 48 ДСЦ может использовать для объединения составов поездов в парке приема.</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a:xfrm>
            <a:off x="457200" y="1214422"/>
            <a:ext cx="7239000" cy="5241314"/>
          </a:xfrm>
        </p:spPr>
        <p:txBody>
          <a:bodyPr>
            <a:normAutofit fontScale="77500" lnSpcReduction="20000"/>
          </a:bodyPr>
          <a:lstStyle/>
          <a:p>
            <a:pPr algn="just">
              <a:buNone/>
            </a:pPr>
            <a:r>
              <a:rPr lang="ru-RU" dirty="0" smtClean="0"/>
              <a:t>		</a:t>
            </a:r>
          </a:p>
          <a:p>
            <a:pPr algn="just">
              <a:buNone/>
            </a:pPr>
            <a:r>
              <a:rPr lang="ru-RU" dirty="0" smtClean="0"/>
              <a:t>		При перестановке сформированного состава в парк отправления оператор поста списывания, размещенного в выходной горловине сортировочного парка, вводит в ЭВМ перечень номеров выставленного состава (сообщение 06 «Перечень номеров вагонов поезда, выставленного в парк отправления»). Одновременно автоматически формируется проект натурного листа с выдачей его на принтер в СТЦ.</a:t>
            </a:r>
          </a:p>
          <a:p>
            <a:pPr algn="just">
              <a:buNone/>
            </a:pPr>
            <a:r>
              <a:rPr lang="ru-RU" dirty="0" smtClean="0"/>
              <a:t>		Оператор СТЦ сверяет проект натурного листа с данными накопительной ведомости и в случаях несоответствий составляет и вводит в ЭВМ корректировочное сообщение 08 «Сведения, корректирующие информацию о вагонах сформированного состава». Затем на принтер выдаются натурный лист поезда и справки для заполнения маршрута машиниста, а при необходимости – и накопительная ведомость остаточной группы вагонов на пути, с которого был выставлен состав.</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В случае прицепки или отцепки групп вагонов от составов в парке отправления, в том числе от транзитных поездов без переработки, вводится сообщение 048, после чего происходит пересчет документов на отправляемый состав.</a:t>
            </a:r>
          </a:p>
          <a:p>
            <a:pPr algn="just">
              <a:buNone/>
            </a:pPr>
            <a:r>
              <a:rPr lang="ru-RU" dirty="0" smtClean="0"/>
              <a:t>		При подготовке поезда к отправлению оператор технической конторы по отправлению окончательно подбирает грузовые документы, конвертирует и пересылает их по </a:t>
            </a:r>
            <a:r>
              <a:rPr lang="ru-RU" dirty="0" err="1" smtClean="0"/>
              <a:t>пневмопочте</a:t>
            </a:r>
            <a:r>
              <a:rPr lang="ru-RU" dirty="0" smtClean="0"/>
              <a:t> в парк отправления вместе с натурным листом и справкой для заполнения маршрута машиниста. После отправления поезда оператор составляет сообщение 49 «Информация о фактическом отправлении поезда» и вводит в ЭВМ. На основании этого сообщения осуществляется автоматическая передача ТНЛ в ИВЦ дороги и СТЦ взаимодействующих станций.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ru-RU" dirty="0" smtClean="0"/>
              <a:t>		По прибытии на станцию транзитного поезда без переработки в ЭВМ вводится сообщение 40 о прибытии поезда на станцию. В случае прицепки и отцепки вагона от транзитного поезда подготавливается и вводится в ЭВМ сообщение 48, после отправления поезда со станции - сообщение 49.</a:t>
            </a:r>
          </a:p>
          <a:p>
            <a:pPr>
              <a:buNone/>
            </a:pPr>
            <a:r>
              <a:rPr lang="ru-RU" dirty="0" smtClean="0"/>
              <a:t>		Наряду с указанной выше информацией работники станции могут получить из ЭВМ по запросам следующие документы:</a:t>
            </a:r>
          </a:p>
          <a:p>
            <a:pPr algn="just"/>
            <a:r>
              <a:rPr lang="ru-RU" dirty="0" smtClean="0"/>
              <a:t>- справку о нарушении плана формирования;</a:t>
            </a:r>
          </a:p>
          <a:p>
            <a:pPr algn="just"/>
            <a:r>
              <a:rPr lang="ru-RU" dirty="0" smtClean="0"/>
              <a:t>- справку о работе сортировочных горок;</a:t>
            </a:r>
          </a:p>
          <a:p>
            <a:pPr algn="just"/>
            <a:r>
              <a:rPr lang="ru-RU" dirty="0" smtClean="0"/>
              <a:t>- справки о наличии на станции транзитных с переработкой вагонов, местных вагонов для сортировочной станции, о простое вагонов на станции и др.</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dirty="0" smtClean="0"/>
              <a:t>Назначение и основные технические средства АСУСС</a:t>
            </a:r>
            <a:endParaRPr lang="ru-RU" dirty="0"/>
          </a:p>
        </p:txBody>
      </p:sp>
      <p:sp>
        <p:nvSpPr>
          <p:cNvPr id="4" name="Содержимое 3"/>
          <p:cNvSpPr>
            <a:spLocks noGrp="1"/>
          </p:cNvSpPr>
          <p:nvPr>
            <p:ph idx="1"/>
          </p:nvPr>
        </p:nvSpPr>
        <p:spPr/>
        <p:txBody>
          <a:bodyPr>
            <a:normAutofit fontScale="77500" lnSpcReduction="20000"/>
          </a:bodyPr>
          <a:lstStyle/>
          <a:p>
            <a:pPr algn="just">
              <a:buNone/>
            </a:pPr>
            <a:r>
              <a:rPr lang="ru-RU" dirty="0" smtClean="0"/>
              <a:t>		АСУСС предназначена для автоматизации обработки и хранения информации о прибывающих поездах и вагонах, выдачи оптимальных решений по управлению и регулированию станционных процессов и документов на поезда. Она является составной частью трехуровневой </a:t>
            </a:r>
            <a:r>
              <a:rPr lang="ru-RU" dirty="0" smtClean="0">
                <a:hlinkClick r:id="rId2" tooltip="Автоматизированные системы"/>
              </a:rPr>
              <a:t>автоматизированной системы</a:t>
            </a:r>
            <a:r>
              <a:rPr lang="ru-RU" dirty="0" smtClean="0"/>
              <a:t> управления </a:t>
            </a:r>
            <a:r>
              <a:rPr lang="ru-RU" dirty="0" smtClean="0">
                <a:hlinkClick r:id="rId3" tooltip="Железнодорожный транспорт"/>
              </a:rPr>
              <a:t>железнодорожным транспортом</a:t>
            </a:r>
            <a:r>
              <a:rPr lang="ru-RU" dirty="0" smtClean="0"/>
              <a:t> (АСУЖТ) на базе Главного </a:t>
            </a:r>
            <a:r>
              <a:rPr lang="ru-RU" dirty="0" smtClean="0">
                <a:hlinkClick r:id="rId4" tooltip="Информационно-вычислительные центры"/>
              </a:rPr>
              <a:t>вычислительного центра</a:t>
            </a:r>
            <a:r>
              <a:rPr lang="ru-RU" dirty="0" smtClean="0"/>
              <a:t> (ГВЦ), дорожных вычислительных центров (ИВЦ) и узловых вычислительных центров (УВЦ). На данном этапе УВЦ ограничено созданием вычислительных центров на сортировочных станциях и функционированием АСУСС.</a:t>
            </a:r>
          </a:p>
          <a:p>
            <a:pPr algn="just">
              <a:buNone/>
            </a:pPr>
            <a:r>
              <a:rPr lang="ru-RU" dirty="0" smtClean="0"/>
              <a:t>		Функционирование АСУСС основано на динамическом моделировании станционных процессов, что позволяет на текущий момент времени иметь в ЭВМ информацию о размещении вагонов и поездов в парках станции и на подходах к ней.</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В ЭВМ автоматически без ввода дополнительной информации накапливаются сведения для составления отчетных форм хозяйства движения. По окончании отчетных периодов на печать выдаются требуемые отчетные формы.</a:t>
            </a:r>
          </a:p>
          <a:p>
            <a:r>
              <a:rPr lang="ru-RU" dirty="0" smtClean="0"/>
              <a:t>Перед началом расчета плана работы станции на очередной период из ЭВМ в автоматическом режиме выдаются сообщения:</a:t>
            </a:r>
          </a:p>
          <a:p>
            <a:r>
              <a:rPr lang="ru-RU" dirty="0" smtClean="0"/>
              <a:t>- 23 «Расчет и выдача планов </a:t>
            </a:r>
            <a:r>
              <a:rPr lang="ru-RU" dirty="0" err="1" smtClean="0"/>
              <a:t>составообразования</a:t>
            </a:r>
            <a:r>
              <a:rPr lang="ru-RU" dirty="0" smtClean="0"/>
              <a:t>, прибытия и отправления поездов»;</a:t>
            </a:r>
          </a:p>
          <a:p>
            <a:r>
              <a:rPr lang="ru-RU" dirty="0" smtClean="0"/>
              <a:t>- 25 «Выбор очередности роспуска составов на горке» и др.</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Подготовить презентацию по теме:</a:t>
            </a:r>
            <a:endParaRPr lang="ru-RU" dirty="0"/>
          </a:p>
        </p:txBody>
      </p:sp>
      <p:sp>
        <p:nvSpPr>
          <p:cNvPr id="3" name="Содержимое 2"/>
          <p:cNvSpPr>
            <a:spLocks noGrp="1"/>
          </p:cNvSpPr>
          <p:nvPr>
            <p:ph idx="1"/>
          </p:nvPr>
        </p:nvSpPr>
        <p:spPr>
          <a:xfrm>
            <a:off x="571472" y="1643050"/>
            <a:ext cx="7239000" cy="4846320"/>
          </a:xfrm>
        </p:spPr>
        <p:txBody>
          <a:bodyPr>
            <a:normAutofit fontScale="92500" lnSpcReduction="10000"/>
          </a:bodyPr>
          <a:lstStyle/>
          <a:p>
            <a:pPr>
              <a:buFontTx/>
              <a:buChar char="-"/>
            </a:pPr>
            <a:r>
              <a:rPr lang="ru-RU" dirty="0" smtClean="0"/>
              <a:t>АРМ ДСП;</a:t>
            </a:r>
          </a:p>
          <a:p>
            <a:pPr>
              <a:buFontTx/>
              <a:buChar char="-"/>
            </a:pPr>
            <a:r>
              <a:rPr lang="ru-RU" dirty="0" smtClean="0"/>
              <a:t>АРМ ДСЦ;</a:t>
            </a:r>
          </a:p>
          <a:p>
            <a:pPr>
              <a:buFontTx/>
              <a:buChar char="-"/>
            </a:pPr>
            <a:r>
              <a:rPr lang="ru-RU" dirty="0" smtClean="0"/>
              <a:t>АРМ оператора СТЦ и товарной конторы;</a:t>
            </a:r>
          </a:p>
          <a:p>
            <a:pPr algn="just">
              <a:buFontTx/>
              <a:buChar char="-"/>
            </a:pPr>
            <a:r>
              <a:rPr lang="ru-RU" dirty="0" smtClean="0"/>
              <a:t>Взаимодействие СТЦ с товарной конторой агентства фирменного транспортного обслуживания (АФТО);</a:t>
            </a:r>
          </a:p>
          <a:p>
            <a:pPr algn="just">
              <a:buFontTx/>
              <a:buChar char="-"/>
            </a:pPr>
            <a:r>
              <a:rPr lang="ru-RU" dirty="0" smtClean="0"/>
              <a:t>Обработка документов на составы, подлежащие расформированию, операции с поездами прибывшими в расформирование, обработка документов на составы по отправлению;</a:t>
            </a:r>
          </a:p>
          <a:p>
            <a:pPr algn="just">
              <a:buFontTx/>
              <a:buChar char="-"/>
            </a:pPr>
            <a:r>
              <a:rPr lang="ru-RU" dirty="0" smtClean="0"/>
              <a:t>Механизация и автоматизация работы сортировочных  горок.</a:t>
            </a:r>
          </a:p>
          <a:p>
            <a:pPr algn="just">
              <a:buFontTx/>
              <a:buChar char="-"/>
            </a:pPr>
            <a:endParaRPr lang="ru-RU" b="1" dirty="0" smtClean="0"/>
          </a:p>
          <a:p>
            <a:pPr>
              <a:buFontTx/>
              <a:buChar char="-"/>
            </a:pPr>
            <a:endParaRPr lang="ru-RU" dirty="0" smtClean="0"/>
          </a:p>
          <a:p>
            <a:pPr>
              <a:buFontTx/>
              <a:buChar char="-"/>
            </a:pPr>
            <a:endParaRPr lang="ru-RU" dirty="0" smtClean="0"/>
          </a:p>
          <a:p>
            <a:pPr>
              <a:buNone/>
            </a:pPr>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14348" y="274320"/>
            <a:ext cx="7429552" cy="5154944"/>
          </a:xfrm>
        </p:spPr>
        <p:txBody>
          <a:bodyPr>
            <a:normAutofit/>
          </a:bodyPr>
          <a:lstStyle/>
          <a:p>
            <a:pPr algn="ctr"/>
            <a:r>
              <a:rPr lang="ru-RU" sz="8000" dirty="0" smtClean="0">
                <a:solidFill>
                  <a:schemeClr val="accent4">
                    <a:lumMod val="60000"/>
                    <a:lumOff val="40000"/>
                  </a:schemeClr>
                </a:solidFill>
                <a:latin typeface="Times New Roman" pitchFamily="18" charset="0"/>
                <a:cs typeface="Times New Roman" pitchFamily="18" charset="0"/>
              </a:rPr>
              <a:t>СПАСИБО</a:t>
            </a:r>
            <a:br>
              <a:rPr lang="ru-RU" sz="8000" dirty="0" smtClean="0">
                <a:solidFill>
                  <a:schemeClr val="accent4">
                    <a:lumMod val="60000"/>
                    <a:lumOff val="40000"/>
                  </a:schemeClr>
                </a:solidFill>
                <a:latin typeface="Times New Roman" pitchFamily="18" charset="0"/>
                <a:cs typeface="Times New Roman" pitchFamily="18" charset="0"/>
              </a:rPr>
            </a:br>
            <a:r>
              <a:rPr lang="ru-RU" sz="8000" dirty="0" smtClean="0">
                <a:solidFill>
                  <a:schemeClr val="accent4">
                    <a:lumMod val="60000"/>
                    <a:lumOff val="40000"/>
                  </a:schemeClr>
                </a:solidFill>
                <a:latin typeface="Times New Roman" pitchFamily="18" charset="0"/>
                <a:cs typeface="Times New Roman" pitchFamily="18" charset="0"/>
              </a:rPr>
              <a:t> ЗА ВНИМАНИЕ!</a:t>
            </a:r>
            <a:endParaRPr lang="ru-RU" sz="8000" dirty="0">
              <a:solidFill>
                <a:schemeClr val="accent4">
                  <a:lumMod val="60000"/>
                  <a:lumOff val="40000"/>
                </a:schemeClr>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20040"/>
            <a:ext cx="7239000" cy="822944"/>
          </a:xfrm>
        </p:spPr>
        <p:txBody>
          <a:bodyPr/>
          <a:lstStyle/>
          <a:p>
            <a:pPr algn="ctr"/>
            <a:r>
              <a:rPr lang="ru-RU" dirty="0" smtClean="0"/>
              <a:t>Задачи АСУСС</a:t>
            </a:r>
            <a:endParaRPr lang="ru-RU" dirty="0"/>
          </a:p>
        </p:txBody>
      </p:sp>
      <p:sp>
        <p:nvSpPr>
          <p:cNvPr id="4" name="Содержимое 3"/>
          <p:cNvSpPr>
            <a:spLocks noGrp="1"/>
          </p:cNvSpPr>
          <p:nvPr>
            <p:ph idx="1"/>
          </p:nvPr>
        </p:nvSpPr>
        <p:spPr>
          <a:xfrm>
            <a:off x="457200" y="1357298"/>
            <a:ext cx="7239000" cy="5286412"/>
          </a:xfrm>
        </p:spPr>
        <p:txBody>
          <a:bodyPr>
            <a:normAutofit fontScale="85000" lnSpcReduction="20000"/>
          </a:bodyPr>
          <a:lstStyle/>
          <a:p>
            <a:pPr algn="just">
              <a:buNone/>
            </a:pPr>
            <a:r>
              <a:rPr lang="ru-RU" dirty="0" smtClean="0"/>
              <a:t>		В рамках системы АСУСС решаются следующие задачи:</a:t>
            </a:r>
          </a:p>
          <a:p>
            <a:pPr algn="just"/>
            <a:r>
              <a:rPr lang="ru-RU" dirty="0" smtClean="0"/>
              <a:t>- </a:t>
            </a:r>
            <a:r>
              <a:rPr lang="ru-RU" dirty="0" smtClean="0">
                <a:hlinkClick r:id="rId2" tooltip="Информационные сети"/>
              </a:rPr>
              <a:t>обработка информации</a:t>
            </a:r>
            <a:r>
              <a:rPr lang="ru-RU" dirty="0" smtClean="0"/>
              <a:t> о подходе поездов и подготовка составов к расформированию;</a:t>
            </a:r>
          </a:p>
          <a:p>
            <a:pPr algn="just"/>
            <a:r>
              <a:rPr lang="ru-RU" dirty="0" smtClean="0"/>
              <a:t>- непрерывный учет наличия и расположения вагонов на сортировочных путях и подготовка поездов к отправлению;</a:t>
            </a:r>
          </a:p>
          <a:p>
            <a:pPr algn="just"/>
            <a:r>
              <a:rPr lang="ru-RU" dirty="0" smtClean="0"/>
              <a:t>- планирование работы станции;</a:t>
            </a:r>
          </a:p>
          <a:p>
            <a:pPr algn="just"/>
            <a:r>
              <a:rPr lang="ru-RU" dirty="0" smtClean="0"/>
              <a:t>- анализ информации и качества выполнения заданий по формированию поездов;</a:t>
            </a:r>
          </a:p>
          <a:p>
            <a:pPr algn="just"/>
            <a:r>
              <a:rPr lang="ru-RU" dirty="0" smtClean="0"/>
              <a:t>- составление станционной отчетности;</a:t>
            </a:r>
          </a:p>
          <a:p>
            <a:pPr algn="just"/>
            <a:r>
              <a:rPr lang="ru-RU" dirty="0" smtClean="0"/>
              <a:t>- ведение архива </a:t>
            </a:r>
            <a:r>
              <a:rPr lang="ru-RU" dirty="0" err="1" smtClean="0"/>
              <a:t>телеграмм-натурных</a:t>
            </a:r>
            <a:r>
              <a:rPr lang="ru-RU" dirty="0" smtClean="0"/>
              <a:t> листов и розыск вагонов и документов, разъединенных друг с другом;</a:t>
            </a:r>
          </a:p>
          <a:p>
            <a:pPr algn="just"/>
            <a:r>
              <a:rPr lang="ru-RU" dirty="0" smtClean="0"/>
              <a:t>- стыковка АСУСС с горочными задающими и контролирующими устройствами (при их наличии), системой АСОУП.</a:t>
            </a:r>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751506"/>
          </a:xfrm>
        </p:spPr>
        <p:txBody>
          <a:bodyPr/>
          <a:lstStyle/>
          <a:p>
            <a:pPr algn="ctr"/>
            <a:r>
              <a:rPr lang="ru-RU" dirty="0" smtClean="0"/>
              <a:t>АСУ СС</a:t>
            </a:r>
            <a:endParaRPr lang="ru-RU" dirty="0"/>
          </a:p>
        </p:txBody>
      </p:sp>
      <p:sp>
        <p:nvSpPr>
          <p:cNvPr id="3" name="Содержимое 2"/>
          <p:cNvSpPr>
            <a:spLocks noGrp="1"/>
          </p:cNvSpPr>
          <p:nvPr>
            <p:ph idx="1"/>
          </p:nvPr>
        </p:nvSpPr>
        <p:spPr>
          <a:xfrm>
            <a:off x="457200" y="1214422"/>
            <a:ext cx="7239000" cy="5241314"/>
          </a:xfrm>
        </p:spPr>
        <p:txBody>
          <a:bodyPr>
            <a:normAutofit fontScale="77500" lnSpcReduction="20000"/>
          </a:bodyPr>
          <a:lstStyle/>
          <a:p>
            <a:pPr algn="just">
              <a:buNone/>
            </a:pPr>
            <a:r>
              <a:rPr lang="ru-RU" dirty="0" smtClean="0"/>
              <a:t>		АСУСС представляет оперативным руководителям станции в удобном виде данные, необходимые для планирования работы, принятия решений и формирования управляющих воздействий. Таким образом, могут быть получены данные: о поездах, находящихся на подходе к станции, их составах и времени прибытия; состоянии и размещении поездов в парке прибытия станции; расположении вагонов на путях сортировочного парка; накоплении составов каждого назначения; перестановке составов в парк отправления; готовности составов к отправлению и т. д. На основе этой информации работники станции более точно и оперативно определяют порядок использования технических средств и ресурсов станции, осуществляют планирование очередности станционных операций работы маневровых локомотивов, выдачи поездных локомотивов, что дает возможность сократить простой вагонов на станции. Одновременно система автоматизирует составление технологических документов, определяющих порядок выполнения операций.</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АСУ СС</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Для сбора, подготовки, передачи и ввода-вывода информации из ЭВМ система оснащена комплексом периферийного оборудования, включающим печатающее устройство (АЦПУ), </a:t>
            </a:r>
            <a:r>
              <a:rPr lang="ru-RU" dirty="0" smtClean="0">
                <a:hlinkClick r:id="rId2" tooltip="Алфавит"/>
              </a:rPr>
              <a:t>алфавитно-цифровой</a:t>
            </a:r>
            <a:r>
              <a:rPr lang="ru-RU" dirty="0" smtClean="0"/>
              <a:t> дисплей, устройства ввода и вывода. Информационную связь системы можно разделить на два вида</a:t>
            </a:r>
            <a:r>
              <a:rPr lang="ru-RU" i="1" dirty="0" smtClean="0"/>
              <a:t>: внутристанционная связь</a:t>
            </a:r>
            <a:r>
              <a:rPr lang="ru-RU" dirty="0" smtClean="0"/>
              <a:t> (абоненты технической конторы, информационного центра (ИЦ), операторы при дежурном по горке и др.) и </a:t>
            </a:r>
            <a:r>
              <a:rPr lang="ru-RU" i="1" dirty="0" smtClean="0"/>
              <a:t>внешняя связь</a:t>
            </a:r>
            <a:r>
              <a:rPr lang="ru-RU" dirty="0" smtClean="0"/>
              <a:t> (абоненты отделения, ИВЦ, ИЦ станций формирования поездов и передачи натурных листов). Все абоненты станции подключаются к ЭВМ прямыми каналами связи, внешние абоненты связаны с машиной через коммутатор. Для увеличения скорости ввода-вывода сообщений и улучшения условий труда на рабочих местах станционного диспетчера, дежурного по горке и других работников станции устанавливаются видеотерминальные устройства.</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22944"/>
          </a:xfrm>
        </p:spPr>
        <p:txBody>
          <a:bodyPr/>
          <a:lstStyle/>
          <a:p>
            <a:pPr algn="ctr"/>
            <a:r>
              <a:rPr lang="ru-RU" dirty="0" smtClean="0"/>
              <a:t>АСУ СС</a:t>
            </a:r>
            <a:endParaRPr lang="ru-RU" dirty="0"/>
          </a:p>
        </p:txBody>
      </p:sp>
      <p:sp>
        <p:nvSpPr>
          <p:cNvPr id="3" name="Содержимое 2"/>
          <p:cNvSpPr>
            <a:spLocks noGrp="1"/>
          </p:cNvSpPr>
          <p:nvPr>
            <p:ph idx="1"/>
          </p:nvPr>
        </p:nvSpPr>
        <p:spPr>
          <a:xfrm>
            <a:off x="457200" y="1285860"/>
            <a:ext cx="7543824" cy="5357850"/>
          </a:xfrm>
        </p:spPr>
        <p:txBody>
          <a:bodyPr>
            <a:normAutofit fontScale="70000" lnSpcReduction="20000"/>
          </a:bodyPr>
          <a:lstStyle/>
          <a:p>
            <a:pPr algn="just">
              <a:buNone/>
            </a:pPr>
            <a:r>
              <a:rPr lang="ru-RU" dirty="0" smtClean="0"/>
              <a:t>		Новое поколение АСУСС, предусматривающее расширение и углубление функций ныне работающей системы, - информационно-управляющая система сортировочной станции (ИУССС). Она состоит из информационно-планирующей подсистемы (ИПС) и набора </a:t>
            </a:r>
            <a:r>
              <a:rPr lang="ru-RU" dirty="0" smtClean="0">
                <a:hlinkClick r:id="rId2" tooltip="Автоматизированные системы управления (асу)"/>
              </a:rPr>
              <a:t>автоматизированных систем управления</a:t>
            </a:r>
            <a:r>
              <a:rPr lang="ru-RU" dirty="0" smtClean="0"/>
              <a:t> технологическими процессами (АСУТП). ИПС включает информационные и планирующие подсистемы, ориентированные на автоматизированные рабочие места (АРМ). Одна из планирующих подсистем - управление поездной и маневровой работой в парке (УПМР) - предназначена для автоматизации действий ДСП. Цель этой подсистемы - улучшение работы парка (прибытия, отправления) за счет оптимизации оперативного планирования его работы. Входная информация поступает из создаваемых подсистем: управления работой станции, управления сортировочной работой, ведения информационной </a:t>
            </a:r>
            <a:r>
              <a:rPr lang="ru-RU" dirty="0" smtClean="0">
                <a:hlinkClick r:id="rId3" tooltip="Базы данных"/>
              </a:rPr>
              <a:t>базы данных</a:t>
            </a:r>
            <a:r>
              <a:rPr lang="ru-RU" dirty="0" smtClean="0"/>
              <a:t>. Выходная информация - набор планов для ДСЦ, операторов ПТО, осмотрщика вагонов, приемосдатчика, дежурного по локомотивному депо и т. п. Эти планы рассчитываются на основании работы подсистемы УПМР. ИУССС объединяет также функции ИПС и системы управления технологическими процессами на горке или комплекса горочного микропроцессорного (КГМ </a:t>
            </a:r>
            <a:r>
              <a:rPr lang="ru-RU" dirty="0" err="1" smtClean="0"/>
              <a:t>РГУПСа</a:t>
            </a:r>
            <a:r>
              <a:rPr lang="ru-RU" dirty="0" smtClean="0"/>
              <a:t>).</a:t>
            </a:r>
          </a:p>
          <a:p>
            <a:pPr algn="just"/>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lstStyle/>
          <a:p>
            <a:pPr algn="just">
              <a:buNone/>
            </a:pPr>
            <a:r>
              <a:rPr lang="ru-RU" dirty="0" smtClean="0"/>
              <a:t>		Все задачи комплекса АСУСС функционируют на основе информационных массивов технологической модели станции, для чего необходим своевременный ввод в ЭВМ информации работниками станции, а также из дорожного ИВЦ, из ИЦ отделения дороги и из ЭВМ АСУ взаимодействующих станций.</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571612"/>
          <a:ext cx="7239000" cy="4510978"/>
        </p:xfrm>
        <a:graphic>
          <a:graphicData uri="http://schemas.openxmlformats.org/drawingml/2006/table">
            <a:tbl>
              <a:tblPr firstRow="1" bandRow="1">
                <a:tableStyleId>{5C22544A-7EE6-4342-B048-85BDC9FD1C3A}</a:tableStyleId>
              </a:tblPr>
              <a:tblGrid>
                <a:gridCol w="1900222"/>
                <a:gridCol w="3286148"/>
                <a:gridCol w="2052630"/>
              </a:tblGrid>
              <a:tr h="515205">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Номер</a:t>
                      </a:r>
                      <a:endParaRPr lang="ru-RU" sz="1400" dirty="0">
                        <a:latin typeface="Calibri"/>
                        <a:ea typeface="Times New Roman"/>
                        <a:cs typeface="Times New Roman"/>
                      </a:endParaRPr>
                    </a:p>
                    <a:p>
                      <a:pPr algn="ctr">
                        <a:lnSpc>
                          <a:spcPct val="115000"/>
                        </a:lnSpc>
                        <a:spcAft>
                          <a:spcPts val="0"/>
                        </a:spcAft>
                      </a:pPr>
                      <a:r>
                        <a:rPr lang="ru-RU" sz="1400" dirty="0">
                          <a:solidFill>
                            <a:srgbClr val="000000"/>
                          </a:solidFill>
                          <a:latin typeface="Times New Roman"/>
                          <a:ea typeface="Times New Roman"/>
                          <a:cs typeface="Times New Roman"/>
                        </a:rPr>
                        <a:t>сообщения</a:t>
                      </a:r>
                      <a:endParaRPr lang="ru-RU" sz="14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dirty="0">
                          <a:solidFill>
                            <a:srgbClr val="000000"/>
                          </a:solidFill>
                          <a:latin typeface="Times New Roman"/>
                          <a:ea typeface="Times New Roman"/>
                          <a:cs typeface="Times New Roman"/>
                        </a:rPr>
                        <a:t>Сообщение</a:t>
                      </a:r>
                      <a:endParaRPr lang="ru-RU" sz="14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a:solidFill>
                            <a:srgbClr val="000000"/>
                          </a:solidFill>
                          <a:latin typeface="Times New Roman"/>
                          <a:ea typeface="Times New Roman"/>
                          <a:cs typeface="Times New Roman"/>
                        </a:rPr>
                        <a:t>Инициатор ввода</a:t>
                      </a:r>
                      <a:endParaRPr lang="ru-RU" sz="1400">
                        <a:latin typeface="Calibri"/>
                        <a:ea typeface="Times New Roman"/>
                        <a:cs typeface="Times New Roman"/>
                      </a:endParaRPr>
                    </a:p>
                  </a:txBody>
                  <a:tcPr marL="0" marR="0" marT="0" marB="0" anchor="ctr"/>
                </a:tc>
              </a:tr>
              <a:tr h="772808">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0001</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Телеграмма-сводка о количестве вагонов по формируемым назначениям в составе поезда</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Станция формирования поезда или ИВЦ</a:t>
                      </a:r>
                      <a:endParaRPr lang="ru-RU" sz="1400">
                        <a:latin typeface="Calibri"/>
                        <a:ea typeface="Times New Roman"/>
                        <a:cs typeface="Times New Roman"/>
                      </a:endParaRPr>
                    </a:p>
                  </a:txBody>
                  <a:tcPr marL="0" marR="0" marT="0" marB="0" anchor="ctr"/>
                </a:tc>
              </a:tr>
              <a:tr h="515205">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0002</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ТНЛ на прибывающий поезд</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Станция передачи информации</a:t>
                      </a:r>
                      <a:endParaRPr lang="ru-RU" sz="1400" dirty="0">
                        <a:latin typeface="Calibri"/>
                        <a:ea typeface="Times New Roman"/>
                        <a:cs typeface="Times New Roman"/>
                      </a:endParaRPr>
                    </a:p>
                  </a:txBody>
                  <a:tcPr marL="0" marR="0" marT="0" marB="0" anchor="ctr"/>
                </a:tc>
              </a:tr>
              <a:tr h="389337">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0004</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Корректировка служебной части ТНЛ</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СТЦ</a:t>
                      </a:r>
                      <a:endParaRPr lang="ru-RU" sz="1400" dirty="0">
                        <a:latin typeface="Calibri"/>
                        <a:ea typeface="Times New Roman"/>
                        <a:cs typeface="Times New Roman"/>
                      </a:endParaRPr>
                    </a:p>
                  </a:txBody>
                  <a:tcPr marL="0" marR="0" marT="0" marB="0" anchor="ctr"/>
                </a:tc>
              </a:tr>
              <a:tr h="515205">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0005</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Информация о составе прибывающего поезда (перечень номеров вагонов)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Пост списывания во входной горловине ПП</a:t>
                      </a:r>
                      <a:endParaRPr lang="ru-RU" sz="1400" dirty="0">
                        <a:latin typeface="Calibri"/>
                        <a:ea typeface="Times New Roman"/>
                        <a:cs typeface="Times New Roman"/>
                      </a:endParaRPr>
                    </a:p>
                  </a:txBody>
                  <a:tcPr marL="0" marR="0" marT="0" marB="0" anchor="ctr"/>
                </a:tc>
              </a:tr>
              <a:tr h="772808">
                <a:tc>
                  <a:txBody>
                    <a:bodyPr/>
                    <a:lstStyle/>
                    <a:p>
                      <a:pPr algn="ctr">
                        <a:lnSpc>
                          <a:spcPct val="115000"/>
                        </a:lnSpc>
                        <a:spcAft>
                          <a:spcPts val="0"/>
                        </a:spcAft>
                      </a:pPr>
                      <a:r>
                        <a:rPr lang="ru-RU" sz="1400">
                          <a:solidFill>
                            <a:srgbClr val="000000"/>
                          </a:solidFill>
                          <a:latin typeface="Times New Roman"/>
                          <a:ea typeface="Times New Roman"/>
                          <a:cs typeface="Times New Roman"/>
                        </a:rPr>
                        <a:t>0006</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Перечень номеров вагонов поезда, выставленного в парк отправления</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Пост списывания в выходной горловине сортировочного парка</a:t>
                      </a:r>
                      <a:endParaRPr lang="ru-RU" sz="1400" dirty="0">
                        <a:latin typeface="Calibri"/>
                        <a:ea typeface="Times New Roman"/>
                        <a:cs typeface="Times New Roman"/>
                      </a:endParaRPr>
                    </a:p>
                  </a:txBody>
                  <a:tcPr marL="0" marR="0" marT="0" marB="0" anchor="ctr"/>
                </a:tc>
              </a:tr>
              <a:tr h="515205">
                <a:tc>
                  <a:txBody>
                    <a:bodyPr/>
                    <a:lstStyle/>
                    <a:p>
                      <a:pPr algn="ctr">
                        <a:lnSpc>
                          <a:spcPct val="115000"/>
                        </a:lnSpc>
                        <a:spcAft>
                          <a:spcPts val="0"/>
                        </a:spcAft>
                      </a:pPr>
                      <a:r>
                        <a:rPr lang="ru-RU" sz="1400">
                          <a:solidFill>
                            <a:srgbClr val="000000"/>
                          </a:solidFill>
                          <a:latin typeface="Times New Roman"/>
                          <a:ea typeface="Times New Roman"/>
                          <a:cs typeface="Times New Roman"/>
                        </a:rPr>
                        <a:t>0008</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Сведения, корректирующие информацию о вагонах сформированных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СТЦ</a:t>
                      </a:r>
                      <a:endParaRPr lang="ru-RU" sz="1400" dirty="0">
                        <a:latin typeface="Calibri"/>
                        <a:ea typeface="Times New Roman"/>
                        <a:cs typeface="Times New Roman"/>
                      </a:endParaRPr>
                    </a:p>
                  </a:txBody>
                  <a:tcPr marL="0" marR="0" marT="0" marB="0" anchor="ctr"/>
                </a:tc>
              </a:tr>
              <a:tr h="515205">
                <a:tc>
                  <a:txBody>
                    <a:bodyPr/>
                    <a:lstStyle/>
                    <a:p>
                      <a:pPr algn="ctr">
                        <a:lnSpc>
                          <a:spcPct val="115000"/>
                        </a:lnSpc>
                        <a:spcAft>
                          <a:spcPts val="0"/>
                        </a:spcAft>
                      </a:pPr>
                      <a:r>
                        <a:rPr lang="ru-RU" sz="1400">
                          <a:solidFill>
                            <a:srgbClr val="000000"/>
                          </a:solidFill>
                          <a:latin typeface="Times New Roman"/>
                          <a:ea typeface="Times New Roman"/>
                          <a:cs typeface="Times New Roman"/>
                        </a:rPr>
                        <a:t>0009</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Информация по результатам обработки прибывшего состава</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СТЦ, ПКО, ПТО</a:t>
                      </a:r>
                      <a:endParaRPr lang="ru-RU" sz="1400" dirty="0">
                        <a:latin typeface="Calibri"/>
                        <a:ea typeface="Times New Roman"/>
                        <a:cs typeface="Times New Roman"/>
                      </a:endParaRPr>
                    </a:p>
                  </a:txBody>
                  <a:tcPr marL="0" marR="0" marT="0" marB="0"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609725"/>
          <a:ext cx="7239000" cy="4296664"/>
        </p:xfrm>
        <a:graphic>
          <a:graphicData uri="http://schemas.openxmlformats.org/drawingml/2006/table">
            <a:tbl>
              <a:tblPr firstRow="1" bandRow="1">
                <a:tableStyleId>{5C22544A-7EE6-4342-B048-85BDC9FD1C3A}</a:tableStyleId>
              </a:tblPr>
              <a:tblGrid>
                <a:gridCol w="2185974"/>
                <a:gridCol w="3000396"/>
                <a:gridCol w="2052630"/>
              </a:tblGrid>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Номер</a:t>
                      </a:r>
                      <a:endParaRPr lang="ru-RU" sz="1600" dirty="0">
                        <a:latin typeface="Calibri"/>
                        <a:ea typeface="Times New Roman"/>
                        <a:cs typeface="Times New Roman"/>
                      </a:endParaRPr>
                    </a:p>
                    <a:p>
                      <a:pPr algn="ctr">
                        <a:lnSpc>
                          <a:spcPct val="115000"/>
                        </a:lnSpc>
                        <a:spcAft>
                          <a:spcPts val="0"/>
                        </a:spcAft>
                      </a:pPr>
                      <a:r>
                        <a:rPr lang="ru-RU" sz="1600" dirty="0">
                          <a:solidFill>
                            <a:srgbClr val="000000"/>
                          </a:solidFill>
                          <a:latin typeface="Times New Roman"/>
                          <a:ea typeface="Times New Roman"/>
                          <a:cs typeface="Times New Roman"/>
                        </a:rPr>
                        <a:t>сообщения</a:t>
                      </a:r>
                      <a:endParaRPr lang="ru-RU" sz="16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600">
                          <a:solidFill>
                            <a:srgbClr val="000000"/>
                          </a:solidFill>
                          <a:latin typeface="Times New Roman"/>
                          <a:ea typeface="Times New Roman"/>
                          <a:cs typeface="Times New Roman"/>
                        </a:rPr>
                        <a:t>Сообщение</a:t>
                      </a:r>
                      <a:endParaRPr lang="ru-RU" sz="160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600" dirty="0">
                          <a:solidFill>
                            <a:srgbClr val="000000"/>
                          </a:solidFill>
                          <a:latin typeface="Times New Roman"/>
                          <a:ea typeface="Times New Roman"/>
                          <a:cs typeface="Times New Roman"/>
                        </a:rPr>
                        <a:t>Инициатор ввода</a:t>
                      </a:r>
                      <a:endParaRPr lang="ru-RU" sz="1600" dirty="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0010</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План прибытия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ИВЦ</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0016</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Оперативная корректировка плана формирования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0017</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Корректировка времени прибытия поезда в плане прибытия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0018</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Исключение поезда из плана прибытия поездов</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0019</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Оперативное включение поезда в план прибытия поездов</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0040</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Информация о факте прибытия поезда на станцию</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ДСП</a:t>
                      </a:r>
                      <a:endParaRPr lang="ru-RU" sz="1600" dirty="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0043</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Информация о факте роспуска состава</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ДСП</a:t>
                      </a:r>
                      <a:endParaRPr lang="ru-RU" sz="1600" dirty="0">
                        <a:latin typeface="Calibri"/>
                        <a:ea typeface="Times New Roman"/>
                        <a:cs typeface="Times New Roman"/>
                      </a:endParaRPr>
                    </a:p>
                  </a:txBody>
                  <a:tcPr marL="0" marR="0" marT="0" marB="0" anchor="ct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545</TotalTime>
  <Words>465</Words>
  <PresentationFormat>Экран (4:3)</PresentationFormat>
  <Paragraphs>139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Изящная</vt:lpstr>
      <vt:lpstr>Автоматизированная система управления сортировочной станции (АСУСС) .</vt:lpstr>
      <vt:lpstr>Назначение и основные технические средства АСУСС</vt:lpstr>
      <vt:lpstr>Задачи АСУСС</vt:lpstr>
      <vt:lpstr>АСУ СС</vt:lpstr>
      <vt:lpstr>АСУ СС</vt:lpstr>
      <vt:lpstr>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Слайд 14</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Подготовить презентацию по теме:</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Воздушный транспорт</dc:title>
  <dc:creator>роман</dc:creator>
  <cp:lastModifiedBy>пользователь</cp:lastModifiedBy>
  <cp:revision>11</cp:revision>
  <dcterms:created xsi:type="dcterms:W3CDTF">2024-06-26T14:13:30Z</dcterms:created>
  <dcterms:modified xsi:type="dcterms:W3CDTF">2025-01-17T05:06:33Z</dcterms:modified>
</cp:coreProperties>
</file>