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Равнобедренный треугольник 6"/>
          <p:cNvSpPr/>
          <p:nvPr/>
        </p:nvSpPr>
        <p:spPr>
          <a:xfrm rot="16200000">
            <a:off x="7554353" y="5254283"/>
            <a:ext cx="1892949" cy="1294228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540544" y="776288"/>
            <a:ext cx="8062912" cy="1470025"/>
          </a:xfrm>
        </p:spPr>
        <p:txBody>
          <a:bodyPr anchor="b">
            <a:normAutofit/>
          </a:bodyPr>
          <a:lstStyle>
            <a:lvl1pPr algn="r">
              <a:defRPr sz="440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540544" y="2250280"/>
            <a:ext cx="8062912" cy="1752600"/>
          </a:xfrm>
        </p:spPr>
        <p:txBody>
          <a:bodyPr/>
          <a:lstStyle>
            <a:lvl1pPr marL="0" marR="36576" indent="0" algn="r">
              <a:spcBef>
                <a:spcPts val="0"/>
              </a:spcBef>
              <a:buNone/>
              <a:defRPr>
                <a:ln>
                  <a:solidFill>
                    <a:schemeClr val="bg2"/>
                  </a:solidFill>
                </a:ln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>
          <a:xfrm>
            <a:off x="1371600" y="6012656"/>
            <a:ext cx="5791200" cy="365125"/>
          </a:xfrm>
        </p:spPr>
        <p:txBody>
          <a:bodyPr tIns="0" bIns="0" anchor="t"/>
          <a:lstStyle>
            <a:lvl1pPr algn="r">
              <a:defRPr sz="1000"/>
            </a:lvl1pPr>
          </a:lstStyle>
          <a:p>
            <a:fld id="{E2B1B034-EBFD-4349-979F-4E648CDD93D8}" type="datetimeFigureOut">
              <a:rPr lang="ru-RU" smtClean="0"/>
              <a:pPr/>
              <a:t>27.06.2024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>
          <a:xfrm>
            <a:off x="1371600" y="5650704"/>
            <a:ext cx="5791200" cy="365125"/>
          </a:xfrm>
        </p:spPr>
        <p:txBody>
          <a:bodyPr tIns="0" bIns="0" anchor="b"/>
          <a:lstStyle>
            <a:lvl1pPr algn="r">
              <a:defRPr sz="1100"/>
            </a:lvl1pPr>
          </a:lstStyle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8392247" y="5752307"/>
            <a:ext cx="502920" cy="365125"/>
          </a:xfrm>
        </p:spPr>
        <p:txBody>
          <a:bodyPr anchor="ctr"/>
          <a:lstStyle>
            <a:lvl1pPr algn="ctr">
              <a:defRPr sz="1300">
                <a:solidFill>
                  <a:srgbClr val="FFFFFF"/>
                </a:solidFill>
              </a:defRPr>
            </a:lvl1pPr>
          </a:lstStyle>
          <a:p>
            <a:fld id="{90EE5797-34FC-4787-85E8-BD7321FAE1F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B1B034-EBFD-4349-979F-4E648CDD93D8}" type="datetimeFigureOut">
              <a:rPr lang="ru-RU" smtClean="0"/>
              <a:pPr/>
              <a:t>27.06.2024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EE5797-34FC-4787-85E8-BD7321FAE1F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81800" y="381000"/>
            <a:ext cx="1905000" cy="5486400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381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B1B034-EBFD-4349-979F-4E648CDD93D8}" type="datetimeFigureOut">
              <a:rPr lang="ru-RU" smtClean="0"/>
              <a:pPr/>
              <a:t>27.06.2024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EE5797-34FC-4787-85E8-BD7321FAE1F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399032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882808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791456" y="6480048"/>
            <a:ext cx="2133600" cy="301752"/>
          </a:xfrm>
        </p:spPr>
        <p:txBody>
          <a:bodyPr/>
          <a:lstStyle/>
          <a:p>
            <a:fld id="{E2B1B034-EBFD-4349-979F-4E648CDD93D8}" type="datetimeFigureOut">
              <a:rPr lang="ru-RU" smtClean="0"/>
              <a:pPr/>
              <a:t>27.06.2024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0056" cy="300831"/>
          </a:xfr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EE5797-34FC-4787-85E8-BD7321FAE1F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ый треугольник 8"/>
          <p:cNvSpPr/>
          <p:nvPr/>
        </p:nvSpPr>
        <p:spPr>
          <a:xfrm flipV="1">
            <a:off x="7034" y="7034"/>
            <a:ext cx="9129932" cy="6836899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algn="ctr" defTabSz="914400" rtl="0" eaLnBrk="1" latinLnBrk="0" hangingPunct="1"/>
            <a:endParaRPr kumimoji="0"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Равнобедренный треугольник 7"/>
          <p:cNvSpPr/>
          <p:nvPr/>
        </p:nvSpPr>
        <p:spPr>
          <a:xfrm rot="5400000" flipV="1">
            <a:off x="7554353" y="309490"/>
            <a:ext cx="1892949" cy="1294228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6955632" y="6477000"/>
            <a:ext cx="2133600" cy="304800"/>
          </a:xfrm>
        </p:spPr>
        <p:txBody>
          <a:bodyPr/>
          <a:lstStyle/>
          <a:p>
            <a:fld id="{E2B1B034-EBFD-4349-979F-4E648CDD93D8}" type="datetimeFigureOut">
              <a:rPr lang="ru-RU" smtClean="0"/>
              <a:pPr/>
              <a:t>27.06.2024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2619376" y="6480969"/>
            <a:ext cx="4260056" cy="300831"/>
          </a:xfr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8451056" y="809624"/>
            <a:ext cx="502920" cy="300831"/>
          </a:xfrm>
        </p:spPr>
        <p:txBody>
          <a:bodyPr/>
          <a:lstStyle/>
          <a:p>
            <a:fld id="{90EE5797-34FC-4787-85E8-BD7321FAE1F7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 rot="10800000">
            <a:off x="6468794" y="9381"/>
            <a:ext cx="2672861" cy="1900210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 flipV="1">
            <a:off x="0" y="7034"/>
            <a:ext cx="9136966" cy="6843933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271464"/>
            <a:ext cx="7239000" cy="1362075"/>
          </a:xfrm>
        </p:spPr>
        <p:txBody>
          <a:bodyPr anchor="ctr"/>
          <a:lstStyle>
            <a:lvl1pPr marL="0" algn="l">
              <a:buNone/>
              <a:defRPr sz="3600" b="1" cap="none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81000" y="1633536"/>
            <a:ext cx="3886200" cy="2286000"/>
          </a:xfrm>
        </p:spPr>
        <p:txBody>
          <a:bodyPr anchor="t"/>
          <a:lstStyle>
            <a:lvl1pPr marL="54864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 algn="l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722437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722437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3600" cy="301752"/>
          </a:xfrm>
        </p:spPr>
        <p:txBody>
          <a:bodyPr/>
          <a:lstStyle/>
          <a:p>
            <a:fld id="{E2B1B034-EBFD-4349-979F-4E648CDD93D8}" type="datetimeFigureOut">
              <a:rPr lang="ru-RU" smtClean="0"/>
              <a:pPr/>
              <a:t>27.06.2024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0056" cy="301752"/>
          </a:xfrm>
        </p:spPr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7589520" y="6480969"/>
            <a:ext cx="502920" cy="301752"/>
          </a:xfrm>
        </p:spPr>
        <p:txBody>
          <a:bodyPr/>
          <a:lstStyle/>
          <a:p>
            <a:fld id="{90EE5797-34FC-4787-85E8-BD7321FAE1F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8198" y="290732"/>
            <a:ext cx="1066800" cy="6153912"/>
          </a:xfrm>
        </p:spPr>
        <p:txBody>
          <a:bodyPr vert="vert270" anchor="b"/>
          <a:lstStyle>
            <a:lvl1pPr marL="0" algn="ctr">
              <a:defRPr sz="3300" b="1">
                <a:ln w="6350">
                  <a:solidFill>
                    <a:schemeClr val="tx1"/>
                  </a:solidFill>
                </a:ln>
                <a:solidFill>
                  <a:schemeClr val="tx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65006" y="290732"/>
            <a:ext cx="581024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1365006" y="3427124"/>
            <a:ext cx="581024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2022230" y="290732"/>
            <a:ext cx="6858000" cy="3017520"/>
          </a:xfrm>
        </p:spPr>
        <p:txBody>
          <a:bodyPr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2022230" y="3427124"/>
            <a:ext cx="6858000" cy="301752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0552" cy="301752"/>
          </a:xfrm>
        </p:spPr>
        <p:txBody>
          <a:bodyPr/>
          <a:lstStyle/>
          <a:p>
            <a:fld id="{E2B1B034-EBFD-4349-979F-4E648CDD93D8}" type="datetimeFigureOut">
              <a:rPr lang="ru-RU" smtClean="0"/>
              <a:pPr/>
              <a:t>27.06.2024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1104" cy="301752"/>
          </a:xfrm>
        </p:spPr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7589520" y="6483096"/>
            <a:ext cx="502920" cy="301752"/>
          </a:xfrm>
        </p:spPr>
        <p:txBody>
          <a:bodyPr/>
          <a:lstStyle>
            <a:lvl1pPr algn="ctr">
              <a:defRPr/>
            </a:lvl1pPr>
          </a:lstStyle>
          <a:p>
            <a:fld id="{90EE5797-34FC-4787-85E8-BD7321FAE1F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B1B034-EBFD-4349-979F-4E648CDD93D8}" type="datetimeFigureOut">
              <a:rPr lang="ru-RU" smtClean="0"/>
              <a:pPr/>
              <a:t>27.06.2024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EE5797-34FC-4787-85E8-BD7321FAE1F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3600" cy="301752"/>
          </a:xfrm>
        </p:spPr>
        <p:txBody>
          <a:bodyPr/>
          <a:lstStyle/>
          <a:p>
            <a:fld id="{E2B1B034-EBFD-4349-979F-4E648CDD93D8}" type="datetimeFigureOut">
              <a:rPr lang="ru-RU" smtClean="0"/>
              <a:pPr/>
              <a:t>27.06.2024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>
          <a:xfrm>
            <a:off x="457200" y="6481890"/>
            <a:ext cx="4260056" cy="300831"/>
          </a:xfrm>
        </p:spPr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7589520" y="6480969"/>
            <a:ext cx="502920" cy="301752"/>
          </a:xfrm>
        </p:spPr>
        <p:txBody>
          <a:bodyPr/>
          <a:lstStyle/>
          <a:p>
            <a:fld id="{90EE5797-34FC-4787-85E8-BD7321FAE1F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9456" y="367664"/>
            <a:ext cx="914400" cy="5943600"/>
          </a:xfrm>
        </p:spPr>
        <p:txBody>
          <a:bodyPr vert="vert270" anchor="b"/>
          <a:lstStyle>
            <a:lvl1pPr marL="0" marR="18288" algn="r">
              <a:spcBef>
                <a:spcPts val="0"/>
              </a:spcBef>
              <a:buNone/>
              <a:defRPr sz="2900" b="0" cap="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1135856" y="367664"/>
            <a:ext cx="2438400" cy="5943600"/>
          </a:xfrm>
        </p:spPr>
        <p:txBody>
          <a:bodyPr anchor="t"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651250" y="320040"/>
            <a:ext cx="5276088" cy="5989320"/>
          </a:xfrm>
        </p:spPr>
        <p:txBody>
          <a:bodyPr/>
          <a:lstStyle>
            <a:lvl1pPr>
              <a:spcBef>
                <a:spcPts val="0"/>
              </a:spcBef>
              <a:defRPr sz="30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278976" y="6556248"/>
            <a:ext cx="2133600" cy="301752"/>
          </a:xfrm>
        </p:spPr>
        <p:txBody>
          <a:bodyPr/>
          <a:lstStyle>
            <a:lvl1pPr>
              <a:defRPr sz="900"/>
            </a:lvl1pPr>
          </a:lstStyle>
          <a:p>
            <a:fld id="{E2B1B034-EBFD-4349-979F-4E648CDD93D8}" type="datetimeFigureOut">
              <a:rPr lang="ru-RU" smtClean="0"/>
              <a:pPr/>
              <a:t>27.06.2024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1135856" y="6556248"/>
            <a:ext cx="5143120" cy="301752"/>
          </a:xfrm>
        </p:spPr>
        <p:txBody>
          <a:bodyPr/>
          <a:lstStyle>
            <a:lvl1pPr>
              <a:defRPr sz="9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410576" y="6556248"/>
            <a:ext cx="502920" cy="301752"/>
          </a:xfrm>
        </p:spPr>
        <p:txBody>
          <a:bodyPr/>
          <a:lstStyle>
            <a:lvl1pPr>
              <a:defRPr sz="900"/>
            </a:lvl1pPr>
          </a:lstStyle>
          <a:p>
            <a:fld id="{90EE5797-34FC-4787-85E8-BD7321FAE1F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9456" y="150896"/>
            <a:ext cx="914400" cy="6400800"/>
          </a:xfrm>
        </p:spPr>
        <p:txBody>
          <a:bodyPr vert="vert270" anchor="b"/>
          <a:lstStyle>
            <a:lvl1pPr marL="0" algn="l">
              <a:buNone/>
              <a:defRPr sz="3000" b="0" cap="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138237" y="373966"/>
            <a:ext cx="7333488" cy="5486400"/>
          </a:xfrm>
          <a:solidFill>
            <a:schemeClr val="bg2">
              <a:shade val="5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43000" y="5867400"/>
            <a:ext cx="7333488" cy="685800"/>
          </a:xfrm>
          <a:solidFill>
            <a:schemeClr val="accent1">
              <a:alpha val="15000"/>
            </a:schemeClr>
          </a:solidFill>
          <a:ln>
            <a:solidFill>
              <a:schemeClr val="accent1"/>
            </a:solidFill>
            <a:miter lim="800000"/>
          </a:ln>
        </p:spPr>
        <p:txBody>
          <a:bodyPr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108192" y="6556248"/>
            <a:ext cx="2103120" cy="301752"/>
          </a:xfrm>
        </p:spPr>
        <p:txBody>
          <a:bodyPr/>
          <a:lstStyle>
            <a:lvl1pPr>
              <a:defRPr sz="900"/>
            </a:lvl1pPr>
          </a:lstStyle>
          <a:p>
            <a:fld id="{E2B1B034-EBFD-4349-979F-4E648CDD93D8}" type="datetimeFigureOut">
              <a:rPr lang="ru-RU" smtClean="0"/>
              <a:pPr/>
              <a:t>27.06.2024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1170432" y="6557169"/>
            <a:ext cx="4948072" cy="301752"/>
          </a:xfrm>
        </p:spPr>
        <p:txBody>
          <a:bodyPr/>
          <a:lstStyle>
            <a:lvl1pPr>
              <a:defRPr sz="9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17192" y="6556248"/>
            <a:ext cx="365760" cy="301752"/>
          </a:xfrm>
        </p:spPr>
        <p:txBody>
          <a:bodyPr/>
          <a:lstStyle>
            <a:lvl1pPr algn="ctr">
              <a:defRPr sz="900"/>
            </a:lvl1pPr>
          </a:lstStyle>
          <a:p>
            <a:fld id="{90EE5797-34FC-4787-85E8-BD7321FAE1F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ый треугольник 10"/>
          <p:cNvSpPr/>
          <p:nvPr/>
        </p:nvSpPr>
        <p:spPr>
          <a:xfrm>
            <a:off x="7034" y="14068"/>
            <a:ext cx="9129932" cy="6836899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0" y="7034"/>
            <a:ext cx="9136966" cy="6843933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/>
        </p:nvCxnSpPr>
        <p:spPr>
          <a:xfrm rot="10800000" flipV="1">
            <a:off x="6468794" y="4948410"/>
            <a:ext cx="2672861" cy="1900210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399032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882808"/>
            <a:ext cx="8229600" cy="4572000"/>
          </a:xfrm>
          <a:prstGeom prst="rect">
            <a:avLst/>
          </a:prstGeom>
        </p:spPr>
        <p:txBody>
          <a:bodyPr vert="horz" anchor="t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4791456" y="6480969"/>
            <a:ext cx="2133600" cy="301752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 b="0">
                <a:solidFill>
                  <a:schemeClr val="tx1"/>
                </a:solidFill>
              </a:defRPr>
            </a:lvl1pPr>
          </a:lstStyle>
          <a:p>
            <a:fld id="{E2B1B034-EBFD-4349-979F-4E648CDD93D8}" type="datetimeFigureOut">
              <a:rPr lang="ru-RU" smtClean="0"/>
              <a:pPr/>
              <a:t>27.06.2024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457200" y="6481890"/>
            <a:ext cx="4260056" cy="300831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7589520" y="6480969"/>
            <a:ext cx="502920" cy="301752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/>
                </a:solidFill>
              </a:defRPr>
            </a:lvl1pPr>
          </a:lstStyle>
          <a:p>
            <a:fld id="{90EE5797-34FC-4787-85E8-BD7321FAE1F7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marL="484632" algn="l" rtl="0" eaLnBrk="1" latinLnBrk="0" hangingPunct="1">
        <a:spcBef>
          <a:spcPct val="0"/>
        </a:spcBef>
        <a:buNone/>
        <a:defRPr kumimoji="0" sz="4200" kern="1200">
          <a:ln w="6350">
            <a:solidFill>
              <a:schemeClr val="accent1">
                <a:shade val="43000"/>
              </a:schemeClr>
            </a:solidFill>
          </a:ln>
          <a:solidFill>
            <a:schemeClr val="accent1">
              <a:tint val="83000"/>
              <a:satMod val="150000"/>
            </a:schemeClr>
          </a:solidFill>
          <a:effectLst>
            <a:outerShdw blurRad="26000" dist="26000" dir="145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448056" indent="-384048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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822960" indent="-285750" algn="l" rtl="0" eaLnBrk="1" latinLnBrk="0" hangingPunct="1">
        <a:spcBef>
          <a:spcPct val="20000"/>
        </a:spcBef>
        <a:buClr>
          <a:schemeClr val="accent1"/>
        </a:buClr>
        <a:buSzPct val="95000"/>
        <a:buFont typeface="Verdana"/>
        <a:buChar char="›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106424" indent="-228600" algn="l" rtl="0" eaLnBrk="1" latinLnBrk="0" hangingPunct="1">
        <a:spcBef>
          <a:spcPct val="200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10312" algn="l" rtl="0" eaLnBrk="1" latinLnBrk="0" hangingPunct="1">
        <a:spcBef>
          <a:spcPct val="20000"/>
        </a:spcBef>
        <a:buClr>
          <a:schemeClr val="accent1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600200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084832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146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00034" y="2071678"/>
            <a:ext cx="8062912" cy="1470025"/>
          </a:xfrm>
        </p:spPr>
        <p:txBody>
          <a:bodyPr/>
          <a:lstStyle/>
          <a:p>
            <a:r>
              <a:rPr lang="ru-RU" dirty="0" smtClean="0"/>
              <a:t>Возникновение и развитие транспорта</a:t>
            </a:r>
            <a:endParaRPr lang="ru-RU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96" y="785794"/>
            <a:ext cx="8229600" cy="5500726"/>
          </a:xfrm>
        </p:spPr>
        <p:txBody>
          <a:bodyPr>
            <a:normAutofit fontScale="62500" lnSpcReduction="20000"/>
          </a:bodyPr>
          <a:lstStyle/>
          <a:p>
            <a:r>
              <a:rPr lang="ru-RU" dirty="0" smtClean="0"/>
              <a:t>На рубеже </a:t>
            </a:r>
            <a:r>
              <a:rPr lang="en-US" dirty="0" smtClean="0"/>
              <a:t>XIX</a:t>
            </a:r>
            <a:r>
              <a:rPr lang="ru-RU" dirty="0" smtClean="0"/>
              <a:t> и </a:t>
            </a:r>
            <a:r>
              <a:rPr lang="en-US" dirty="0" smtClean="0"/>
              <a:t>XX</a:t>
            </a:r>
            <a:r>
              <a:rPr lang="ru-RU" dirty="0" smtClean="0"/>
              <a:t> веков тоннаж мирового парового флота (13,5 млн. т) превысил тоннаж парусного флота (8,2 млн. т).</a:t>
            </a:r>
          </a:p>
          <a:p>
            <a:r>
              <a:rPr lang="ru-RU" dirty="0" smtClean="0"/>
              <a:t>Первый, получивший практическое применение </a:t>
            </a:r>
            <a:r>
              <a:rPr lang="ru-RU" i="1" dirty="0" smtClean="0"/>
              <a:t>двигатель внут­реннего сгорания, </a:t>
            </a:r>
            <a:r>
              <a:rPr lang="ru-RU" dirty="0" smtClean="0"/>
              <a:t>был сконструирован французским  механиком </a:t>
            </a:r>
            <a:r>
              <a:rPr lang="ru-RU" dirty="0" err="1" smtClean="0"/>
              <a:t>Этъеном</a:t>
            </a:r>
            <a:r>
              <a:rPr lang="ru-RU" dirty="0" smtClean="0"/>
              <a:t> </a:t>
            </a:r>
            <a:r>
              <a:rPr lang="ru-RU" dirty="0" err="1" smtClean="0"/>
              <a:t>Ленуаром</a:t>
            </a:r>
            <a:r>
              <a:rPr lang="ru-RU" dirty="0" smtClean="0"/>
              <a:t> в 1860 г. Этот двигатель работал на горючем (светильном) газе и конструктивно мало отличался от паровых машин.</a:t>
            </a:r>
          </a:p>
          <a:p>
            <a:r>
              <a:rPr lang="ru-RU" dirty="0" smtClean="0"/>
              <a:t>В 1867 г. немецкие изобретатели Н. </a:t>
            </a:r>
            <a:r>
              <a:rPr lang="ru-RU" dirty="0" err="1" smtClean="0"/>
              <a:t>Отто</a:t>
            </a:r>
            <a:r>
              <a:rPr lang="ru-RU" dirty="0" smtClean="0"/>
              <a:t> и Э. </a:t>
            </a:r>
            <a:r>
              <a:rPr lang="ru-RU" dirty="0" err="1" smtClean="0"/>
              <a:t>Ланген</a:t>
            </a:r>
            <a:r>
              <a:rPr lang="ru-RU" dirty="0" smtClean="0"/>
              <a:t> созда­ли более совершенный газовый двигатель внутреннего сгорания, и спустя 11 лет Н. </a:t>
            </a:r>
            <a:r>
              <a:rPr lang="ru-RU" dirty="0" err="1" smtClean="0"/>
              <a:t>Отто</a:t>
            </a:r>
            <a:r>
              <a:rPr lang="ru-RU" dirty="0" smtClean="0"/>
              <a:t> построил первый четырехтактный двига-11-</a:t>
            </a:r>
            <a:r>
              <a:rPr lang="en-US" cap="small" dirty="0" smtClean="0"/>
              <a:t>hi</a:t>
            </a:r>
            <a:r>
              <a:rPr lang="ru-RU" cap="small" dirty="0" smtClean="0"/>
              <a:t>», </a:t>
            </a:r>
            <a:r>
              <a:rPr lang="ru-RU" dirty="0" smtClean="0"/>
              <a:t>в котором горючая смесь перед воспламенением подвергалась в цилиндрах предварительному сжатию. Временем рождения м </a:t>
            </a:r>
            <a:r>
              <a:rPr lang="ru-RU" dirty="0" err="1" smtClean="0"/>
              <a:t>томобиля</a:t>
            </a:r>
            <a:r>
              <a:rPr lang="ru-RU" dirty="0" smtClean="0"/>
              <a:t> и мотоцикла с бензиновыми двигателями внутреннего его </a:t>
            </a:r>
            <a:r>
              <a:rPr lang="ru-RU" dirty="0" err="1" smtClean="0"/>
              <a:t>рания</a:t>
            </a:r>
            <a:r>
              <a:rPr lang="ru-RU" dirty="0" smtClean="0"/>
              <a:t> стали 80-е годы </a:t>
            </a:r>
            <a:r>
              <a:rPr lang="en-US" dirty="0" smtClean="0"/>
              <a:t>XIX</a:t>
            </a:r>
            <a:r>
              <a:rPr lang="ru-RU" dirty="0" smtClean="0"/>
              <a:t> века. В 1885 г. немецкий изобретатель ИЗ г. Мангейма Карл </a:t>
            </a:r>
            <a:r>
              <a:rPr lang="ru-RU" dirty="0" err="1" smtClean="0"/>
              <a:t>Бенц</a:t>
            </a:r>
            <a:r>
              <a:rPr lang="ru-RU" dirty="0" smtClean="0"/>
              <a:t> сконструировал и построил трехколесную повозку с горизонтальным одноцилиндровым бензиновым двигате­лем. Она двигалась со скоростью 15 км/ч.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43438" y="714356"/>
            <a:ext cx="4143404" cy="5429288"/>
          </a:xfrm>
        </p:spPr>
        <p:txBody>
          <a:bodyPr>
            <a:normAutofit fontScale="77500" lnSpcReduction="20000"/>
          </a:bodyPr>
          <a:lstStyle/>
          <a:p>
            <a:r>
              <a:rPr lang="ru-RU" dirty="0" smtClean="0"/>
              <a:t>Его соотечественник </a:t>
            </a:r>
            <a:r>
              <a:rPr lang="ru-RU" dirty="0" err="1" smtClean="0"/>
              <a:t>Готлиб</a:t>
            </a:r>
            <a:r>
              <a:rPr lang="ru-RU" dirty="0" smtClean="0"/>
              <a:t> </a:t>
            </a:r>
            <a:r>
              <a:rPr lang="ru-RU" dirty="0" err="1" smtClean="0"/>
              <a:t>Даймлер</a:t>
            </a:r>
            <a:r>
              <a:rPr lang="ru-RU" dirty="0" smtClean="0"/>
              <a:t> изобрел более совершенный четырехтактный бензиновый двигатель, имеющий вдвое больший КПД, чем двигатель Карла </a:t>
            </a:r>
            <a:r>
              <a:rPr lang="ru-RU" dirty="0" err="1" smtClean="0"/>
              <a:t>Бенца</a:t>
            </a:r>
            <a:r>
              <a:rPr lang="ru-RU" dirty="0" smtClean="0"/>
              <a:t>. Он установил его на мотоцикле, а затем на четырехколесной повозке. Первые автомобили, созданные в Германии, изображены на рис. 4.</a:t>
            </a:r>
          </a:p>
          <a:p>
            <a:endParaRPr lang="ru-RU" dirty="0"/>
          </a:p>
        </p:txBody>
      </p:sp>
      <p:pic>
        <p:nvPicPr>
          <p:cNvPr id="22530" name="Picture 2"/>
          <p:cNvPicPr>
            <a:picLocks noChangeAspect="1" noChangeArrowheads="1"/>
          </p:cNvPicPr>
          <p:nvPr/>
        </p:nvPicPr>
        <p:blipFill>
          <a:blip r:embed="rId2" cstate="print">
            <a:lum bright="30000"/>
          </a:blip>
          <a:srcRect/>
          <a:stretch>
            <a:fillRect/>
          </a:stretch>
        </p:blipFill>
        <p:spPr bwMode="auto">
          <a:xfrm>
            <a:off x="714348" y="1643050"/>
            <a:ext cx="3667130" cy="34290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0034" y="785794"/>
            <a:ext cx="8229600" cy="5715040"/>
          </a:xfrm>
        </p:spPr>
        <p:txBody>
          <a:bodyPr>
            <a:normAutofit fontScale="70000" lnSpcReduction="20000"/>
          </a:bodyPr>
          <a:lstStyle/>
          <a:p>
            <a:r>
              <a:rPr lang="ru-RU" dirty="0" smtClean="0"/>
              <a:t>Автомобиль с двигателем внутреннего сгорания не сразу занял ведущее положение среди средств наземного безрельсового транспор­та. Продолжалось производство </a:t>
            </a:r>
            <a:r>
              <a:rPr lang="ru-RU" dirty="0" err="1" smtClean="0"/>
              <a:t>паромобилей</a:t>
            </a:r>
            <a:r>
              <a:rPr lang="ru-RU" dirty="0" smtClean="0"/>
              <a:t>, ставились опыты по созданию электромобилей. Лишь в 90-х годах </a:t>
            </a:r>
            <a:r>
              <a:rPr lang="en-US" dirty="0" smtClean="0"/>
              <a:t>XIX</a:t>
            </a:r>
            <a:r>
              <a:rPr lang="ru-RU" dirty="0" smtClean="0"/>
              <a:t> века возникла новая отрасль — автомобилестроение. Образовались компании «</a:t>
            </a:r>
            <a:r>
              <a:rPr lang="ru-RU" dirty="0" err="1" smtClean="0"/>
              <a:t>Мишлен</a:t>
            </a:r>
            <a:r>
              <a:rPr lang="ru-RU" dirty="0" smtClean="0"/>
              <a:t>», «Пежо», «</a:t>
            </a:r>
            <a:r>
              <a:rPr lang="ru-RU" dirty="0" err="1" smtClean="0"/>
              <a:t>Даймлер</a:t>
            </a:r>
            <a:r>
              <a:rPr lang="ru-RU" dirty="0" smtClean="0"/>
              <a:t>», «Фиат». К массовому производству автомобилей приступил в 1912-1913 гг. американский предпринима­тель Генри Форд.</a:t>
            </a:r>
          </a:p>
          <a:p>
            <a:r>
              <a:rPr lang="ru-RU" dirty="0" smtClean="0"/>
              <a:t>Первый    российский    грузовой    автомобиль   был	 спроектиро­ван   и   построен  на   Ижорском   заводе   в   1901    г. инженером  Б. Луцким.    Машина   была   оснащена  бензиновым двигателем мощностью 12 л. с. (9 кВт) и имела грузоподъемность 5 т при ной массе 1,3 т. Ее скорость составляла 10 км/ч. Массовое производство автомобилей в нашей стране началось лишь с началом 30-х годов прошлого века.</a:t>
            </a:r>
            <a:endParaRPr lang="ru-RU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96" y="1000108"/>
            <a:ext cx="8229600" cy="4572000"/>
          </a:xfrm>
        </p:spPr>
        <p:txBody>
          <a:bodyPr>
            <a:normAutofit fontScale="70000" lnSpcReduction="20000"/>
          </a:bodyPr>
          <a:lstStyle/>
          <a:p>
            <a:r>
              <a:rPr lang="ru-RU" dirty="0" smtClean="0"/>
              <a:t>19 век отмечен новой технической революцией на рельсовом и водном транспорте, вызванной использованием на подвижном составе электродвигателей и двигателей внутреннего сгорания.</a:t>
            </a:r>
          </a:p>
          <a:p>
            <a:r>
              <a:rPr lang="ru-RU" dirty="0" smtClean="0"/>
              <a:t>В России, несмотря на ряд практических предложений, электрические локомотивы не производили вплоть до начала электрификации ее железных дорог (1924 г.). Однако только в 1932-1934 годах были построены первые отечественные грузо­вой и пассажирский электровозы серии ВЛ-19 и ПБ.</a:t>
            </a:r>
          </a:p>
          <a:p>
            <a:r>
              <a:rPr lang="ru-RU" dirty="0" smtClean="0"/>
              <a:t>Первый двигатель внутреннего сгорания с воспламенением тяжелого топлива от сжатия воздуха в цилиндрах был сконстру­ирован и изготовлен в 1897 г. немецким инженером-изобретате­лем Рудольфом Дизелем и назван его именем. Он получил приме­нение на теплоходах, тепловозах и автомобилях.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96" y="1000108"/>
            <a:ext cx="8229600" cy="4572000"/>
          </a:xfrm>
        </p:spPr>
        <p:txBody>
          <a:bodyPr>
            <a:normAutofit fontScale="62500" lnSpcReduction="20000"/>
          </a:bodyPr>
          <a:lstStyle/>
          <a:p>
            <a:r>
              <a:rPr lang="ru-RU" dirty="0" smtClean="0"/>
              <a:t>Идея оснащения судов дизельными двигателями принадлежит профессору Петербургского политехнического института Кон­стантину </a:t>
            </a:r>
            <a:r>
              <a:rPr lang="ru-RU" dirty="0" err="1" smtClean="0"/>
              <a:t>Боклевскому</a:t>
            </a:r>
            <a:r>
              <a:rPr lang="ru-RU" dirty="0" smtClean="0"/>
              <a:t>. Он выдвинул ее в 1898 г. Вскоре на речном танкере «Вандал» были установлены три дизельных двига­теля с электрогенераторами мощностью по 120 л. с. (88 кВт) каждый. Они вырабатывали ток для электродвигателей, вра­щающих три гребных винта. В 1908 г. со стапеля Коломенского завода сошел первый в мире морской грузовой теплоход «Дело» с двумя двигателями суммарной мощностью 1000 л. с. (735 кВт). Затем в 1912 г. завод выпустил серию грузопассажирских теплоходов.</a:t>
            </a:r>
          </a:p>
          <a:p>
            <a:r>
              <a:rPr lang="ru-RU" dirty="0" smtClean="0"/>
              <a:t>Почти одновременно в Дании был спущен на воду первый оке­анский теплоход «Зеландия» длиной 115 м и грузоподъемностью 4400 т. Однако переход с угля на дизельное топливо только на­чинался. В 1914 г. более 90% всех судов были оснащены паровы­ми  машинами с угольным топливом.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071546"/>
            <a:ext cx="5857916" cy="4572000"/>
          </a:xfrm>
        </p:spPr>
        <p:txBody>
          <a:bodyPr>
            <a:normAutofit fontScale="55000" lnSpcReduction="20000"/>
          </a:bodyPr>
          <a:lstStyle/>
          <a:p>
            <a:r>
              <a:rPr lang="ru-RU" dirty="0" smtClean="0"/>
              <a:t>Практически одновременно началась разработка проектов ПО применению дизельных двигателей на локомотивах. Такие проекты появились в Германии, Швейцарии, России. Ряд пло­дотворных проектов предложен группой российских тепло­техников под руководством профессора Василия </a:t>
            </a:r>
            <a:r>
              <a:rPr lang="ru-RU" dirty="0" err="1" smtClean="0"/>
              <a:t>Гриневецко­го</a:t>
            </a:r>
            <a:r>
              <a:rPr lang="ru-RU" dirty="0" smtClean="0"/>
              <a:t> в 1912-1913 гг. Проект тепловоза с газовой передачей был разработан инженером А.Н. Шелестом. В 1921-1922 гг. при­нято решение построить опытные образцы тепловозов с газо­вой, механической и электрической передачами. Заказы на постройку их образцов были размещены в Англии, Германии, а также на российских заводах. Первым построен тепловоз  Щ</a:t>
            </a:r>
            <a:r>
              <a:rPr lang="ru-RU" baseline="30000" dirty="0" smtClean="0"/>
              <a:t>эл</a:t>
            </a:r>
            <a:r>
              <a:rPr lang="ru-RU" dirty="0" smtClean="0"/>
              <a:t>2 с электрической передачей (рис. 6). Затем в России постро­ен образец магистрального тепловоза Щ</a:t>
            </a:r>
            <a:r>
              <a:rPr lang="ru-RU" baseline="30000" dirty="0" smtClean="0"/>
              <a:t>эл</a:t>
            </a:r>
            <a:r>
              <a:rPr lang="ru-RU" dirty="0" smtClean="0"/>
              <a:t>1 также с электри­ческой    передачей    по    проекту    инженера    Якова    Гаккеля.</a:t>
            </a:r>
          </a:p>
          <a:p>
            <a:endParaRPr lang="ru-RU" dirty="0"/>
          </a:p>
        </p:txBody>
      </p:sp>
      <p:pic>
        <p:nvPicPr>
          <p:cNvPr id="23554" name="Picture 2"/>
          <p:cNvPicPr>
            <a:picLocks noChangeAspect="1" noChangeArrowheads="1"/>
          </p:cNvPicPr>
          <p:nvPr/>
        </p:nvPicPr>
        <p:blipFill>
          <a:blip r:embed="rId2" cstate="print">
            <a:lum bright="12000"/>
          </a:blip>
          <a:srcRect/>
          <a:stretch>
            <a:fillRect/>
          </a:stretch>
        </p:blipFill>
        <p:spPr bwMode="auto">
          <a:xfrm>
            <a:off x="5929322" y="2428868"/>
            <a:ext cx="3036115" cy="28575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357166"/>
            <a:ext cx="7215206" cy="3000396"/>
          </a:xfrm>
        </p:spPr>
        <p:txBody>
          <a:bodyPr>
            <a:normAutofit fontScale="77500" lnSpcReduction="20000"/>
          </a:bodyPr>
          <a:lstStyle/>
          <a:p>
            <a:r>
              <a:rPr lang="ru-RU" dirty="0" smtClean="0"/>
              <a:t>Тепловоз с газовой передачей тик и не удалось построить в Англии. В конце XIX века получили реальное воплощение идеи со-1ДПНИЯ летательных аппаратов кик легче,  так и тяжелее воздуха. К первым относятся управ­ляемые аэростаты — дирижаб­ли (рис. 7), которым — аэропланы или самолеты.                                                                    Рис 6 тепловоз Э-2 (Россия)</a:t>
            </a:r>
          </a:p>
          <a:p>
            <a:endParaRPr lang="ru-RU" dirty="0"/>
          </a:p>
        </p:txBody>
      </p:sp>
      <p:pic>
        <p:nvPicPr>
          <p:cNvPr id="24578" name="Picture 2"/>
          <p:cNvPicPr>
            <a:picLocks noChangeAspect="1" noChangeArrowheads="1"/>
          </p:cNvPicPr>
          <p:nvPr/>
        </p:nvPicPr>
        <p:blipFill>
          <a:blip r:embed="rId2" cstate="print">
            <a:lum bright="12000"/>
          </a:blip>
          <a:srcRect/>
          <a:stretch>
            <a:fillRect/>
          </a:stretch>
        </p:blipFill>
        <p:spPr bwMode="auto">
          <a:xfrm>
            <a:off x="3428992" y="3214686"/>
            <a:ext cx="5048285" cy="26432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0034" y="500042"/>
            <a:ext cx="8229600" cy="5500726"/>
          </a:xfrm>
        </p:spPr>
        <p:txBody>
          <a:bodyPr>
            <a:normAutofit fontScale="62500" lnSpcReduction="20000"/>
          </a:bodyPr>
          <a:lstStyle/>
          <a:p>
            <a:r>
              <a:rPr lang="ru-RU" dirty="0" smtClean="0"/>
              <a:t>В 80-х годах XIX века одно­временно с планерами началось  проектирование  самолетов. В России первые проек­ты таких самолетов принадлежат Николаю </a:t>
            </a:r>
            <a:r>
              <a:rPr lang="ru-RU" dirty="0" err="1" smtClean="0"/>
              <a:t>Телешову</a:t>
            </a:r>
            <a:r>
              <a:rPr lang="ru-RU" dirty="0" smtClean="0"/>
              <a:t>, Николаю </a:t>
            </a:r>
            <a:r>
              <a:rPr lang="ru-RU" dirty="0" err="1" smtClean="0"/>
              <a:t>Ки­бальчичу</a:t>
            </a:r>
            <a:r>
              <a:rPr lang="ru-RU" dirty="0" smtClean="0"/>
              <a:t>, Константину Циолковс­кому. Однако самый крупный вклад в эту область внес наш соотечественник, замечательный ученый и инженер Александр Мо­жайский. Получив в 1881 г. пер­вый в России патент на разработанный им проект самолета (рис. 8), А. Можайский построил его на Красносельском военном поле под Петербургом.</a:t>
            </a:r>
          </a:p>
          <a:p>
            <a:r>
              <a:rPr lang="ru-RU" dirty="0" smtClean="0"/>
              <a:t>Самолет имел фюзеляж с деревянными реб­рами, обтянутыми материей, к бортам фюзеляжа были прикреплены крылья, также обтянутые материей, пропитанной лаком. Самолет был оснащен двумя паровыми машинами мощностью 7,5 и 15 кВт, изго­товленными в Англии. В 1885 г. А. Можайский предпринял попытку испытаний самолета, закончившуюся аварией. Только спустя 18 лет братья </a:t>
            </a:r>
            <a:r>
              <a:rPr lang="ru-RU" dirty="0" err="1" smtClean="0"/>
              <a:t>Уилбер</a:t>
            </a:r>
            <a:r>
              <a:rPr lang="ru-RU" dirty="0" smtClean="0"/>
              <a:t> и </a:t>
            </a:r>
            <a:r>
              <a:rPr lang="ru-RU" dirty="0" err="1" smtClean="0"/>
              <a:t>Орвилл</a:t>
            </a:r>
            <a:r>
              <a:rPr lang="ru-RU" dirty="0" smtClean="0"/>
              <a:t> Райт (США) совершили пробный полет на созданном ими биплане с бензиновым двигателем. В 1919 г. немец­кий инженер и промышленник </a:t>
            </a:r>
            <a:r>
              <a:rPr lang="ru-RU" dirty="0" err="1" smtClean="0"/>
              <a:t>Гуго</a:t>
            </a:r>
            <a:r>
              <a:rPr lang="ru-RU" dirty="0" smtClean="0"/>
              <a:t> Юнкере создал первый в мире цельнометаллический моноплан с крыльями, расположенными под фюзеляжем. Через 30 лет в США был построен первый реактивный самолет.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2"/>
          <p:cNvPicPr>
            <a:picLocks noChangeAspect="1" noChangeArrowheads="1"/>
          </p:cNvPicPr>
          <p:nvPr/>
        </p:nvPicPr>
        <p:blipFill>
          <a:blip r:embed="rId2" cstate="print">
            <a:lum bright="24000"/>
          </a:blip>
          <a:srcRect/>
          <a:stretch>
            <a:fillRect/>
          </a:stretch>
        </p:blipFill>
        <p:spPr bwMode="auto">
          <a:xfrm>
            <a:off x="1500166" y="785794"/>
            <a:ext cx="6215106" cy="53456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96" y="500042"/>
            <a:ext cx="8229600" cy="6143668"/>
          </a:xfrm>
        </p:spPr>
        <p:txBody>
          <a:bodyPr>
            <a:normAutofit fontScale="77500" lnSpcReduction="20000"/>
          </a:bodyPr>
          <a:lstStyle/>
          <a:p>
            <a:r>
              <a:rPr lang="ru-RU" dirty="0" smtClean="0"/>
              <a:t>Появление в мире трубопроводного транспорта связано с развитием нефтедобывающей и нефтеперерабатывающей промыш­ленности. До середины 60-х годов XIX века нефть и нефтепродук­ты перевозили в бочках и железнодорожных цистернах. В 1863 г. великий химик Дмитрий Менделеев предложил использовать тру­бопроводы для перекачки нефти и нефтепродуктов. Однако первый в мире нефтепровод был построен не в России. Его родиной стали в 1865 г. США. У нас в стране сооружение первого магистра­льного трубопровода (</a:t>
            </a:r>
            <a:r>
              <a:rPr lang="ru-RU" dirty="0" err="1" smtClean="0"/>
              <a:t>керосино-провода</a:t>
            </a:r>
            <a:r>
              <a:rPr lang="ru-RU" dirty="0" smtClean="0"/>
              <a:t>) Баку - Батуми было на­чато в 1897 г. и завершено в 1907 г.</a:t>
            </a:r>
          </a:p>
          <a:p>
            <a:r>
              <a:rPr lang="ru-RU" dirty="0" smtClean="0"/>
              <a:t>Большой вклад в развитие трубопроводного транспорта внес рос­сийский изобретатель и ученый Владимир Шухов. По его проекту впервые в мире была осуществлена перекачка по трубопроводу вы­соковязкого мазута с подогревом.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96" y="928670"/>
            <a:ext cx="8229600" cy="4572000"/>
          </a:xfrm>
        </p:spPr>
        <p:txBody>
          <a:bodyPr>
            <a:normAutofit fontScale="85000" lnSpcReduction="10000"/>
          </a:bodyPr>
          <a:lstStyle/>
          <a:p>
            <a:r>
              <a:rPr lang="ru-RU" dirty="0" smtClean="0"/>
              <a:t>Транспорт появился в мире несколько тысячелетий назад, когда для перемещения грузов или людей стали использовать мускульную силу рабов, прирученных животных, а также носилки, коромысла, волокуши и другие приспособления.</a:t>
            </a:r>
          </a:p>
          <a:p>
            <a:r>
              <a:rPr lang="ru-RU" dirty="0" smtClean="0"/>
              <a:t>Рост торговли и войны способствовали развитию транспортных средств, созданию повозок на полозьях и колесах, речных, озерных и морских лодок, плотов, пирог и других судов, перемещаемых при помощи весел или шестов. </a:t>
            </a:r>
            <a:endParaRPr lang="ru-RU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" descr="Сбор и транспортировка нефти газу - 89 фото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20" y="357166"/>
            <a:ext cx="4572000" cy="2571751"/>
          </a:xfrm>
          <a:prstGeom prst="rect">
            <a:avLst/>
          </a:prstGeom>
          <a:noFill/>
        </p:spPr>
      </p:pic>
      <p:pic>
        <p:nvPicPr>
          <p:cNvPr id="26628" name="Picture 4" descr="https://avatars.mds.yandex.net/i?id=572ce2931d6160df1dfb914dc35defe63c0eb89d-4080895-images-thumbs&amp;n=1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810125" y="1285860"/>
            <a:ext cx="4333875" cy="3048001"/>
          </a:xfrm>
          <a:prstGeom prst="rect">
            <a:avLst/>
          </a:prstGeom>
          <a:noFill/>
        </p:spPr>
      </p:pic>
      <p:pic>
        <p:nvPicPr>
          <p:cNvPr id="26630" name="Picture 6" descr="https://avatars.mds.yandex.net/i?id=ce16ffa5f3e94127a27929b3fcc428f7519b6c88-5501896-images-thumbs&amp;n=1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71472" y="3429000"/>
            <a:ext cx="4076700" cy="304800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129110" y="642918"/>
            <a:ext cx="5014890" cy="5572164"/>
          </a:xfrm>
        </p:spPr>
        <p:txBody>
          <a:bodyPr>
            <a:normAutofit fontScale="62500" lnSpcReduction="20000"/>
          </a:bodyPr>
          <a:lstStyle/>
          <a:p>
            <a:r>
              <a:rPr lang="ru-RU" dirty="0" smtClean="0"/>
              <a:t>Первые колесные повозки (телеги и колесницы) появились три тысячи лет до нашей эры в одном из древ­нейших очагов цивилизации Западной Азии — Месопотамии. Со­здание таких повозок послужило импульсом для развития сухопутного транспорта, а именно привело к необходимости строи­тельства первых искусственных наземных дорог в Персии, Китае, Европе. Римская империя, простиравшая свое могущество на три континента, имела обширную сеть сухопутных дорог протяженностью около 75 тыс. км. К этому же времени относится сооружение первых деревянных мостов через небольшие реки, овраги, ущелья.</a:t>
            </a:r>
          </a:p>
          <a:p>
            <a:endParaRPr lang="ru-RU" dirty="0"/>
          </a:p>
        </p:txBody>
      </p:sp>
      <p:pic>
        <p:nvPicPr>
          <p:cNvPr id="1028" name="Picture 4" descr="https://avatars.mds.yandex.net/i?id=f21335fed2df533b2b36af56f0386d98f7ac08e1-12413751-images-thumbs&amp;n=1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42910" y="1571612"/>
            <a:ext cx="3643338" cy="304800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96" y="428604"/>
            <a:ext cx="8229600" cy="1331878"/>
          </a:xfrm>
        </p:spPr>
        <p:txBody>
          <a:bodyPr>
            <a:normAutofit fontScale="62500" lnSpcReduction="20000"/>
          </a:bodyPr>
          <a:lstStyle/>
          <a:p>
            <a:r>
              <a:rPr lang="ru-RU" dirty="0" smtClean="0"/>
              <a:t>В средние века нашей эры началось строительство каналов, связывающих внутренние водные пути. На озерах и морях появились весельные, затем и парусные суда, которые просуществовали до наших дней и послужили широкому развитию мореплавания, торговли, путешествий.</a:t>
            </a:r>
          </a:p>
          <a:p>
            <a:endParaRPr lang="ru-RU" dirty="0"/>
          </a:p>
        </p:txBody>
      </p:sp>
      <p:pic>
        <p:nvPicPr>
          <p:cNvPr id="16386" name="Picture 2" descr="https://avatars.mds.yandex.net/i?id=4e4a25eeacdd10bcfee3c35d7cb3089f14173979-10650891-images-thumbs&amp;n=1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20" y="1785926"/>
            <a:ext cx="4400550" cy="3048001"/>
          </a:xfrm>
          <a:prstGeom prst="rect">
            <a:avLst/>
          </a:prstGeom>
          <a:noFill/>
        </p:spPr>
      </p:pic>
      <p:pic>
        <p:nvPicPr>
          <p:cNvPr id="16388" name="Picture 4" descr="https://avatars.mds.yandex.net/i?id=4d5262aab33e2f70bc394924b6f1fe1d00cfb0c3-12610597-images-thumbs&amp;n=1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86314" y="3500438"/>
            <a:ext cx="4067175" cy="304800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Они были первыми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96" y="1643050"/>
            <a:ext cx="8229600" cy="4572000"/>
          </a:xfrm>
        </p:spPr>
        <p:txBody>
          <a:bodyPr>
            <a:normAutofit fontScale="85000" lnSpcReduction="20000"/>
          </a:bodyPr>
          <a:lstStyle/>
          <a:p>
            <a:r>
              <a:rPr lang="ru-RU" dirty="0" smtClean="0"/>
              <a:t>Революция на транспорте (как впрочем, в промышленности и сельс­ком хозяйстве) началась в конце XVIII века, когда в начале русский теплотехник Иван Ползунов, а затем англичанин Джеймс Уатт изоб­рели паровую машину. Именно паровая машина позволила создать транспорт­ную самодвижущуюся единицу теоре­тически любой мощности, движение ко­торой не зависит от направления и скорости ветра. В результате этого изобретения появились паровозы, па­роходы и даже проекты паровых само­летов.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/>
          <p:cNvSpPr>
            <a:spLocks noGrp="1"/>
          </p:cNvSpPr>
          <p:nvPr>
            <p:ph idx="1"/>
          </p:nvPr>
        </p:nvSpPr>
        <p:spPr>
          <a:xfrm>
            <a:off x="214282" y="285728"/>
            <a:ext cx="6286544" cy="5786478"/>
          </a:xfrm>
        </p:spPr>
        <p:txBody>
          <a:bodyPr>
            <a:normAutofit fontScale="85000" lnSpcReduction="20000"/>
          </a:bodyPr>
          <a:lstStyle/>
          <a:p>
            <a:r>
              <a:rPr lang="ru-RU" dirty="0" smtClean="0"/>
              <a:t>Первые в мире паровозы были со­зданы английскими изобретателями Ричардом </a:t>
            </a:r>
            <a:r>
              <a:rPr lang="ru-RU" dirty="0" err="1" smtClean="0"/>
              <a:t>Тревитиком</a:t>
            </a:r>
            <a:r>
              <a:rPr lang="ru-RU" dirty="0" smtClean="0"/>
              <a:t> в 1803 г. и </a:t>
            </a:r>
            <a:r>
              <a:rPr lang="ru-RU" dirty="0" err="1" smtClean="0"/>
              <a:t>Джоржем</a:t>
            </a:r>
            <a:r>
              <a:rPr lang="ru-RU" dirty="0" smtClean="0"/>
              <a:t> Стефенсоном в 1829 г.(рис.2,а)</a:t>
            </a:r>
          </a:p>
          <a:p>
            <a:endParaRPr lang="ru-RU" dirty="0" smtClean="0"/>
          </a:p>
          <a:p>
            <a:r>
              <a:rPr lang="ru-RU" dirty="0" smtClean="0"/>
              <a:t>В России первые паровозы (рис. 2, б) сконструировали и построили на Нижнетагильском заводе в 1834 г. крепостные механики Ефим и Мирон Черепановы. Для построенной в Рос­сии в 1837 г. </a:t>
            </a:r>
            <a:r>
              <a:rPr lang="ru-RU" dirty="0" err="1" smtClean="0"/>
              <a:t>Царскосельской</a:t>
            </a:r>
            <a:r>
              <a:rPr lang="ru-RU" dirty="0" smtClean="0"/>
              <a:t> желез­ной дороги протяженностью 26,3 км паровозы были закуплены в Англии и Бельгии.</a:t>
            </a:r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 cstate="print">
            <a:lum contrast="18000"/>
          </a:blip>
          <a:srcRect/>
          <a:stretch>
            <a:fillRect/>
          </a:stretch>
        </p:blipFill>
        <p:spPr bwMode="auto">
          <a:xfrm>
            <a:off x="6357950" y="2071678"/>
            <a:ext cx="2571768" cy="37862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idx="1"/>
          </p:nvPr>
        </p:nvSpPr>
        <p:spPr>
          <a:xfrm>
            <a:off x="0" y="428604"/>
            <a:ext cx="7615262" cy="2260572"/>
          </a:xfrm>
        </p:spPr>
        <p:txBody>
          <a:bodyPr>
            <a:normAutofit fontScale="70000" lnSpcReduction="20000"/>
          </a:bodyPr>
          <a:lstStyle/>
          <a:p>
            <a:r>
              <a:rPr lang="ru-RU" dirty="0" smtClean="0"/>
              <a:t>Первый в мире речной колесный пароход «</a:t>
            </a:r>
            <a:r>
              <a:rPr lang="ru-RU" dirty="0" err="1" smtClean="0"/>
              <a:t>Клермонт</a:t>
            </a:r>
            <a:r>
              <a:rPr lang="ru-RU" dirty="0" smtClean="0"/>
              <a:t>» построен в 1807 г. американским изобретате­лем Робертом Фултоном. Этот паро­ход был оснащен паровой машиной мощностью 20 л. с. (14,7 кВт) и имел длину 43 м. Он совершал регуляр­ные   рейсы   протяженностью   150 миль по Гудзону от Нью-Йорка до </a:t>
            </a:r>
            <a:r>
              <a:rPr lang="ru-RU" i="1" dirty="0" smtClean="0"/>
              <a:t> </a:t>
            </a:r>
            <a:r>
              <a:rPr lang="ru-RU" dirty="0" smtClean="0"/>
              <a:t>Олбани.</a:t>
            </a:r>
            <a:endParaRPr lang="ru-RU" dirty="0"/>
          </a:p>
        </p:txBody>
      </p:sp>
      <p:pic>
        <p:nvPicPr>
          <p:cNvPr id="19458" name="Picture 2" descr="Picture background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71538" y="2928934"/>
            <a:ext cx="7072362" cy="328614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42844" y="428604"/>
            <a:ext cx="6786610" cy="2928958"/>
          </a:xfrm>
        </p:spPr>
        <p:txBody>
          <a:bodyPr>
            <a:normAutofit fontScale="77500" lnSpcReduction="20000"/>
          </a:bodyPr>
          <a:lstStyle/>
          <a:p>
            <a:r>
              <a:rPr lang="ru-RU" dirty="0" smtClean="0"/>
              <a:t>Спустя два года паровое   судно было построено в Канаде, за­тем в Великобритании (1812 г.) и, наконец, в России (1815 г.). Адмиралтейским судостроительным заводом                                                                                                                                              </a:t>
            </a:r>
          </a:p>
          <a:p>
            <a:pPr>
              <a:buNone/>
            </a:pPr>
            <a:r>
              <a:rPr lang="ru-RU" dirty="0" smtClean="0"/>
              <a:t>(г. С.-Петербург) был спущен на воду пароход «Елизавета»</a:t>
            </a:r>
          </a:p>
          <a:p>
            <a:pPr>
              <a:buNone/>
            </a:pPr>
            <a:r>
              <a:rPr lang="ru-RU" dirty="0" smtClean="0"/>
              <a:t>с   паровой   машиной   мощностью 4 л. с. (3 кВт). </a:t>
            </a:r>
          </a:p>
          <a:p>
            <a:endParaRPr lang="ru-RU" dirty="0"/>
          </a:p>
        </p:txBody>
      </p:sp>
      <p:pic>
        <p:nvPicPr>
          <p:cNvPr id="20482" name="Picture 2" descr="https://avatars.mds.yandex.net/i?id=5ee8f089c612760665a07eee8e0ec7961cbb7cb6-13008278-images-thumbs&amp;n=1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71802" y="3071810"/>
            <a:ext cx="5643570" cy="35719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96" y="428604"/>
            <a:ext cx="8229600" cy="4786346"/>
          </a:xfrm>
        </p:spPr>
        <p:txBody>
          <a:bodyPr>
            <a:normAutofit fontScale="55000" lnSpcReduction="20000"/>
          </a:bodyPr>
          <a:lstStyle/>
          <a:p>
            <a:r>
              <a:rPr lang="ru-RU" dirty="0" smtClean="0"/>
              <a:t>В первой половине </a:t>
            </a:r>
            <a:r>
              <a:rPr lang="en-US" dirty="0" smtClean="0"/>
              <a:t>XIX</a:t>
            </a:r>
            <a:r>
              <a:rPr lang="ru-RU" dirty="0" smtClean="0"/>
              <a:t> века между Англией и Северной Амери­кой, а также между Англией и ее владениями в Индии организуются океанские пароходные линии. Построенный в Англии в 1853 г. па­роход «</a:t>
            </a:r>
            <a:r>
              <a:rPr lang="ru-RU" dirty="0" err="1" smtClean="0"/>
              <a:t>Грейт</a:t>
            </a:r>
            <a:r>
              <a:rPr lang="ru-RU" dirty="0" smtClean="0"/>
              <a:t> </a:t>
            </a:r>
            <a:r>
              <a:rPr lang="ru-RU" dirty="0" err="1" smtClean="0"/>
              <a:t>Истерн</a:t>
            </a:r>
            <a:r>
              <a:rPr lang="ru-RU" dirty="0" smtClean="0"/>
              <a:t>» для транспортных связей с Индией имел дли­ну 207 м, ширину 25 м, водоизмещение свыше 27 тыс. т. На нем были установлены паровые машины общей мощностью 7,5 тыс. л. с, или 5500 кВт.</a:t>
            </a:r>
          </a:p>
          <a:p>
            <a:endParaRPr lang="ru-RU" dirty="0" smtClean="0"/>
          </a:p>
          <a:p>
            <a:endParaRPr lang="ru-RU" dirty="0" smtClean="0"/>
          </a:p>
          <a:p>
            <a:pPr>
              <a:buNone/>
            </a:pPr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r>
              <a:rPr lang="ru-RU" dirty="0" smtClean="0"/>
              <a:t>Для сокращения сроков доставки грузов и пассажиров между 1 пропой и странами Восточной Азии в 1859-1869 гг. был постро­ен Суэцкий судоходный канал длиной 164 км. Его ширина 22 м, а глубина 7,5 м. К этому же времени относится начало строительства  крупных паровых нефтеналивных танкеров.</a:t>
            </a:r>
          </a:p>
          <a:p>
            <a:endParaRPr lang="ru-RU" dirty="0"/>
          </a:p>
        </p:txBody>
      </p:sp>
      <p:pic>
        <p:nvPicPr>
          <p:cNvPr id="21506" name="Picture 2" descr="https://avatars.mds.yandex.net/i?id=53a0bbd7aad0a667efabe81f42ab29f37b26cbf5-12371956-images-thumbs&amp;n=1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00100" y="2143116"/>
            <a:ext cx="4572000" cy="1785950"/>
          </a:xfrm>
          <a:prstGeom prst="rect">
            <a:avLst/>
          </a:prstGeom>
          <a:noFill/>
        </p:spPr>
      </p:pic>
      <p:pic>
        <p:nvPicPr>
          <p:cNvPr id="21508" name="Picture 4" descr="https://avatars.mds.yandex.net/i?id=e4639469e70076e0bb82063f9168df356bbff4b5-5232594-images-thumbs&amp;n=1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286380" y="5143512"/>
            <a:ext cx="3714744" cy="152875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Яркая">
  <a:themeElements>
    <a:clrScheme name="Яркая">
      <a:dk1>
        <a:sysClr val="windowText" lastClr="000000"/>
      </a:dk1>
      <a:lt1>
        <a:sysClr val="window" lastClr="FFFFFF"/>
      </a:lt1>
      <a:dk2>
        <a:srgbClr val="666666"/>
      </a:dk2>
      <a:lt2>
        <a:srgbClr val="D2D2D2"/>
      </a:lt2>
      <a:accent1>
        <a:srgbClr val="FF388C"/>
      </a:accent1>
      <a:accent2>
        <a:srgbClr val="E40059"/>
      </a:accent2>
      <a:accent3>
        <a:srgbClr val="9C007F"/>
      </a:accent3>
      <a:accent4>
        <a:srgbClr val="68007F"/>
      </a:accent4>
      <a:accent5>
        <a:srgbClr val="005BD3"/>
      </a:accent5>
      <a:accent6>
        <a:srgbClr val="00349E"/>
      </a:accent6>
      <a:hlink>
        <a:srgbClr val="17BBFD"/>
      </a:hlink>
      <a:folHlink>
        <a:srgbClr val="FF79C2"/>
      </a:folHlink>
    </a:clrScheme>
    <a:fontScheme name="Яркая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Яркая">
      <a:fillStyleLst>
        <a:solidFill>
          <a:schemeClr val="phClr"/>
        </a:solidFill>
        <a:gradFill rotWithShape="1">
          <a:gsLst>
            <a:gs pos="0">
              <a:schemeClr val="phClr">
                <a:tint val="10000"/>
                <a:satMod val="300000"/>
              </a:schemeClr>
            </a:gs>
            <a:gs pos="34000">
              <a:schemeClr val="phClr">
                <a:tint val="13500"/>
                <a:satMod val="250000"/>
              </a:schemeClr>
            </a:gs>
            <a:gs pos="100000">
              <a:schemeClr val="phClr">
                <a:tint val="60000"/>
                <a:satMod val="200000"/>
              </a:schemeClr>
            </a:gs>
          </a:gsLst>
          <a:path path="circle">
            <a:fillToRect l="50000" t="155000" r="50000" b="-55000"/>
          </a:path>
        </a:gradFill>
        <a:gradFill rotWithShape="1">
          <a:gsLst>
            <a:gs pos="0">
              <a:schemeClr val="phClr">
                <a:tint val="60000"/>
                <a:satMod val="160000"/>
              </a:schemeClr>
            </a:gs>
            <a:gs pos="46000">
              <a:schemeClr val="phClr">
                <a:tint val="86000"/>
                <a:satMod val="160000"/>
              </a:schemeClr>
            </a:gs>
            <a:gs pos="100000">
              <a:schemeClr val="phClr">
                <a:shade val="40000"/>
                <a:satMod val="160000"/>
              </a:schemeClr>
            </a:gs>
          </a:gsLst>
          <a:path path="circle">
            <a:fillToRect l="50000" t="155000" r="50000" b="-55000"/>
          </a:path>
        </a:gradFill>
      </a:fillStyleLst>
      <a:lnStyleLst>
        <a:ln w="9525" cap="flat" cmpd="sng" algn="ctr">
          <a:solidFill>
            <a:schemeClr val="phClr">
              <a:satMod val="12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147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3600000"/>
            </a:lightRig>
          </a:scene3d>
          <a:sp3d prstMaterial="plastic">
            <a:bevelT w="127000" h="38200" prst="relaxedInset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8000"/>
                <a:satMod val="230000"/>
              </a:schemeClr>
            </a:gs>
            <a:gs pos="60000">
              <a:schemeClr val="phClr">
                <a:shade val="92000"/>
                <a:satMod val="230000"/>
              </a:schemeClr>
            </a:gs>
            <a:gs pos="100000">
              <a:schemeClr val="phClr">
                <a:tint val="85000"/>
                <a:satMod val="40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1200"/>
                <a:satMod val="150000"/>
              </a:schemeClr>
              <a:schemeClr val="phClr">
                <a:tint val="90000"/>
                <a:satMod val="150000"/>
              </a:schemeClr>
            </a:duotone>
          </a:blip>
          <a:tile tx="0" ty="0" sx="70000" sy="7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Verve</Template>
  <TotalTime>65</TotalTime>
  <Words>1606</Words>
  <Application>Microsoft Office PowerPoint</Application>
  <PresentationFormat>Экран (4:3)</PresentationFormat>
  <Paragraphs>44</Paragraphs>
  <Slides>20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1" baseType="lpstr">
      <vt:lpstr>Яркая</vt:lpstr>
      <vt:lpstr>Возникновение и развитие транспорта</vt:lpstr>
      <vt:lpstr>Слайд 2</vt:lpstr>
      <vt:lpstr>Слайд 3</vt:lpstr>
      <vt:lpstr>Слайд 4</vt:lpstr>
      <vt:lpstr>Они были первыми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Возникновение и развитие транспорта</dc:title>
  <dc:creator>роман</dc:creator>
  <cp:lastModifiedBy>Пользователь</cp:lastModifiedBy>
  <cp:revision>7</cp:revision>
  <dcterms:created xsi:type="dcterms:W3CDTF">2024-06-26T10:33:43Z</dcterms:created>
  <dcterms:modified xsi:type="dcterms:W3CDTF">2024-06-27T05:53:08Z</dcterms:modified>
</cp:coreProperties>
</file>