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9"/>
  </p:notesMasterIdLst>
  <p:sldIdLst>
    <p:sldId id="257" r:id="rId2"/>
    <p:sldId id="258" r:id="rId3"/>
    <p:sldId id="272" r:id="rId4"/>
    <p:sldId id="271" r:id="rId5"/>
    <p:sldId id="270" r:id="rId6"/>
    <p:sldId id="269" r:id="rId7"/>
    <p:sldId id="268" r:id="rId8"/>
    <p:sldId id="267" r:id="rId9"/>
    <p:sldId id="266" r:id="rId10"/>
    <p:sldId id="265" r:id="rId11"/>
    <p:sldId id="264" r:id="rId12"/>
    <p:sldId id="263" r:id="rId13"/>
    <p:sldId id="273" r:id="rId14"/>
    <p:sldId id="262" r:id="rId15"/>
    <p:sldId id="261" r:id="rId16"/>
    <p:sldId id="274" r:id="rId17"/>
    <p:sldId id="259" r:id="rId18"/>
    <p:sldId id="275" r:id="rId19"/>
    <p:sldId id="280" r:id="rId20"/>
    <p:sldId id="260" r:id="rId21"/>
    <p:sldId id="279" r:id="rId22"/>
    <p:sldId id="278" r:id="rId23"/>
    <p:sldId id="277" r:id="rId24"/>
    <p:sldId id="276" r:id="rId25"/>
    <p:sldId id="282" r:id="rId26"/>
    <p:sldId id="283" r:id="rId27"/>
    <p:sldId id="281" r:id="rId28"/>
    <p:sldId id="284" r:id="rId29"/>
    <p:sldId id="290" r:id="rId30"/>
    <p:sldId id="291" r:id="rId31"/>
    <p:sldId id="289" r:id="rId32"/>
    <p:sldId id="288" r:id="rId33"/>
    <p:sldId id="287" r:id="rId34"/>
    <p:sldId id="286" r:id="rId35"/>
    <p:sldId id="285" r:id="rId36"/>
    <p:sldId id="294" r:id="rId37"/>
    <p:sldId id="293" r:id="rId38"/>
    <p:sldId id="292" r:id="rId39"/>
    <p:sldId id="298" r:id="rId40"/>
    <p:sldId id="299" r:id="rId41"/>
    <p:sldId id="300" r:id="rId42"/>
    <p:sldId id="301" r:id="rId43"/>
    <p:sldId id="296" r:id="rId44"/>
    <p:sldId id="297" r:id="rId45"/>
    <p:sldId id="302" r:id="rId46"/>
    <p:sldId id="295" r:id="rId47"/>
    <p:sldId id="303" r:id="rId4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434" autoAdjust="0"/>
  </p:normalViewPr>
  <p:slideViewPr>
    <p:cSldViewPr snapToGrid="0">
      <p:cViewPr>
        <p:scale>
          <a:sx n="70" d="100"/>
          <a:sy n="70" d="100"/>
        </p:scale>
        <p:origin x="1302" y="-7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0F528D-403E-45EC-B4B9-7B739A3A16CB}" type="datetimeFigureOut">
              <a:rPr lang="ru-RU" smtClean="0"/>
              <a:t>10.10.2020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0EC57-C3B2-4593-9BB1-95A0D90130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07655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10.10.2020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60661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10.10.2020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8098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10.10.2020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5907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10.10.2020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11641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10.10.2020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8223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10.10.2020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980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10.10.2020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71074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10.10.2020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92673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10.10.2020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72893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10.10.2020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72842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10.10.2020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7295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C9C0C-6F4B-4948-A42D-9E86BE515D27}" type="datetimeFigureOut">
              <a:rPr lang="ru-RU" smtClean="0"/>
              <a:t>10.10.2020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306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gi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ОАО </a:t>
            </a:r>
            <a:r>
              <a:rPr lang="ru-RU" b="1" dirty="0"/>
              <a:t>"РЖД"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sz="half" idx="1"/>
          </p:nvPr>
        </p:nvSpPr>
        <p:spPr>
          <a:xfrm>
            <a:off x="197224" y="5962373"/>
            <a:ext cx="8695256" cy="74746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b="1" dirty="0" smtClean="0">
                <a:solidFill>
                  <a:srgbClr val="C00000"/>
                </a:solidFill>
              </a:rPr>
              <a:t>                           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sz="half" idx="2"/>
          </p:nvPr>
        </p:nvSpPr>
        <p:spPr>
          <a:xfrm>
            <a:off x="4644008" y="4365104"/>
            <a:ext cx="4038600" cy="18330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/>
              <a:t>.</a:t>
            </a:r>
            <a:endParaRPr lang="ru-RU" sz="2400" dirty="0"/>
          </a:p>
        </p:txBody>
      </p:sp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805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57200" y="6074495"/>
            <a:ext cx="848538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</a:rPr>
              <a:t>Тормозное оборудование и автосцепное устройство</a:t>
            </a:r>
          </a:p>
        </p:txBody>
      </p:sp>
    </p:spTree>
    <p:extLst>
      <p:ext uri="{BB962C8B-B14F-4D97-AF65-F5344CB8AC3E}">
        <p14:creationId xmlns:p14="http://schemas.microsoft.com/office/powerpoint/2010/main" val="3616849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3097" y="0"/>
            <a:ext cx="7886700" cy="567203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Тормозное оборудование и автосцепное устройство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0" y="4174847"/>
            <a:ext cx="8966577" cy="111162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/>
              <a:t>Все части рычажной тормозной передачи</a:t>
            </a:r>
            <a:r>
              <a:rPr lang="ru-RU" sz="2000" dirty="0"/>
              <a:t>, разъединение или излом которых может вызвать выход из габарита или падение на железнодорожный путь, должны иметь </a:t>
            </a:r>
            <a:r>
              <a:rPr lang="ru-RU" sz="2000" b="1" dirty="0">
                <a:solidFill>
                  <a:srgbClr val="C00000"/>
                </a:solidFill>
              </a:rPr>
              <a:t>предохранительные устройства.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888" y="567203"/>
            <a:ext cx="4817658" cy="298737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1" r="50149" b="61243"/>
          <a:stretch/>
        </p:blipFill>
        <p:spPr>
          <a:xfrm>
            <a:off x="4715301" y="559905"/>
            <a:ext cx="4428699" cy="2994667"/>
          </a:xfrm>
          <a:prstGeom prst="rect">
            <a:avLst/>
          </a:prstGeom>
        </p:spPr>
      </p:pic>
      <p:cxnSp>
        <p:nvCxnSpPr>
          <p:cNvPr id="8" name="Прямая со стрелкой 7"/>
          <p:cNvCxnSpPr/>
          <p:nvPr/>
        </p:nvCxnSpPr>
        <p:spPr>
          <a:xfrm flipV="1">
            <a:off x="1924334" y="2299103"/>
            <a:ext cx="272956" cy="1556373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V="1">
            <a:off x="1924334" y="2299103"/>
            <a:ext cx="1323833" cy="1556372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382137" y="3837757"/>
            <a:ext cx="1542197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514479" y="3486143"/>
            <a:ext cx="12227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предскоба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4398482" y="3520357"/>
            <a:ext cx="12790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кронштейн</a:t>
            </a:r>
            <a:endParaRPr lang="ru-RU" dirty="0"/>
          </a:p>
        </p:txBody>
      </p:sp>
      <p:cxnSp>
        <p:nvCxnSpPr>
          <p:cNvPr id="16" name="Прямая со стрелкой 15"/>
          <p:cNvCxnSpPr/>
          <p:nvPr/>
        </p:nvCxnSpPr>
        <p:spPr>
          <a:xfrm flipV="1">
            <a:off x="5834902" y="1127108"/>
            <a:ext cx="1081100" cy="2728367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4135275" y="3835019"/>
            <a:ext cx="1719618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Прямоугольник 20"/>
          <p:cNvSpPr/>
          <p:nvPr/>
        </p:nvSpPr>
        <p:spPr>
          <a:xfrm>
            <a:off x="7434878" y="6550223"/>
            <a:ext cx="170912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(ПТЭ Прил.№5 </a:t>
            </a:r>
            <a:r>
              <a:rPr lang="ru-RU" sz="1400" dirty="0" smtClean="0"/>
              <a:t>п.18)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41355124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3097" y="0"/>
            <a:ext cx="7886700" cy="567203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Тормозное оборудование и автосцепное устройство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27297" y="5832139"/>
            <a:ext cx="8882500" cy="74229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/>
              <a:t>Железнодорожный подвижной состав должен быть оборудован </a:t>
            </a:r>
            <a:r>
              <a:rPr lang="ru-RU" sz="2000" b="1" dirty="0">
                <a:solidFill>
                  <a:srgbClr val="C00000"/>
                </a:solidFill>
              </a:rPr>
              <a:t>автосцепкой.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6235" y="498172"/>
            <a:ext cx="7437765" cy="5249111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997258" y="6420544"/>
            <a:ext cx="170912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(ПТЭ Прил.№5 </a:t>
            </a:r>
            <a:r>
              <a:rPr lang="ru-RU" sz="1400" dirty="0" smtClean="0"/>
              <a:t>п.19)</a:t>
            </a:r>
            <a:endParaRPr lang="ru-RU" sz="14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18507" t="5861"/>
          <a:stretch/>
        </p:blipFill>
        <p:spPr>
          <a:xfrm>
            <a:off x="217291" y="498172"/>
            <a:ext cx="4749156" cy="3066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48708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b="9204"/>
          <a:stretch/>
        </p:blipFill>
        <p:spPr>
          <a:xfrm>
            <a:off x="686935" y="153729"/>
            <a:ext cx="7620000" cy="407499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3097" y="0"/>
            <a:ext cx="7886700" cy="567203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Тормозное оборудование и автосцепное устройство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68234" y="4228724"/>
            <a:ext cx="9075766" cy="26292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/>
              <a:t>Высота оси автосцепки над уровнем верха головок рельсов должна быть:</a:t>
            </a:r>
          </a:p>
          <a:p>
            <a:pPr marL="0" indent="0">
              <a:buNone/>
            </a:pPr>
            <a:r>
              <a:rPr lang="ru-RU" sz="2000" dirty="0" smtClean="0"/>
              <a:t>у </a:t>
            </a:r>
            <a:r>
              <a:rPr lang="ru-RU" sz="2000" dirty="0"/>
              <a:t>локомотивов, пассажирских и грузовых порожних вагонов - </a:t>
            </a:r>
            <a:r>
              <a:rPr lang="ru-RU" sz="2000" b="1" dirty="0">
                <a:solidFill>
                  <a:srgbClr val="C00000"/>
                </a:solidFill>
              </a:rPr>
              <a:t>не более 1080 мм;</a:t>
            </a:r>
          </a:p>
          <a:p>
            <a:pPr marL="0" indent="0">
              <a:buNone/>
            </a:pPr>
            <a:r>
              <a:rPr lang="ru-RU" sz="2000" dirty="0" smtClean="0"/>
              <a:t>у </a:t>
            </a:r>
            <a:r>
              <a:rPr lang="ru-RU" sz="2000" dirty="0"/>
              <a:t>локомотивов и пассажирских вагонов с людьми - </a:t>
            </a:r>
            <a:r>
              <a:rPr lang="ru-RU" sz="2000" b="1" dirty="0">
                <a:solidFill>
                  <a:srgbClr val="C00000"/>
                </a:solidFill>
              </a:rPr>
              <a:t>не менее 980 мм;</a:t>
            </a:r>
          </a:p>
          <a:p>
            <a:pPr marL="0" indent="0">
              <a:buNone/>
            </a:pPr>
            <a:r>
              <a:rPr lang="ru-RU" sz="2000" dirty="0" smtClean="0"/>
              <a:t>у </a:t>
            </a:r>
            <a:r>
              <a:rPr lang="ru-RU" sz="2000" dirty="0"/>
              <a:t>грузовых вагонов (груженых) - </a:t>
            </a:r>
            <a:r>
              <a:rPr lang="ru-RU" sz="2000" b="1" dirty="0">
                <a:solidFill>
                  <a:srgbClr val="C00000"/>
                </a:solidFill>
              </a:rPr>
              <a:t>не менее 950 мм</a:t>
            </a:r>
            <a:r>
              <a:rPr lang="ru-RU" sz="2000" b="1" dirty="0" smtClean="0">
                <a:solidFill>
                  <a:srgbClr val="C00000"/>
                </a:solidFill>
              </a:rPr>
              <a:t>;</a:t>
            </a:r>
            <a:endParaRPr lang="ru-RU" sz="2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34626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3097" y="0"/>
            <a:ext cx="7886700" cy="567203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Тормозное оборудование и автосцепное устройство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393589" y="4645802"/>
            <a:ext cx="8516208" cy="169936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/>
              <a:t>Высота оси автосцепки над уровнем верха головок рельсов должна быть:</a:t>
            </a:r>
          </a:p>
          <a:p>
            <a:pPr marL="0" indent="0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у </a:t>
            </a:r>
            <a:r>
              <a:rPr lang="ru-RU" sz="2000" b="1" dirty="0">
                <a:solidFill>
                  <a:srgbClr val="002060"/>
                </a:solidFill>
              </a:rPr>
              <a:t>специального подвижного состава:</a:t>
            </a:r>
          </a:p>
          <a:p>
            <a:pPr marL="0" indent="0">
              <a:buNone/>
            </a:pPr>
            <a:r>
              <a:rPr lang="ru-RU" sz="2000" b="1" dirty="0" smtClean="0"/>
              <a:t>в </a:t>
            </a:r>
            <a:r>
              <a:rPr lang="ru-RU" sz="2000" b="1" dirty="0"/>
              <a:t>порожнем состоянии - </a:t>
            </a:r>
            <a:r>
              <a:rPr lang="ru-RU" sz="2000" b="1" dirty="0">
                <a:solidFill>
                  <a:srgbClr val="C00000"/>
                </a:solidFill>
              </a:rPr>
              <a:t>не более 1080 мм;</a:t>
            </a:r>
          </a:p>
          <a:p>
            <a:pPr marL="0" indent="0">
              <a:buNone/>
            </a:pPr>
            <a:r>
              <a:rPr lang="ru-RU" sz="2000" b="1" dirty="0" smtClean="0"/>
              <a:t>в </a:t>
            </a:r>
            <a:r>
              <a:rPr lang="ru-RU" sz="2000" b="1" dirty="0"/>
              <a:t>груженом - </a:t>
            </a:r>
            <a:r>
              <a:rPr lang="ru-RU" sz="2000" b="1" dirty="0">
                <a:solidFill>
                  <a:srgbClr val="C00000"/>
                </a:solidFill>
              </a:rPr>
              <a:t>не менее 980 мм.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4925" t="12332" b="9982"/>
          <a:stretch/>
        </p:blipFill>
        <p:spPr>
          <a:xfrm>
            <a:off x="723330" y="567203"/>
            <a:ext cx="7094645" cy="3869961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7311157" y="6550223"/>
            <a:ext cx="170912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(ПТЭ Прил.№5 </a:t>
            </a:r>
            <a:r>
              <a:rPr lang="ru-RU" sz="1400" dirty="0" smtClean="0"/>
              <a:t>п.19)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7670171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3097" y="0"/>
            <a:ext cx="7886700" cy="567203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Тормозное оборудование и автосцепное устройство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27296" y="5090615"/>
            <a:ext cx="8998199" cy="176738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/>
              <a:t>Высоту автосцепки замеряют </a:t>
            </a:r>
            <a:r>
              <a:rPr lang="ru-RU" sz="2000" dirty="0"/>
              <a:t>при техническом обслуживании поезда (состава) </a:t>
            </a:r>
            <a:r>
              <a:rPr lang="ru-RU" sz="2000" b="1" dirty="0">
                <a:solidFill>
                  <a:srgbClr val="002060"/>
                </a:solidFill>
              </a:rPr>
              <a:t>шаблоном</a:t>
            </a:r>
            <a:r>
              <a:rPr lang="ru-RU" sz="2000" dirty="0"/>
              <a:t> для измерения высоты автосцепки, который устанавливается опорами на головки рельсов пути (</a:t>
            </a:r>
            <a:r>
              <a:rPr lang="ru-RU" sz="2000" b="1" dirty="0"/>
              <a:t>на горизонтальном и прямом участке пути</a:t>
            </a:r>
            <a:r>
              <a:rPr lang="ru-RU" sz="2000" dirty="0"/>
              <a:t>), в точке пересечения, выхода хвостовика автосцепки из ударной розетки (по передней плоскости центрирующей балочки) и линии проходящей вдоль литейного шва </a:t>
            </a:r>
            <a:r>
              <a:rPr lang="ru-RU" sz="2000" dirty="0" smtClean="0"/>
              <a:t>хвостовика.</a:t>
            </a:r>
            <a:endParaRPr lang="ru-RU" sz="20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8854" t="3426" r="8441" b="9031"/>
          <a:stretch/>
        </p:blipFill>
        <p:spPr>
          <a:xfrm>
            <a:off x="827852" y="450377"/>
            <a:ext cx="7397086" cy="4640238"/>
          </a:xfrm>
          <a:prstGeom prst="rect">
            <a:avLst/>
          </a:prstGeom>
        </p:spPr>
      </p:pic>
      <p:sp>
        <p:nvSpPr>
          <p:cNvPr id="5" name="AutoShape 2" descr="УРОК № 2 ПТЭ, инструкции и безопасность движения поездов железнодорожном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10937" t="2260" r="7426" b="11923"/>
          <a:stretch/>
        </p:blipFill>
        <p:spPr>
          <a:xfrm>
            <a:off x="5545315" y="450377"/>
            <a:ext cx="3480179" cy="2265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3186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3097" y="0"/>
            <a:ext cx="7886700" cy="567203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Тормозное оборудование и автосцепное устройство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74393" y="5155605"/>
            <a:ext cx="9069607" cy="111162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/>
              <a:t>Большое значение для нормальной работы автосцепного устройства имеет взаимное расположение соседних автосцепок и положение автосцепки на вагоне.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6531" y="528841"/>
            <a:ext cx="5677469" cy="4388749"/>
          </a:xfrm>
          <a:prstGeom prst="rect">
            <a:avLst/>
          </a:prstGeom>
        </p:spPr>
      </p:pic>
      <p:pic>
        <p:nvPicPr>
          <p:cNvPr id="2050" name="Picture 2" descr="https://avatars.mds.yandex.net/get-zen_doc/1591747/pub_5e63dd970abd406adb4ef63a_5e873340f3df085a7f6d67c5/ori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93" y="805218"/>
            <a:ext cx="3392138" cy="4112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3179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3097" y="0"/>
            <a:ext cx="7886700" cy="567203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Тормозное оборудование и автосцепное устройство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-68244" y="567203"/>
            <a:ext cx="9307770" cy="44185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>
                <a:solidFill>
                  <a:srgbClr val="002060"/>
                </a:solidFill>
              </a:rPr>
              <a:t>Разница по высоте между продольными осями автосцепок допускается </a:t>
            </a:r>
            <a:r>
              <a:rPr lang="ru-RU" sz="2000" b="1" u="sng" dirty="0">
                <a:solidFill>
                  <a:srgbClr val="C00000"/>
                </a:solidFill>
              </a:rPr>
              <a:t>не более</a:t>
            </a:r>
            <a:r>
              <a:rPr lang="ru-RU" sz="2000" b="1" u="sng" dirty="0" smtClean="0">
                <a:solidFill>
                  <a:srgbClr val="C00000"/>
                </a:solidFill>
              </a:rPr>
              <a:t>:</a:t>
            </a:r>
            <a:endParaRPr lang="ru-RU" sz="2000" b="1" u="sng" dirty="0">
              <a:solidFill>
                <a:srgbClr val="C000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948" y="1353168"/>
            <a:ext cx="8939284" cy="13716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231" y="3526400"/>
            <a:ext cx="9034820" cy="133502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087516" y="2925529"/>
            <a:ext cx="333495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/>
              <a:t>в грузовом поезде </a:t>
            </a:r>
            <a:r>
              <a:rPr lang="ru-RU" sz="2000" dirty="0"/>
              <a:t>- </a:t>
            </a:r>
            <a:r>
              <a:rPr lang="ru-RU" sz="2000" b="1" dirty="0">
                <a:solidFill>
                  <a:srgbClr val="C00000"/>
                </a:solidFill>
              </a:rPr>
              <a:t>100 </a:t>
            </a:r>
            <a:r>
              <a:rPr lang="ru-RU" sz="2000" b="1" dirty="0" smtClean="0">
                <a:solidFill>
                  <a:srgbClr val="C00000"/>
                </a:solidFill>
              </a:rPr>
              <a:t>мм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8232" y="5161959"/>
            <a:ext cx="9028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между локомотивом и первым груженым вагоном грузового поезда - </a:t>
            </a:r>
            <a:r>
              <a:rPr lang="ru-RU" sz="2000" b="1" dirty="0">
                <a:solidFill>
                  <a:srgbClr val="C00000"/>
                </a:solidFill>
              </a:rPr>
              <a:t>110 </a:t>
            </a:r>
            <a:r>
              <a:rPr lang="ru-RU" sz="2000" b="1" dirty="0" smtClean="0">
                <a:solidFill>
                  <a:srgbClr val="C00000"/>
                </a:solidFill>
              </a:rPr>
              <a:t>мм</a:t>
            </a:r>
            <a:endParaRPr lang="ru-RU" sz="2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67243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3097" y="0"/>
            <a:ext cx="7886700" cy="567203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Тормозное оборудование и автосцепное устройство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-68241" y="567204"/>
            <a:ext cx="9341223" cy="65474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sz="2200" b="1" dirty="0">
                <a:solidFill>
                  <a:srgbClr val="002060"/>
                </a:solidFill>
              </a:rPr>
              <a:t>Разница по высоте между продольными осями автосцепок допускается </a:t>
            </a:r>
            <a:r>
              <a:rPr lang="ru-RU" sz="2200" b="1" u="sng" dirty="0">
                <a:solidFill>
                  <a:srgbClr val="C00000"/>
                </a:solidFill>
              </a:rPr>
              <a:t>не более:</a:t>
            </a:r>
          </a:p>
          <a:p>
            <a:pPr marL="0" indent="0">
              <a:buNone/>
            </a:pPr>
            <a:r>
              <a:rPr lang="ru-RU" sz="2000" dirty="0" smtClean="0"/>
              <a:t>       </a:t>
            </a:r>
            <a:endParaRPr lang="ru-RU" sz="20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00" y="1099092"/>
            <a:ext cx="8990800" cy="133502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351" y="3354572"/>
            <a:ext cx="8886036" cy="1420368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211962" y="4839408"/>
            <a:ext cx="878081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в пассажирском поезде, следующем со скоростью до 120 </a:t>
            </a:r>
            <a:r>
              <a:rPr lang="ru-RU" sz="2000" b="1" dirty="0" smtClean="0"/>
              <a:t>км/час </a:t>
            </a:r>
            <a:r>
              <a:rPr lang="ru-RU" sz="2000" b="1" dirty="0"/>
              <a:t>- </a:t>
            </a:r>
            <a:r>
              <a:rPr lang="ru-RU" sz="2000" b="1" dirty="0">
                <a:solidFill>
                  <a:srgbClr val="C00000"/>
                </a:solidFill>
              </a:rPr>
              <a:t>70 </a:t>
            </a:r>
            <a:r>
              <a:rPr lang="ru-RU" sz="2000" b="1" dirty="0" smtClean="0">
                <a:solidFill>
                  <a:srgbClr val="C00000"/>
                </a:solidFill>
              </a:rPr>
              <a:t>мм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6600" y="2539999"/>
            <a:ext cx="893841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  <a:r>
              <a:rPr lang="ru-RU" sz="2000" b="1" dirty="0"/>
              <a:t>в пассажирском поезде, следующем со скоростью 121 - 140 </a:t>
            </a:r>
            <a:r>
              <a:rPr lang="ru-RU" sz="2000" b="1" dirty="0" smtClean="0"/>
              <a:t>км/час </a:t>
            </a:r>
            <a:r>
              <a:rPr lang="ru-RU" sz="2000" b="1" dirty="0"/>
              <a:t>- </a:t>
            </a:r>
            <a:r>
              <a:rPr lang="ru-RU" sz="2000" b="1" dirty="0">
                <a:solidFill>
                  <a:srgbClr val="C00000"/>
                </a:solidFill>
              </a:rPr>
              <a:t>50 </a:t>
            </a:r>
            <a:r>
              <a:rPr lang="ru-RU" sz="2000" b="1" dirty="0" smtClean="0">
                <a:solidFill>
                  <a:srgbClr val="C00000"/>
                </a:solidFill>
              </a:rPr>
              <a:t>мм</a:t>
            </a:r>
            <a:endParaRPr lang="ru-RU" sz="2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32579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3097" y="0"/>
            <a:ext cx="7886700" cy="567203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Тормозное оборудование и автосцепное устройство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-81889" y="567203"/>
            <a:ext cx="9321421" cy="8497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/>
              <a:t>Разница по высоте между продольными осями автосцепок допускается </a:t>
            </a:r>
            <a:r>
              <a:rPr lang="ru-RU" sz="2000" b="1" u="sng" dirty="0">
                <a:solidFill>
                  <a:srgbClr val="C00000"/>
                </a:solidFill>
              </a:rPr>
              <a:t>не более</a:t>
            </a:r>
            <a:r>
              <a:rPr lang="ru-RU" sz="2000" b="1" u="sng" dirty="0" smtClean="0">
                <a:solidFill>
                  <a:srgbClr val="C00000"/>
                </a:solidFill>
              </a:rPr>
              <a:t>:</a:t>
            </a:r>
            <a:endParaRPr lang="ru-RU" sz="2000" b="1" u="sng" dirty="0">
              <a:solidFill>
                <a:srgbClr val="C0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528" y="1165931"/>
            <a:ext cx="8707269" cy="197300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333" y="3491439"/>
            <a:ext cx="8902976" cy="207857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02528" y="3091329"/>
            <a:ext cx="836144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между локомотивом и первым вагоном пассажирского поезда - </a:t>
            </a:r>
            <a:r>
              <a:rPr lang="ru-RU" sz="2000" b="1" dirty="0">
                <a:solidFill>
                  <a:srgbClr val="C00000"/>
                </a:solidFill>
              </a:rPr>
              <a:t>100 </a:t>
            </a:r>
            <a:r>
              <a:rPr lang="ru-RU" sz="2000" b="1" dirty="0" smtClean="0">
                <a:solidFill>
                  <a:srgbClr val="C00000"/>
                </a:solidFill>
              </a:rPr>
              <a:t>мм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8453" y="5646957"/>
            <a:ext cx="878246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между локомотивом и подвижными единицами специального подвижного состава - </a:t>
            </a:r>
            <a:r>
              <a:rPr lang="ru-RU" sz="2000" b="1" dirty="0">
                <a:solidFill>
                  <a:srgbClr val="C00000"/>
                </a:solidFill>
              </a:rPr>
              <a:t>100 мм.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7321187" y="6431787"/>
            <a:ext cx="170912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(ПТЭ Прил.№5 </a:t>
            </a:r>
            <a:r>
              <a:rPr lang="ru-RU" sz="1400" dirty="0" smtClean="0"/>
              <a:t>п.19)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6963720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3097" y="0"/>
            <a:ext cx="7886700" cy="567203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Тормозное оборудование и автосцепное устройство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95537" y="5540187"/>
            <a:ext cx="8909796" cy="11116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/>
              <a:t>Автосцепка пассажирских вагонов должна иметь ограничители вертикальных перемещений.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371" y="423679"/>
            <a:ext cx="8010525" cy="5109615"/>
          </a:xfrm>
          <a:prstGeom prst="rect">
            <a:avLst/>
          </a:prstGeom>
        </p:spPr>
      </p:pic>
      <p:cxnSp>
        <p:nvCxnSpPr>
          <p:cNvPr id="7" name="Прямая со стрелкой 6"/>
          <p:cNvCxnSpPr/>
          <p:nvPr/>
        </p:nvCxnSpPr>
        <p:spPr>
          <a:xfrm flipH="1" flipV="1">
            <a:off x="6005016" y="4449171"/>
            <a:ext cx="1064524" cy="1091016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7402335" y="6497923"/>
            <a:ext cx="170912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(ПТЭ Прил.№5 </a:t>
            </a:r>
            <a:r>
              <a:rPr lang="ru-RU" sz="1400" dirty="0" smtClean="0"/>
              <a:t>п.19)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7272279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5235" y="0"/>
            <a:ext cx="7886700" cy="567203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Тормозное оборудование и автосцепное устройство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97224" y="4212013"/>
            <a:ext cx="8712573" cy="2517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 smtClean="0"/>
              <a:t>   </a:t>
            </a:r>
            <a:r>
              <a:rPr lang="ru-RU" sz="2000" b="1" dirty="0" smtClean="0">
                <a:solidFill>
                  <a:srgbClr val="002060"/>
                </a:solidFill>
              </a:rPr>
              <a:t>ПТЭ Приложение №</a:t>
            </a:r>
            <a:r>
              <a:rPr lang="ru-RU" sz="2000" b="1" dirty="0">
                <a:solidFill>
                  <a:srgbClr val="002060"/>
                </a:solidFill>
              </a:rPr>
              <a:t>5 п.15-20; Распоряжение №2580р от 12.12.2017г. </a:t>
            </a:r>
            <a:r>
              <a:rPr lang="ru-RU" sz="2000" b="1" dirty="0" smtClean="0">
                <a:solidFill>
                  <a:srgbClr val="002060"/>
                </a:solidFill>
              </a:rPr>
              <a:t>п.6 </a:t>
            </a:r>
          </a:p>
          <a:p>
            <a:pPr marL="457200" indent="-457200">
              <a:buAutoNum type="arabicPeriod"/>
            </a:pPr>
            <a:r>
              <a:rPr lang="ru-RU" sz="2000" dirty="0" smtClean="0"/>
              <a:t>Требования </a:t>
            </a:r>
            <a:r>
              <a:rPr lang="ru-RU" sz="2000" dirty="0"/>
              <a:t>ПТЭ к тормозному </a:t>
            </a:r>
            <a:r>
              <a:rPr lang="ru-RU" sz="2000" dirty="0" smtClean="0"/>
              <a:t>оборудованию.</a:t>
            </a:r>
          </a:p>
          <a:p>
            <a:pPr marL="457200" indent="-457200">
              <a:buAutoNum type="arabicPeriod"/>
            </a:pPr>
            <a:r>
              <a:rPr lang="ru-RU" sz="2000" dirty="0"/>
              <a:t>Требования ПТЭ к автосцепному </a:t>
            </a:r>
            <a:r>
              <a:rPr lang="ru-RU" sz="2000" dirty="0" smtClean="0"/>
              <a:t>устройству.</a:t>
            </a:r>
          </a:p>
          <a:p>
            <a:pPr marL="457200" indent="-457200">
              <a:buAutoNum type="arabicPeriod"/>
            </a:pPr>
            <a:r>
              <a:rPr lang="ru-RU" sz="2000" dirty="0" smtClean="0"/>
              <a:t>Высота </a:t>
            </a:r>
            <a:r>
              <a:rPr lang="ru-RU" sz="2000" dirty="0"/>
              <a:t>оси автосцепки, разница по высоте между продольными осями </a:t>
            </a:r>
            <a:r>
              <a:rPr lang="ru-RU" sz="2000" dirty="0" smtClean="0"/>
              <a:t>автосцепок.</a:t>
            </a:r>
          </a:p>
          <a:p>
            <a:pPr marL="457200" indent="-457200">
              <a:buAutoNum type="arabicPeriod"/>
            </a:pPr>
            <a:r>
              <a:rPr lang="ru-RU" sz="2000" dirty="0"/>
              <a:t>Действия локомотивной бригады при обрыве автосцепки (саморасцеп). </a:t>
            </a:r>
          </a:p>
          <a:p>
            <a:pPr marL="457200" indent="-457200">
              <a:buAutoNum type="arabicPeriod"/>
            </a:pPr>
            <a:endParaRPr lang="ru-RU" sz="2000" dirty="0" smtClean="0"/>
          </a:p>
          <a:p>
            <a:pPr marL="457200" indent="-457200">
              <a:buAutoNum type="arabicPeriod"/>
            </a:pPr>
            <a:endParaRPr lang="ru-RU" sz="20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276" y="567203"/>
            <a:ext cx="7468247" cy="3438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4632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3097" y="0"/>
            <a:ext cx="7886700" cy="567203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Тормозное оборудование и автосцепное устройство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0" y="5005317"/>
            <a:ext cx="9021170" cy="111162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/>
              <a:t>Автосцепка специального подвижного состава, </a:t>
            </a:r>
            <a:r>
              <a:rPr lang="ru-RU" sz="2000" b="1" dirty="0">
                <a:solidFill>
                  <a:srgbClr val="002060"/>
                </a:solidFill>
              </a:rPr>
              <a:t>работающего по технологии совместно в сцепе</a:t>
            </a:r>
            <a:r>
              <a:rPr lang="ru-RU" sz="2000" b="1" dirty="0"/>
              <a:t>, должна иметь ограничитель вертикальных перемещений.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t="7819" b="5224"/>
          <a:stretch/>
        </p:blipFill>
        <p:spPr>
          <a:xfrm>
            <a:off x="491320" y="419668"/>
            <a:ext cx="7922524" cy="4165981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997258" y="6420544"/>
            <a:ext cx="170912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(ПТЭ Прил.№5 </a:t>
            </a:r>
            <a:r>
              <a:rPr lang="ru-RU" sz="1400" dirty="0" smtClean="0"/>
              <a:t>п.19)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1702840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82656" y="-130474"/>
            <a:ext cx="7886700" cy="567203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Тормозное оборудование и автосцепное устройство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88039" y="5540187"/>
            <a:ext cx="8946777" cy="111162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/>
              <a:t>Ответственным</a:t>
            </a:r>
            <a:r>
              <a:rPr lang="ru-RU" sz="2000" dirty="0"/>
              <a:t> за техническое состояние автосцепных устройств и правильное сцепление вагонов в составе поезда является </a:t>
            </a:r>
            <a:r>
              <a:rPr lang="ru-RU" sz="2000" b="1" dirty="0">
                <a:solidFill>
                  <a:srgbClr val="002060"/>
                </a:solidFill>
              </a:rPr>
              <a:t>осмотрщик вагонов</a:t>
            </a:r>
            <a:r>
              <a:rPr lang="ru-RU" sz="2000" dirty="0"/>
              <a:t>, выполняющий техническое обслуживание состава поезда перед отправлением.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b="2982"/>
          <a:stretch/>
        </p:blipFill>
        <p:spPr>
          <a:xfrm>
            <a:off x="395784" y="436729"/>
            <a:ext cx="8553397" cy="510345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997258" y="6420544"/>
            <a:ext cx="170912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(ПТЭ Прил.№5 </a:t>
            </a:r>
            <a:r>
              <a:rPr lang="ru-RU" sz="1400" dirty="0" smtClean="0"/>
              <a:t>п.20)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9745104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3097" y="0"/>
            <a:ext cx="7886700" cy="567203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Тормозное оборудование и автосцепное устройство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68240" y="4735773"/>
            <a:ext cx="9075759" cy="191603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/>
              <a:t>При прицепке вагонов к поезду </a:t>
            </a:r>
            <a:r>
              <a:rPr lang="ru-RU" sz="2000" dirty="0"/>
              <a:t>на </a:t>
            </a:r>
            <a:r>
              <a:rPr lang="ru-RU" sz="2000" dirty="0" smtClean="0"/>
              <a:t>станциях</a:t>
            </a:r>
            <a:r>
              <a:rPr lang="ru-RU" sz="2000" dirty="0"/>
              <a:t>, </a:t>
            </a:r>
            <a:r>
              <a:rPr lang="ru-RU" sz="2000" u="sng" dirty="0"/>
              <a:t>где нет осмотрщиков вагонов</a:t>
            </a:r>
            <a:r>
              <a:rPr lang="ru-RU" sz="2000" dirty="0"/>
              <a:t>, а также </a:t>
            </a:r>
            <a:r>
              <a:rPr lang="ru-RU" sz="2000" b="1" dirty="0"/>
              <a:t>при маневровой работе </a:t>
            </a:r>
            <a:r>
              <a:rPr lang="ru-RU" sz="2000" b="1" dirty="0">
                <a:solidFill>
                  <a:srgbClr val="002060"/>
                </a:solidFill>
              </a:rPr>
              <a:t>ответственным за правильное сцепление вагонов </a:t>
            </a:r>
            <a:r>
              <a:rPr lang="ru-RU" sz="2000" b="1" dirty="0"/>
              <a:t>является работник</a:t>
            </a:r>
            <a:r>
              <a:rPr lang="ru-RU" sz="2000" dirty="0"/>
              <a:t>, непосредственно руководящий действиями всех лиц, участвующих в маневрах, без указания которого машинист локомотива, </a:t>
            </a:r>
            <a:r>
              <a:rPr lang="ru-RU" sz="2000" dirty="0" smtClean="0"/>
              <a:t>ССПС, </a:t>
            </a:r>
            <a:r>
              <a:rPr lang="ru-RU" sz="2000" dirty="0"/>
              <a:t>производящий маневры, не имеет права приводить локомотив, </a:t>
            </a:r>
            <a:r>
              <a:rPr lang="ru-RU" sz="2000" dirty="0" smtClean="0"/>
              <a:t>ССПС в </a:t>
            </a:r>
            <a:r>
              <a:rPr lang="ru-RU" sz="2000" dirty="0"/>
              <a:t>движение (далее - </a:t>
            </a:r>
            <a:r>
              <a:rPr lang="ru-RU" sz="2000" b="1" dirty="0"/>
              <a:t>руководитель маневров</a:t>
            </a:r>
            <a:r>
              <a:rPr lang="ru-RU" sz="2000" dirty="0"/>
              <a:t>).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t="3583" b="3917"/>
          <a:stretch/>
        </p:blipFill>
        <p:spPr>
          <a:xfrm>
            <a:off x="900753" y="382137"/>
            <a:ext cx="7478972" cy="4320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6929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3097" y="0"/>
            <a:ext cx="7886700" cy="567203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Тормозное оборудование и автосцепное устройство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-2" y="4817660"/>
            <a:ext cx="9048465" cy="149443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/>
              <a:t>За правильное сцепление локомотива </a:t>
            </a:r>
            <a:r>
              <a:rPr lang="ru-RU" sz="2000" dirty="0"/>
              <a:t>или </a:t>
            </a:r>
            <a:r>
              <a:rPr lang="ru-RU" sz="2000" dirty="0" smtClean="0"/>
              <a:t>ССПС, </a:t>
            </a:r>
            <a:r>
              <a:rPr lang="ru-RU" sz="2000" dirty="0"/>
              <a:t>используемого в качестве локомотива, соответственно </a:t>
            </a:r>
            <a:r>
              <a:rPr lang="ru-RU" sz="2000" b="1" dirty="0"/>
              <a:t>с первым вагоном поезда </a:t>
            </a:r>
            <a:r>
              <a:rPr lang="ru-RU" sz="2000" dirty="0"/>
              <a:t>или другим специальным подвижным составом </a:t>
            </a:r>
            <a:r>
              <a:rPr lang="ru-RU" sz="2000" b="1" dirty="0">
                <a:solidFill>
                  <a:srgbClr val="002060"/>
                </a:solidFill>
              </a:rPr>
              <a:t>ответственным является машинист локомотива</a:t>
            </a:r>
            <a:r>
              <a:rPr lang="ru-RU" sz="2000" dirty="0"/>
              <a:t> или </a:t>
            </a:r>
            <a:r>
              <a:rPr lang="ru-RU" sz="2000" dirty="0" smtClean="0"/>
              <a:t>ССПС, </a:t>
            </a:r>
            <a:r>
              <a:rPr lang="ru-RU" sz="2000" dirty="0"/>
              <a:t>используемого в качестве локомотива.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t="4339" b="5674"/>
          <a:stretch/>
        </p:blipFill>
        <p:spPr>
          <a:xfrm>
            <a:off x="750625" y="417078"/>
            <a:ext cx="7547213" cy="4244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79532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3097" y="0"/>
            <a:ext cx="7886700" cy="567203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Тормозное оборудование и автосцепное устройство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0" y="5540187"/>
            <a:ext cx="9143999" cy="1111625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b="1" dirty="0"/>
              <a:t>Отцепка поездного локомотива от состава и прицепка к составу </a:t>
            </a:r>
            <a:r>
              <a:rPr lang="ru-RU" sz="2000" dirty="0"/>
              <a:t>(в том числе разъединение, соединение и подвешивание тормозных рукавов, открытие и закрытие концевых кранов) </a:t>
            </a:r>
            <a:r>
              <a:rPr lang="ru-RU" sz="2000" b="1" dirty="0"/>
              <a:t>должны производиться работниками локомотивной бригады.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081" y="423079"/>
            <a:ext cx="8079474" cy="5117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549342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3097" y="0"/>
            <a:ext cx="7886700" cy="567203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Тормозное оборудование и автосцепное устройство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40944" y="5131558"/>
            <a:ext cx="9103055" cy="1726441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b="1" dirty="0"/>
              <a:t>Отцепка поездного локомотива от пассажирского состава</a:t>
            </a:r>
            <a:r>
              <a:rPr lang="ru-RU" sz="2000" dirty="0"/>
              <a:t>, </a:t>
            </a:r>
            <a:r>
              <a:rPr lang="ru-RU" sz="2000" b="1" dirty="0"/>
              <a:t>оборудованного электрическим отоплением</a:t>
            </a:r>
            <a:r>
              <a:rPr lang="ru-RU" sz="2000" dirty="0"/>
              <a:t>, </a:t>
            </a:r>
            <a:r>
              <a:rPr lang="ru-RU" sz="2000" b="1" dirty="0">
                <a:solidFill>
                  <a:srgbClr val="002060"/>
                </a:solidFill>
              </a:rPr>
              <a:t>производится работником локомотивной бригады</a:t>
            </a:r>
            <a:r>
              <a:rPr lang="ru-RU" sz="2000" dirty="0"/>
              <a:t>, а при обслуживании локомотива одним машинистом - осмотрщиком вагонов только после разъединения поездным электромехаником высоковольтных междувагонных электрических соединителей. </a:t>
            </a:r>
            <a:r>
              <a:rPr lang="ru-RU" sz="2000" i="1" dirty="0"/>
              <a:t>Разъединение электрических цепей отопления производится при опущенном токоприемнике.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t="6767" b="10596"/>
          <a:stretch/>
        </p:blipFill>
        <p:spPr>
          <a:xfrm>
            <a:off x="109184" y="382137"/>
            <a:ext cx="8868853" cy="4749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726316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3097" y="0"/>
            <a:ext cx="7886700" cy="567203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Тормозное оборудование и автосцепное устройство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0" y="4367285"/>
            <a:ext cx="9143999" cy="228452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/>
              <a:t>Выполнение операций по прицепке поездного локомотива к </a:t>
            </a:r>
            <a:r>
              <a:rPr lang="ru-RU" sz="2000" b="1" dirty="0" smtClean="0"/>
              <a:t>составу </a:t>
            </a:r>
            <a:r>
              <a:rPr lang="ru-RU" sz="2000" b="1" dirty="0"/>
              <a:t>и отцепке </a:t>
            </a:r>
            <a:r>
              <a:rPr lang="ru-RU" sz="2000" dirty="0"/>
              <a:t>его от </a:t>
            </a:r>
            <a:r>
              <a:rPr lang="ru-RU" sz="2000" dirty="0" smtClean="0"/>
              <a:t>состава </a:t>
            </a:r>
            <a:r>
              <a:rPr lang="ru-RU" sz="2000" dirty="0"/>
              <a:t>грузового и пассажирского поезда при обслуживании локомотива </a:t>
            </a:r>
            <a:r>
              <a:rPr lang="ru-RU" sz="2000" b="1" dirty="0">
                <a:solidFill>
                  <a:srgbClr val="002060"/>
                </a:solidFill>
              </a:rPr>
              <a:t>одним машинистом возлагается на осмотрщика вагонов</a:t>
            </a:r>
            <a:r>
              <a:rPr lang="ru-RU" sz="2000" dirty="0"/>
              <a:t>, а </a:t>
            </a:r>
            <a:r>
              <a:rPr lang="ru-RU" sz="2000" b="1" dirty="0"/>
              <a:t>на </a:t>
            </a:r>
            <a:r>
              <a:rPr lang="ru-RU" sz="2000" b="1" dirty="0" smtClean="0"/>
              <a:t>станциях</a:t>
            </a:r>
            <a:r>
              <a:rPr lang="ru-RU" sz="2000" dirty="0"/>
              <a:t>, </a:t>
            </a:r>
            <a:r>
              <a:rPr lang="ru-RU" sz="2000" u="sng" dirty="0"/>
              <a:t>где не предусмотрены осмотрщики вагонов</a:t>
            </a:r>
            <a:r>
              <a:rPr lang="ru-RU" sz="2000" dirty="0"/>
              <a:t>, и </a:t>
            </a:r>
            <a:r>
              <a:rPr lang="ru-RU" sz="2000" b="1" dirty="0"/>
              <a:t>на перегонах</a:t>
            </a:r>
            <a:r>
              <a:rPr lang="ru-RU" sz="2000" dirty="0"/>
              <a:t>:</a:t>
            </a:r>
          </a:p>
          <a:p>
            <a:pPr marL="0" indent="0">
              <a:buNone/>
            </a:pPr>
            <a:r>
              <a:rPr lang="ru-RU" sz="2000" b="1" dirty="0" smtClean="0"/>
              <a:t>в </a:t>
            </a:r>
            <a:r>
              <a:rPr lang="ru-RU" sz="2000" b="1" dirty="0"/>
              <a:t>пассажирском поезде </a:t>
            </a:r>
            <a:r>
              <a:rPr lang="ru-RU" sz="2000" dirty="0"/>
              <a:t>- </a:t>
            </a:r>
            <a:r>
              <a:rPr lang="ru-RU" sz="2000" dirty="0">
                <a:solidFill>
                  <a:srgbClr val="C00000"/>
                </a:solidFill>
              </a:rPr>
              <a:t>на начальника (механика-бригадира) пассажирского поезда;</a:t>
            </a:r>
          </a:p>
          <a:p>
            <a:pPr marL="0" indent="0">
              <a:buNone/>
            </a:pPr>
            <a:r>
              <a:rPr lang="ru-RU" sz="2000" b="1" dirty="0" smtClean="0"/>
              <a:t>в грузовом </a:t>
            </a:r>
            <a:r>
              <a:rPr lang="ru-RU" sz="2000" b="1" dirty="0"/>
              <a:t>поезде </a:t>
            </a:r>
            <a:r>
              <a:rPr lang="ru-RU" sz="2000" dirty="0"/>
              <a:t>- </a:t>
            </a:r>
            <a:r>
              <a:rPr lang="ru-RU" sz="2000" dirty="0">
                <a:solidFill>
                  <a:srgbClr val="C00000"/>
                </a:solidFill>
              </a:rPr>
              <a:t>на машиниста локомотива.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0657" y="471669"/>
            <a:ext cx="6248484" cy="380008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2585" y="6473919"/>
            <a:ext cx="1731414" cy="384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999475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6033" y="-109184"/>
            <a:ext cx="7886700" cy="567203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Тормозное оборудование и автосцепное устройство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10160" y="406411"/>
            <a:ext cx="871257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7030A0"/>
                </a:solidFill>
              </a:rPr>
              <a:t>Действия локомотивной бригады при обрыве автосцепки (саморасцеп)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885" y="966002"/>
            <a:ext cx="8730229" cy="4925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66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0362" y="-460358"/>
            <a:ext cx="7886700" cy="1266879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Тормозное оборудование и автосцепное устройство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1888" y="5568285"/>
            <a:ext cx="9062112" cy="115323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/>
              <a:t>Причинами падения давления в тормозной магистрали подвижного состава являются:</a:t>
            </a:r>
          </a:p>
          <a:p>
            <a:pPr marL="0" indent="0">
              <a:buNone/>
            </a:pPr>
            <a:r>
              <a:rPr lang="ru-RU" sz="2000" b="1" dirty="0">
                <a:solidFill>
                  <a:srgbClr val="C00000"/>
                </a:solidFill>
              </a:rPr>
              <a:t>    обрыв (саморасцеп) автосцепных устройств в подвижном составе.</a:t>
            </a:r>
          </a:p>
          <a:p>
            <a:pPr marL="0" indent="0">
              <a:buNone/>
            </a:pPr>
            <a:endParaRPr lang="ru-RU" sz="2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10160" y="406411"/>
            <a:ext cx="871257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7030A0"/>
                </a:solidFill>
              </a:rPr>
              <a:t>Действия локомотивной бригады при обрыве автосцепки (саморасцеп)</a:t>
            </a:r>
          </a:p>
        </p:txBody>
      </p:sp>
      <p:pic>
        <p:nvPicPr>
          <p:cNvPr id="7" name="Picture 2" descr="http://4.bp.blogspot.com/-DDRgeJ864kM/WK2h1UMrYMI/AAAAAAAAGAY/BRvRVyKxWGk2zN16CKnoQyTALySn1469wCK4B/s1600/1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88" y="806521"/>
            <a:ext cx="8999991" cy="4633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8609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7300" y="-141785"/>
            <a:ext cx="7886700" cy="619457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Тормозное оборудование и автосцепное устройство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522498"/>
            <a:ext cx="9062112" cy="1335502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b="1" dirty="0"/>
              <a:t> </a:t>
            </a:r>
            <a:r>
              <a:rPr lang="ru-RU" sz="2000" b="1" dirty="0">
                <a:solidFill>
                  <a:srgbClr val="002060"/>
                </a:solidFill>
              </a:rPr>
              <a:t>При разъединении (разрыве) поезда на перегоне машинист обязан:</a:t>
            </a:r>
          </a:p>
          <a:p>
            <a:pPr marL="0" indent="0" algn="just">
              <a:buNone/>
            </a:pPr>
            <a:r>
              <a:rPr lang="ru-RU" sz="2400" b="1" dirty="0">
                <a:solidFill>
                  <a:srgbClr val="C00000"/>
                </a:solidFill>
              </a:rPr>
              <a:t>1)</a:t>
            </a:r>
            <a:r>
              <a:rPr lang="ru-RU" sz="2000" dirty="0"/>
              <a:t> </a:t>
            </a:r>
            <a:r>
              <a:rPr lang="ru-RU" sz="2000" b="1" dirty="0"/>
              <a:t>немедленно сообщить </a:t>
            </a:r>
            <a:r>
              <a:rPr lang="ru-RU" sz="2000" dirty="0"/>
              <a:t>о случившемся по радиосвязи машинистам поездов, следующих по перегону, и ДСП станций, ограничивающих перегон, которые немедленно докладывают об этом ДНЦ.                      </a:t>
            </a:r>
            <a:r>
              <a:rPr lang="ru-RU" sz="2000" dirty="0" smtClean="0"/>
              <a:t>                   </a:t>
            </a:r>
            <a:r>
              <a:rPr lang="ru-RU" sz="1400" dirty="0"/>
              <a:t>(ИДП Приложение №7 п.9)</a:t>
            </a:r>
          </a:p>
          <a:p>
            <a:pPr marL="0" indent="0" algn="just">
              <a:buNone/>
            </a:pPr>
            <a:endParaRPr lang="ru-RU" sz="2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31427" y="277617"/>
            <a:ext cx="871257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7030A0"/>
                </a:solidFill>
              </a:rPr>
              <a:t>Действия локомотивной бригады при обрыве автосцепки (саморасцеп)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0992" y="677727"/>
            <a:ext cx="7520127" cy="4669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6076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3097" y="0"/>
            <a:ext cx="7886700" cy="567203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Тормозное оборудование и автосцепное устройство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27039" y="5540187"/>
            <a:ext cx="9116962" cy="111162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002060"/>
                </a:solidFill>
              </a:rPr>
              <a:t>Железнодорожный подвижной состав </a:t>
            </a:r>
            <a:r>
              <a:rPr lang="ru-RU" sz="2000" b="1" dirty="0"/>
              <a:t>должен быть оборудован </a:t>
            </a:r>
            <a:r>
              <a:rPr lang="ru-RU" sz="2000" b="1" dirty="0">
                <a:solidFill>
                  <a:srgbClr val="C00000"/>
                </a:solidFill>
              </a:rPr>
              <a:t>автоматическими </a:t>
            </a:r>
            <a:r>
              <a:rPr lang="ru-RU" sz="2000" b="1" dirty="0" smtClean="0">
                <a:solidFill>
                  <a:srgbClr val="C00000"/>
                </a:solidFill>
              </a:rPr>
              <a:t>тормозами, </a:t>
            </a:r>
            <a:r>
              <a:rPr lang="ru-RU" sz="2400" b="1" u="sng" dirty="0" smtClean="0"/>
              <a:t>а</a:t>
            </a:r>
          </a:p>
          <a:p>
            <a:pPr marL="0" indent="0">
              <a:buNone/>
            </a:pPr>
            <a:r>
              <a:rPr lang="ru-RU" sz="2000" dirty="0"/>
              <a:t>                                                                                                  </a:t>
            </a:r>
            <a:r>
              <a:rPr lang="ru-RU" sz="1400" dirty="0" smtClean="0"/>
              <a:t>(ПТЭ </a:t>
            </a:r>
            <a:r>
              <a:rPr lang="ru-RU" sz="1400" dirty="0"/>
              <a:t>Прил.№5 п.15)</a:t>
            </a:r>
          </a:p>
          <a:p>
            <a:pPr marL="0" indent="0">
              <a:buNone/>
            </a:pPr>
            <a:endParaRPr lang="ru-RU" sz="20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38" y="459531"/>
            <a:ext cx="9089924" cy="4468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377202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0362" y="-460358"/>
            <a:ext cx="7886700" cy="1266879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Тормозное оборудование и автосцепное устройство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022375"/>
            <a:ext cx="9062112" cy="183562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b="1" dirty="0">
                <a:solidFill>
                  <a:srgbClr val="C00000"/>
                </a:solidFill>
              </a:rPr>
              <a:t>2)</a:t>
            </a:r>
            <a:r>
              <a:rPr lang="ru-RU" sz="2000" dirty="0"/>
              <a:t> Через помощника машиниста </a:t>
            </a:r>
            <a:r>
              <a:rPr lang="ru-RU" sz="2000" b="1" dirty="0"/>
              <a:t>проверить состояние состава и сцепных приборов</a:t>
            </a:r>
            <a:r>
              <a:rPr lang="ru-RU" sz="2000" dirty="0"/>
              <a:t> у разъединившихся вагонов и при их исправности сцепить состав поезда. Осаживать разъединившиеся части состава для сцепления следует с особой осторожностью, чтобы при соударении вагонов скорость не превышала </a:t>
            </a:r>
            <a:endParaRPr lang="ru-RU" sz="2000" dirty="0" smtClean="0"/>
          </a:p>
          <a:p>
            <a:pPr marL="0" indent="0" algn="just">
              <a:buNone/>
            </a:pPr>
            <a:r>
              <a:rPr lang="ru-RU" sz="2000" b="1" u="sng" dirty="0" smtClean="0">
                <a:solidFill>
                  <a:srgbClr val="002060"/>
                </a:solidFill>
              </a:rPr>
              <a:t>3 </a:t>
            </a:r>
            <a:r>
              <a:rPr lang="ru-RU" sz="2000" b="1" u="sng" dirty="0">
                <a:solidFill>
                  <a:srgbClr val="002060"/>
                </a:solidFill>
              </a:rPr>
              <a:t>км/ч</a:t>
            </a:r>
            <a:r>
              <a:rPr lang="ru-RU" sz="1400" b="1" dirty="0">
                <a:solidFill>
                  <a:srgbClr val="002060"/>
                </a:solidFill>
              </a:rPr>
              <a:t>.                                                                                       </a:t>
            </a:r>
            <a:r>
              <a:rPr lang="ru-RU" sz="1400" b="1" dirty="0" smtClean="0">
                <a:solidFill>
                  <a:srgbClr val="002060"/>
                </a:solidFill>
              </a:rPr>
              <a:t>                                                                </a:t>
            </a:r>
            <a:r>
              <a:rPr lang="ru-RU" sz="1400" dirty="0"/>
              <a:t>(ИДП Приложение №7 п.9)</a:t>
            </a:r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endParaRPr lang="ru-RU" sz="2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10160" y="406411"/>
            <a:ext cx="871257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7030A0"/>
                </a:solidFill>
              </a:rPr>
              <a:t>Действия локомотивной бригады при обрыве автосцепки (саморасцеп)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9515" y="806521"/>
            <a:ext cx="5243082" cy="4035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1360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98720" y="-260065"/>
            <a:ext cx="7886700" cy="972355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Тормозное оборудование и автосцепное устройство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45732" y="1596789"/>
            <a:ext cx="4398267" cy="52612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>
                <a:solidFill>
                  <a:srgbClr val="C00000"/>
                </a:solidFill>
              </a:rPr>
              <a:t>3) </a:t>
            </a:r>
            <a:r>
              <a:rPr lang="ru-RU" sz="2000" b="1" dirty="0"/>
              <a:t>Поврежденные тормозные рукава заменить</a:t>
            </a:r>
            <a:r>
              <a:rPr lang="ru-RU" sz="2000" dirty="0"/>
              <a:t> запасными или снятыми с хвостового вагона и у переднего бруса локомотива.</a:t>
            </a:r>
          </a:p>
          <a:p>
            <a:pPr marL="0" indent="0">
              <a:buNone/>
            </a:pPr>
            <a:r>
              <a:rPr lang="ru-RU" sz="1400" dirty="0"/>
              <a:t>(ИДП Приложение №7 п.9)</a:t>
            </a:r>
          </a:p>
          <a:p>
            <a:pPr marL="0" indent="0">
              <a:buNone/>
            </a:pPr>
            <a:endParaRPr lang="ru-RU" sz="2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10160" y="406411"/>
            <a:ext cx="871257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7030A0"/>
                </a:solidFill>
              </a:rPr>
              <a:t>Действия локомотивной бригады при обрыве автосцепки (саморасцеп)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888" y="794178"/>
            <a:ext cx="4663844" cy="6047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092296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26015" y="-519042"/>
            <a:ext cx="7886700" cy="1325563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Тормозное оборудование и автосцепное устройство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603" y="5205317"/>
            <a:ext cx="9062112" cy="1153237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b="1" dirty="0"/>
              <a:t>Во всех случаях</a:t>
            </a:r>
            <a:r>
              <a:rPr lang="ru-RU" sz="2000" dirty="0"/>
              <a:t>, когда операции по соединению разъединившихся частей состава поезда </a:t>
            </a:r>
            <a:r>
              <a:rPr lang="ru-RU" sz="2000" b="1" dirty="0"/>
              <a:t>не могут быть выполнены </a:t>
            </a:r>
            <a:r>
              <a:rPr lang="ru-RU" sz="2000" b="1" u="sng" dirty="0">
                <a:solidFill>
                  <a:srgbClr val="002060"/>
                </a:solidFill>
              </a:rPr>
              <a:t>в течение 20 минут</a:t>
            </a:r>
            <a:r>
              <a:rPr lang="ru-RU" sz="2000" dirty="0"/>
              <a:t>, </a:t>
            </a:r>
            <a:r>
              <a:rPr lang="ru-RU" sz="2000" b="1" dirty="0">
                <a:solidFill>
                  <a:srgbClr val="C00000"/>
                </a:solidFill>
              </a:rPr>
              <a:t>машинист обязан </a:t>
            </a:r>
            <a:r>
              <a:rPr lang="ru-RU" sz="2000" dirty="0"/>
              <a:t>принять меры к тому, чтобы оставшаяся без локомотива </a:t>
            </a:r>
            <a:r>
              <a:rPr lang="ru-RU" sz="2000" b="1" dirty="0"/>
              <a:t>часть поезда </a:t>
            </a:r>
            <a:r>
              <a:rPr lang="ru-RU" sz="2000" dirty="0"/>
              <a:t>была </a:t>
            </a:r>
            <a:r>
              <a:rPr lang="ru-RU" sz="2000" b="1" dirty="0"/>
              <a:t>закреплена тормозными башмаками и ручными тормозами</a:t>
            </a:r>
            <a:r>
              <a:rPr lang="ru-RU" sz="2000" dirty="0"/>
              <a:t>.</a:t>
            </a:r>
          </a:p>
          <a:p>
            <a:pPr marL="0" indent="0">
              <a:buNone/>
            </a:pPr>
            <a:endParaRPr lang="ru-RU" sz="2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10160" y="406411"/>
            <a:ext cx="871257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7030A0"/>
                </a:solidFill>
              </a:rPr>
              <a:t>Действия локомотивной бригады при обрыве автосцепки (саморасцеп)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001" y="917858"/>
            <a:ext cx="8455885" cy="417612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6867164" y="6550223"/>
            <a:ext cx="224555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(ИДП Приложение №7 п.9)</a:t>
            </a:r>
          </a:p>
        </p:txBody>
      </p:sp>
    </p:spTree>
    <p:extLst>
      <p:ext uri="{BB962C8B-B14F-4D97-AF65-F5344CB8AC3E}">
        <p14:creationId xmlns:p14="http://schemas.microsoft.com/office/powerpoint/2010/main" val="320953885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1100" y="-519042"/>
            <a:ext cx="7886700" cy="1325563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Тормозное оборудование и автосцепное устройство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1888" y="4981433"/>
            <a:ext cx="9062112" cy="187656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/>
              <a:t>После сцепления разъединившихся частей помощник машиниста </a:t>
            </a:r>
            <a:r>
              <a:rPr lang="ru-RU" sz="2000" b="1" dirty="0"/>
              <a:t>по номеру хвостового вагона </a:t>
            </a:r>
            <a:r>
              <a:rPr lang="ru-RU" sz="2000" dirty="0"/>
              <a:t>и наличию на нем </a:t>
            </a:r>
            <a:r>
              <a:rPr lang="ru-RU" sz="2000" b="1" dirty="0"/>
              <a:t>поездного сигнала </a:t>
            </a:r>
            <a:r>
              <a:rPr lang="ru-RU" sz="2000" dirty="0"/>
              <a:t>должен </a:t>
            </a:r>
            <a:r>
              <a:rPr lang="ru-RU" sz="2000" b="1" dirty="0">
                <a:solidFill>
                  <a:srgbClr val="002060"/>
                </a:solidFill>
              </a:rPr>
              <a:t>убедиться в </a:t>
            </a:r>
            <a:r>
              <a:rPr lang="ru-RU" sz="2000" b="1" dirty="0"/>
              <a:t>целостности состава</a:t>
            </a:r>
            <a:r>
              <a:rPr lang="ru-RU" sz="2000" dirty="0"/>
              <a:t>. </a:t>
            </a:r>
            <a:r>
              <a:rPr lang="ru-RU" sz="2000" dirty="0">
                <a:solidFill>
                  <a:srgbClr val="C00000"/>
                </a:solidFill>
              </a:rPr>
              <a:t>Перед возобновлением движения должны быть отпущены ручные тормоза, произведено </a:t>
            </a:r>
            <a:r>
              <a:rPr lang="ru-RU" sz="2000" b="1" dirty="0">
                <a:solidFill>
                  <a:srgbClr val="C00000"/>
                </a:solidFill>
              </a:rPr>
              <a:t>сокращенное</a:t>
            </a:r>
            <a:r>
              <a:rPr lang="ru-RU" sz="2000" dirty="0">
                <a:solidFill>
                  <a:srgbClr val="C00000"/>
                </a:solidFill>
              </a:rPr>
              <a:t> опробование автотормозов, изъяты тормозные башмаки из-под вагонов.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10160" y="406411"/>
            <a:ext cx="871257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7030A0"/>
                </a:solidFill>
              </a:rPr>
              <a:t>Действия локомотивной бригады при обрыве автосцепки (саморасцеп)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867164" y="6550223"/>
            <a:ext cx="224555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(ИДП Приложение №7 п.9)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1697" y="806521"/>
            <a:ext cx="7899190" cy="4060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157581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6033" y="-519042"/>
            <a:ext cx="7886700" cy="1325563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Тормозное оборудование и автосцепное устройство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1888" y="5336274"/>
            <a:ext cx="9062112" cy="115323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u="sng" dirty="0">
                <a:solidFill>
                  <a:srgbClr val="C00000"/>
                </a:solidFill>
              </a:rPr>
              <a:t>Не допускается соединять части поезда на перегоне:</a:t>
            </a:r>
          </a:p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</a:rPr>
              <a:t>1)</a:t>
            </a:r>
            <a:r>
              <a:rPr lang="ru-RU" sz="2000" dirty="0"/>
              <a:t> во время тумана, метели и при других неблагоприятных условиях, когда сигналы трудно различимы;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10160" y="406411"/>
            <a:ext cx="871257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7030A0"/>
                </a:solidFill>
              </a:rPr>
              <a:t>Действия локомотивной бригады при обрыве автосцепки (саморасцеп)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0876" y="806521"/>
            <a:ext cx="6740447" cy="4419983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6807078" y="6489511"/>
            <a:ext cx="233692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(ИДП Приложение №7 п.10)</a:t>
            </a:r>
          </a:p>
        </p:txBody>
      </p:sp>
    </p:spTree>
    <p:extLst>
      <p:ext uri="{BB962C8B-B14F-4D97-AF65-F5344CB8AC3E}">
        <p14:creationId xmlns:p14="http://schemas.microsoft.com/office/powerpoint/2010/main" val="348923858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7300" y="-519042"/>
            <a:ext cx="7886700" cy="1325563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Тормозное оборудование и автосцепное устройство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141153"/>
            <a:ext cx="9062112" cy="113681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u="sng" dirty="0">
                <a:solidFill>
                  <a:srgbClr val="C00000"/>
                </a:solidFill>
              </a:rPr>
              <a:t>Не допускается соединять части поезда на перегоне:</a:t>
            </a:r>
          </a:p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</a:rPr>
              <a:t>2)</a:t>
            </a:r>
            <a:r>
              <a:rPr lang="ru-RU" sz="2000" dirty="0"/>
              <a:t> если отцепившаяся часть находится на уклоне круче 0,0025 и от толчка при соединении может уйти в сторону, обратную направлению движения поезда.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10160" y="406411"/>
            <a:ext cx="871257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7030A0"/>
                </a:solidFill>
              </a:rPr>
              <a:t>Действия локомотивной бригады при обрыве автосцепки (саморасцеп)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205" y="806521"/>
            <a:ext cx="8407113" cy="433463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6807078" y="6489511"/>
            <a:ext cx="233692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(ИДП Приложение №7 п.10)</a:t>
            </a:r>
          </a:p>
        </p:txBody>
      </p:sp>
    </p:spTree>
    <p:extLst>
      <p:ext uri="{BB962C8B-B14F-4D97-AF65-F5344CB8AC3E}">
        <p14:creationId xmlns:p14="http://schemas.microsoft.com/office/powerpoint/2010/main" val="96218810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7300" y="-519042"/>
            <a:ext cx="7886700" cy="1325563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Тормозное оборудование и автосцепное устройство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1888" y="4763068"/>
            <a:ext cx="9062112" cy="115323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/>
              <a:t>В исключительных случаях для соединения с отцепившейся частью состава может быть использован локомотив сзади идущего поезда. </a:t>
            </a:r>
          </a:p>
          <a:p>
            <a:pPr marL="0" indent="0">
              <a:buNone/>
            </a:pPr>
            <a:endParaRPr lang="ru-RU" sz="2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10160" y="406411"/>
            <a:ext cx="871257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7030A0"/>
                </a:solidFill>
              </a:rPr>
              <a:t>Действия локомотивной бригады при обрыве автосцепки (саморасцеп)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1570" y="806521"/>
            <a:ext cx="7276173" cy="3656297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6807078" y="6489511"/>
            <a:ext cx="233692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(ИДП Приложение №7 п.10)</a:t>
            </a:r>
          </a:p>
        </p:txBody>
      </p:sp>
    </p:spTree>
    <p:extLst>
      <p:ext uri="{BB962C8B-B14F-4D97-AF65-F5344CB8AC3E}">
        <p14:creationId xmlns:p14="http://schemas.microsoft.com/office/powerpoint/2010/main" val="277445044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7300" y="-519042"/>
            <a:ext cx="7886700" cy="1325563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Тормозное оборудование и автосцепное устройство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648" y="5227092"/>
            <a:ext cx="9130352" cy="1153237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b="1" dirty="0"/>
              <a:t>Если соединить поезд невозможно</a:t>
            </a:r>
            <a:r>
              <a:rPr lang="ru-RU" sz="2000" dirty="0"/>
              <a:t>, </a:t>
            </a:r>
            <a:r>
              <a:rPr lang="ru-RU" sz="2000" b="1" dirty="0">
                <a:solidFill>
                  <a:srgbClr val="C00000"/>
                </a:solidFill>
              </a:rPr>
              <a:t>машинист должен </a:t>
            </a:r>
            <a:r>
              <a:rPr lang="ru-RU" sz="2000" b="1" dirty="0"/>
              <a:t>затребовать вспомогательный локомотив или восстановительный поезд</a:t>
            </a:r>
            <a:r>
              <a:rPr lang="ru-RU" sz="2000" dirty="0"/>
              <a:t>, указав дополнительно в заявке ориентировочное </a:t>
            </a:r>
            <a:r>
              <a:rPr lang="ru-RU" sz="2000" u="sng" dirty="0"/>
              <a:t>расстояние</a:t>
            </a:r>
            <a:r>
              <a:rPr lang="ru-RU" sz="2000" dirty="0"/>
              <a:t> между разъединившимися частями поезда.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10160" y="406411"/>
            <a:ext cx="871257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7030A0"/>
                </a:solidFill>
              </a:rPr>
              <a:t>Действия локомотивной бригады при обрыве автосцепки (саморасцеп)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914" y="913150"/>
            <a:ext cx="7693819" cy="4068283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6807078" y="6489511"/>
            <a:ext cx="233692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(ИДП Приложение №7 </a:t>
            </a:r>
            <a:r>
              <a:rPr lang="ru-RU" sz="1400" dirty="0" smtClean="0"/>
              <a:t>п.11)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05587094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7300" y="-519042"/>
            <a:ext cx="7886700" cy="1325563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Тормозное оборудование и автосцепное устройство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1888" y="5704763"/>
            <a:ext cx="9062112" cy="115323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/>
              <a:t>Не допускается оставлять на перегоне </a:t>
            </a:r>
            <a:r>
              <a:rPr lang="ru-RU" sz="2000" b="1" dirty="0"/>
              <a:t>без охраны составы</a:t>
            </a:r>
            <a:r>
              <a:rPr lang="ru-RU" sz="2000" dirty="0"/>
              <a:t>, в которых имеются вагоны с людьми и опасными грузами </a:t>
            </a:r>
            <a:r>
              <a:rPr lang="ru-RU" sz="2000" b="1" dirty="0">
                <a:solidFill>
                  <a:srgbClr val="C00000"/>
                </a:solidFill>
              </a:rPr>
              <a:t>класса 1 (ВМ</a:t>
            </a:r>
            <a:r>
              <a:rPr lang="ru-RU" sz="2000" dirty="0">
                <a:solidFill>
                  <a:srgbClr val="C00000"/>
                </a:solidFill>
              </a:rPr>
              <a:t>).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10160" y="406411"/>
            <a:ext cx="871257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7030A0"/>
                </a:solidFill>
              </a:rPr>
              <a:t>Действия локомотивной бригады при обрыве автосцепки (саморасцеп)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733" y="806521"/>
            <a:ext cx="8742422" cy="4645555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6807078" y="6489511"/>
            <a:ext cx="233692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(ИДП Приложение №7 </a:t>
            </a:r>
            <a:r>
              <a:rPr lang="ru-RU" sz="1400" dirty="0" smtClean="0"/>
              <a:t>п.11)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428721929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/>
          <p:cNvSpPr txBox="1">
            <a:spLocks/>
          </p:cNvSpPr>
          <p:nvPr/>
        </p:nvSpPr>
        <p:spPr>
          <a:xfrm>
            <a:off x="244474" y="1"/>
            <a:ext cx="8543925" cy="381000"/>
          </a:xfrm>
          <a:prstGeom prst="rect">
            <a:avLst/>
          </a:prstGeom>
        </p:spPr>
        <p:txBody>
          <a:bodyPr/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200" kern="1200">
                <a:solidFill>
                  <a:schemeClr val="tx1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charset="0"/>
                <a:ea typeface="ＭＳ Ｐゴシック" charset="-128"/>
                <a:cs typeface="ＭＳ Ｐゴシック" charset="-128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charset="0"/>
                <a:ea typeface="ＭＳ Ｐゴシック" charset="-128"/>
                <a:cs typeface="ＭＳ Ｐゴシック" charset="-128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charset="0"/>
                <a:ea typeface="ＭＳ Ｐゴシック" charset="-128"/>
                <a:cs typeface="ＭＳ Ｐゴシック" charset="-128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charset="0"/>
                <a:ea typeface="ＭＳ Ｐゴシック" charset="-128"/>
                <a:cs typeface="ＭＳ Ｐゴシック" charset="-128"/>
              </a:defRPr>
            </a:lvl5pPr>
            <a:lvl6pPr marL="457200" algn="l" defTabSz="457200" rtl="0" fontAlgn="base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charset="0"/>
                <a:ea typeface="ＭＳ Ｐゴシック" charset="-128"/>
                <a:cs typeface="ＭＳ Ｐゴシック" charset="-128"/>
              </a:defRPr>
            </a:lvl6pPr>
            <a:lvl7pPr marL="914400" algn="l" defTabSz="457200" rtl="0" fontAlgn="base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charset="0"/>
                <a:ea typeface="ＭＳ Ｐゴシック" charset="-128"/>
                <a:cs typeface="ＭＳ Ｐゴシック" charset="-128"/>
              </a:defRPr>
            </a:lvl7pPr>
            <a:lvl8pPr marL="1371600" algn="l" defTabSz="457200" rtl="0" fontAlgn="base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charset="0"/>
                <a:ea typeface="ＭＳ Ｐゴシック" charset="-128"/>
                <a:cs typeface="ＭＳ Ｐゴシック" charset="-128"/>
              </a:defRPr>
            </a:lvl8pPr>
            <a:lvl9pPr marL="1828800" algn="l" defTabSz="457200" rtl="0" fontAlgn="base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charset="0"/>
                <a:ea typeface="ＭＳ Ｐゴシック" charset="-128"/>
                <a:cs typeface="ＭＳ Ｐゴシック" charset="-128"/>
              </a:defRPr>
            </a:lvl9pPr>
          </a:lstStyle>
          <a:p>
            <a:pPr eaLnBrk="1" hangingPunct="1">
              <a:defRPr/>
            </a:pPr>
            <a:r>
              <a:rPr lang="ru-RU" b="1" dirty="0" smtClean="0">
                <a:solidFill>
                  <a:srgbClr val="C00000"/>
                </a:solidFill>
                <a:ea typeface="ＭＳ Ｐゴシック" pitchFamily="34" charset="-128"/>
              </a:rPr>
              <a:t>           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  <a:ea typeface="ＭＳ Ｐゴシック" pitchFamily="34" charset="-128"/>
              </a:rPr>
              <a:t>Тормозное оборудование и автосцепное устройство</a:t>
            </a:r>
            <a:endParaRPr lang="en-US" sz="2000" b="1" dirty="0">
              <a:solidFill>
                <a:srgbClr val="C00000"/>
              </a:solidFill>
              <a:latin typeface="+mn-lt"/>
              <a:ea typeface="ＭＳ Ｐゴシック" pitchFamily="34" charset="-128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-37532" y="4365555"/>
            <a:ext cx="913435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/>
              <a:t>Закрытие перегона и отправление </a:t>
            </a:r>
            <a:r>
              <a:rPr lang="ru-RU" sz="2000" dirty="0" smtClean="0"/>
              <a:t>локомотива </a:t>
            </a:r>
            <a:r>
              <a:rPr lang="ru-RU" sz="2000" b="1" dirty="0" smtClean="0"/>
              <a:t>при </a:t>
            </a:r>
            <a:r>
              <a:rPr lang="ru-RU" sz="2000" b="1" dirty="0"/>
              <a:t>оказании помощи с хвоста поезда,</a:t>
            </a:r>
            <a:r>
              <a:rPr lang="ru-RU" sz="2000" dirty="0"/>
              <a:t> если место нахождения хвостовой части неизвестно, машинисту вспомогательного локомотива (восстановительного поезда), кроме разрешения на бланке ДУ-64, </a:t>
            </a:r>
            <a:r>
              <a:rPr lang="ru-RU" sz="2000" b="1" dirty="0"/>
              <a:t>выдается предупреждение</a:t>
            </a:r>
            <a:r>
              <a:rPr lang="ru-RU" sz="2000" dirty="0" smtClean="0"/>
              <a:t>: </a:t>
            </a:r>
            <a:r>
              <a:rPr lang="ru-RU" sz="2000" i="1" dirty="0" smtClean="0"/>
              <a:t>«</a:t>
            </a:r>
            <a:r>
              <a:rPr lang="ru-RU" sz="2000" i="1" dirty="0"/>
              <a:t>Место нахождения разъединившихся на перегоне вагонов неизвестно</a:t>
            </a:r>
            <a:r>
              <a:rPr lang="ru-RU" sz="2000" i="1" dirty="0" smtClean="0"/>
              <a:t>». </a:t>
            </a:r>
            <a:r>
              <a:rPr lang="ru-RU" sz="2000" dirty="0" smtClean="0"/>
              <a:t>При </a:t>
            </a:r>
            <a:r>
              <a:rPr lang="ru-RU" sz="2000" dirty="0"/>
              <a:t>наличии такого предупреждения машинист поезда, оказывающего помощь, должен следовать по перегону с особой бдительностью и с такой скоростью, которая обеспечивала бы своевременную остановку перед препятствием. </a:t>
            </a:r>
            <a:r>
              <a:rPr lang="ru-RU" sz="2000" dirty="0" smtClean="0"/>
              <a:t>                          </a:t>
            </a:r>
            <a:r>
              <a:rPr lang="ru-RU" sz="1400" dirty="0" smtClean="0"/>
              <a:t>(</a:t>
            </a:r>
            <a:r>
              <a:rPr lang="ru-RU" sz="1400" dirty="0"/>
              <a:t>ИДП Приложение №7 </a:t>
            </a:r>
            <a:r>
              <a:rPr lang="ru-RU" sz="1400" dirty="0" smtClean="0"/>
              <a:t>п.13)</a:t>
            </a:r>
            <a:endParaRPr lang="ru-RU" sz="1400" dirty="0"/>
          </a:p>
          <a:p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43391" y="376452"/>
            <a:ext cx="845343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7030A0"/>
                </a:solidFill>
              </a:rPr>
              <a:t>Действия локомотивной бригады при обрыве автосцепки (саморасцеп)</a:t>
            </a:r>
          </a:p>
        </p:txBody>
      </p:sp>
      <p:pic>
        <p:nvPicPr>
          <p:cNvPr id="12290" name="Picture 2" descr="http://www.train-photo.ru/data/media/36/72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474" y="706693"/>
            <a:ext cx="5530852" cy="3692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https://poznayka.org/baza1/408914901878.files/image013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1" r="8377" b="5733"/>
          <a:stretch/>
        </p:blipFill>
        <p:spPr bwMode="auto">
          <a:xfrm>
            <a:off x="4572000" y="706693"/>
            <a:ext cx="4572000" cy="281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http://pultneva.ru/_fr/2/4434258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68" t="8535" r="9891" b="7284"/>
          <a:stretch/>
        </p:blipFill>
        <p:spPr bwMode="auto">
          <a:xfrm>
            <a:off x="5775326" y="1980611"/>
            <a:ext cx="2074269" cy="2418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563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3097" y="0"/>
            <a:ext cx="7886700" cy="567203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Тормозное оборудование и автосцепное устройство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44659" y="4729641"/>
            <a:ext cx="9072559" cy="879589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b="1" dirty="0"/>
              <a:t>а </a:t>
            </a:r>
            <a:r>
              <a:rPr lang="ru-RU" sz="2000" b="1" dirty="0">
                <a:solidFill>
                  <a:srgbClr val="002060"/>
                </a:solidFill>
              </a:rPr>
              <a:t>пассажирские вагоны и локомотивы, вагоны моторвагонного </a:t>
            </a:r>
            <a:r>
              <a:rPr lang="ru-RU" sz="2000" b="1" dirty="0" smtClean="0">
                <a:solidFill>
                  <a:srgbClr val="002060"/>
                </a:solidFill>
              </a:rPr>
              <a:t>подвижного </a:t>
            </a:r>
            <a:r>
              <a:rPr lang="ru-RU" sz="2000" b="1" dirty="0" smtClean="0">
                <a:solidFill>
                  <a:srgbClr val="002060"/>
                </a:solidFill>
              </a:rPr>
              <a:t>состава (МВПС)</a:t>
            </a:r>
            <a:r>
              <a:rPr lang="ru-RU" sz="2000" b="1" dirty="0" smtClean="0"/>
              <a:t>, </a:t>
            </a:r>
            <a:r>
              <a:rPr lang="ru-RU" sz="2000" b="1" dirty="0"/>
              <a:t>кроме того, оборудуются </a:t>
            </a:r>
            <a:r>
              <a:rPr lang="ru-RU" sz="2000" b="1" dirty="0">
                <a:solidFill>
                  <a:srgbClr val="C00000"/>
                </a:solidFill>
              </a:rPr>
              <a:t>электропневматическими тормозами.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434878" y="6401871"/>
            <a:ext cx="170912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(ПТЭ Прил.№5 п.15)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t="27463" b="6468"/>
          <a:stretch/>
        </p:blipFill>
        <p:spPr>
          <a:xfrm>
            <a:off x="1023097" y="567203"/>
            <a:ext cx="7315685" cy="3868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682461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/>
          <p:cNvSpPr txBox="1">
            <a:spLocks/>
          </p:cNvSpPr>
          <p:nvPr/>
        </p:nvSpPr>
        <p:spPr>
          <a:xfrm>
            <a:off x="244474" y="1"/>
            <a:ext cx="8543925" cy="381000"/>
          </a:xfrm>
          <a:prstGeom prst="rect">
            <a:avLst/>
          </a:prstGeom>
        </p:spPr>
        <p:txBody>
          <a:bodyPr/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200" kern="1200">
                <a:solidFill>
                  <a:schemeClr val="tx1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charset="0"/>
                <a:ea typeface="ＭＳ Ｐゴシック" charset="-128"/>
                <a:cs typeface="ＭＳ Ｐゴシック" charset="-128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charset="0"/>
                <a:ea typeface="ＭＳ Ｐゴシック" charset="-128"/>
                <a:cs typeface="ＭＳ Ｐゴシック" charset="-128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charset="0"/>
                <a:ea typeface="ＭＳ Ｐゴシック" charset="-128"/>
                <a:cs typeface="ＭＳ Ｐゴシック" charset="-128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charset="0"/>
                <a:ea typeface="ＭＳ Ｐゴシック" charset="-128"/>
                <a:cs typeface="ＭＳ Ｐゴシック" charset="-128"/>
              </a:defRPr>
            </a:lvl5pPr>
            <a:lvl6pPr marL="457200" algn="l" defTabSz="457200" rtl="0" fontAlgn="base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charset="0"/>
                <a:ea typeface="ＭＳ Ｐゴシック" charset="-128"/>
                <a:cs typeface="ＭＳ Ｐゴシック" charset="-128"/>
              </a:defRPr>
            </a:lvl6pPr>
            <a:lvl7pPr marL="914400" algn="l" defTabSz="457200" rtl="0" fontAlgn="base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charset="0"/>
                <a:ea typeface="ＭＳ Ｐゴシック" charset="-128"/>
                <a:cs typeface="ＭＳ Ｐゴシック" charset="-128"/>
              </a:defRPr>
            </a:lvl7pPr>
            <a:lvl8pPr marL="1371600" algn="l" defTabSz="457200" rtl="0" fontAlgn="base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charset="0"/>
                <a:ea typeface="ＭＳ Ｐゴシック" charset="-128"/>
                <a:cs typeface="ＭＳ Ｐゴシック" charset="-128"/>
              </a:defRPr>
            </a:lvl8pPr>
            <a:lvl9pPr marL="1828800" algn="l" defTabSz="457200" rtl="0" fontAlgn="base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charset="0"/>
                <a:ea typeface="ＭＳ Ｐゴシック" charset="-128"/>
                <a:cs typeface="ＭＳ Ｐゴシック" charset="-128"/>
              </a:defRPr>
            </a:lvl9pPr>
          </a:lstStyle>
          <a:p>
            <a:pPr eaLnBrk="1" hangingPunct="1">
              <a:defRPr/>
            </a:pPr>
            <a:r>
              <a:rPr lang="ru-RU" b="1" dirty="0" smtClean="0">
                <a:solidFill>
                  <a:srgbClr val="C00000"/>
                </a:solidFill>
                <a:ea typeface="ＭＳ Ｐゴシック" pitchFamily="34" charset="-128"/>
              </a:rPr>
              <a:t>           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  <a:ea typeface="ＭＳ Ｐゴシック" pitchFamily="34" charset="-128"/>
              </a:rPr>
              <a:t>Тормозное оборудование и автосцепное устройство</a:t>
            </a:r>
            <a:endParaRPr lang="en-US" sz="2000" b="1" dirty="0">
              <a:solidFill>
                <a:srgbClr val="C00000"/>
              </a:solidFill>
              <a:latin typeface="+mn-lt"/>
              <a:ea typeface="ＭＳ Ｐゴシック" pitchFamily="34" charset="-128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4848721"/>
            <a:ext cx="909682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/>
              <a:t>В случае обрыва автосцепных устройств </a:t>
            </a:r>
            <a:r>
              <a:rPr lang="ru-RU" sz="2000" dirty="0"/>
              <a:t>вагонов </a:t>
            </a:r>
            <a:r>
              <a:rPr lang="ru-RU" sz="2000" b="1" dirty="0"/>
              <a:t>машинист</a:t>
            </a:r>
            <a:r>
              <a:rPr lang="ru-RU" sz="2000" dirty="0"/>
              <a:t> в соответствии с требованиями раздела XIV Правил № 151, </a:t>
            </a:r>
            <a:r>
              <a:rPr lang="ru-RU" sz="2000" b="1" dirty="0"/>
              <a:t>обязан</a:t>
            </a:r>
            <a:r>
              <a:rPr lang="ru-RU" sz="2000" dirty="0"/>
              <a:t> </a:t>
            </a:r>
            <a:r>
              <a:rPr lang="ru-RU" sz="2000" b="1" dirty="0"/>
              <a:t>заявить</a:t>
            </a:r>
            <a:r>
              <a:rPr lang="ru-RU" sz="2000" dirty="0"/>
              <a:t> ДНЦ через ДСП </a:t>
            </a:r>
            <a:r>
              <a:rPr lang="ru-RU" sz="2000" b="1" dirty="0">
                <a:solidFill>
                  <a:srgbClr val="C00000"/>
                </a:solidFill>
              </a:rPr>
              <a:t>контрольную проверку </a:t>
            </a:r>
            <a:r>
              <a:rPr lang="ru-RU" sz="2000" b="1" dirty="0" smtClean="0">
                <a:solidFill>
                  <a:srgbClr val="C00000"/>
                </a:solidFill>
              </a:rPr>
              <a:t>тормозов (КПТ).</a:t>
            </a:r>
            <a:r>
              <a:rPr lang="ru-RU" sz="2000" dirty="0" smtClean="0">
                <a:solidFill>
                  <a:srgbClr val="C00000"/>
                </a:solidFill>
              </a:rPr>
              <a:t>                                    </a:t>
            </a:r>
            <a:r>
              <a:rPr lang="ru-RU" sz="1400" dirty="0" smtClean="0"/>
              <a:t>(Распоряжение №2580р п.6.8) </a:t>
            </a:r>
            <a:endParaRPr lang="ru-RU" sz="14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43391" y="376452"/>
            <a:ext cx="845343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7030A0"/>
                </a:solidFill>
              </a:rPr>
              <a:t>Действия локомотивной бригады при обрыве автосцепки (</a:t>
            </a:r>
            <a:r>
              <a:rPr lang="ru-RU" sz="2000" b="1" dirty="0" err="1">
                <a:solidFill>
                  <a:srgbClr val="7030A0"/>
                </a:solidFill>
              </a:rPr>
              <a:t>саморасцеп</a:t>
            </a:r>
            <a:r>
              <a:rPr lang="ru-RU" sz="2000" b="1" dirty="0">
                <a:solidFill>
                  <a:srgbClr val="7030A0"/>
                </a:solidFill>
              </a:rPr>
              <a:t>)</a:t>
            </a:r>
          </a:p>
        </p:txBody>
      </p:sp>
      <p:pic>
        <p:nvPicPr>
          <p:cNvPr id="11266" name="Picture 2" descr="https://53news.ru/images/wsscontent/articles/2018/12/poezd-uglovka-borovichi-privyazhut-k-lastochke-i-sapsanu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391" y="871248"/>
            <a:ext cx="7714397" cy="3882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2464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/>
          <p:cNvSpPr txBox="1">
            <a:spLocks/>
          </p:cNvSpPr>
          <p:nvPr/>
        </p:nvSpPr>
        <p:spPr>
          <a:xfrm>
            <a:off x="244474" y="1"/>
            <a:ext cx="8543925" cy="381000"/>
          </a:xfrm>
          <a:prstGeom prst="rect">
            <a:avLst/>
          </a:prstGeom>
        </p:spPr>
        <p:txBody>
          <a:bodyPr/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200" kern="1200">
                <a:solidFill>
                  <a:schemeClr val="tx1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charset="0"/>
                <a:ea typeface="ＭＳ Ｐゴシック" charset="-128"/>
                <a:cs typeface="ＭＳ Ｐゴシック" charset="-128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charset="0"/>
                <a:ea typeface="ＭＳ Ｐゴシック" charset="-128"/>
                <a:cs typeface="ＭＳ Ｐゴシック" charset="-128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charset="0"/>
                <a:ea typeface="ＭＳ Ｐゴシック" charset="-128"/>
                <a:cs typeface="ＭＳ Ｐゴシック" charset="-128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charset="0"/>
                <a:ea typeface="ＭＳ Ｐゴシック" charset="-128"/>
                <a:cs typeface="ＭＳ Ｐゴシック" charset="-128"/>
              </a:defRPr>
            </a:lvl5pPr>
            <a:lvl6pPr marL="457200" algn="l" defTabSz="457200" rtl="0" fontAlgn="base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charset="0"/>
                <a:ea typeface="ＭＳ Ｐゴシック" charset="-128"/>
                <a:cs typeface="ＭＳ Ｐゴシック" charset="-128"/>
              </a:defRPr>
            </a:lvl6pPr>
            <a:lvl7pPr marL="914400" algn="l" defTabSz="457200" rtl="0" fontAlgn="base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charset="0"/>
                <a:ea typeface="ＭＳ Ｐゴシック" charset="-128"/>
                <a:cs typeface="ＭＳ Ｐゴシック" charset="-128"/>
              </a:defRPr>
            </a:lvl7pPr>
            <a:lvl8pPr marL="1371600" algn="l" defTabSz="457200" rtl="0" fontAlgn="base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charset="0"/>
                <a:ea typeface="ＭＳ Ｐゴシック" charset="-128"/>
                <a:cs typeface="ＭＳ Ｐゴシック" charset="-128"/>
              </a:defRPr>
            </a:lvl8pPr>
            <a:lvl9pPr marL="1828800" algn="l" defTabSz="457200" rtl="0" fontAlgn="base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charset="0"/>
                <a:ea typeface="ＭＳ Ｐゴシック" charset="-128"/>
                <a:cs typeface="ＭＳ Ｐゴシック" charset="-128"/>
              </a:defRPr>
            </a:lvl9pPr>
          </a:lstStyle>
          <a:p>
            <a:pPr eaLnBrk="1" hangingPunct="1">
              <a:defRPr/>
            </a:pPr>
            <a:r>
              <a:rPr lang="ru-RU" b="1" dirty="0" smtClean="0">
                <a:solidFill>
                  <a:srgbClr val="C00000"/>
                </a:solidFill>
                <a:ea typeface="ＭＳ Ｐゴシック" pitchFamily="34" charset="-128"/>
              </a:rPr>
              <a:t>           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  <a:ea typeface="ＭＳ Ｐゴシック" pitchFamily="34" charset="-128"/>
              </a:rPr>
              <a:t>Тормозное оборудование и автосцепное устройство</a:t>
            </a:r>
            <a:endParaRPr lang="en-US" sz="2000" b="1" dirty="0">
              <a:solidFill>
                <a:srgbClr val="C00000"/>
              </a:solidFill>
              <a:latin typeface="+mn-lt"/>
              <a:ea typeface="ＭＳ Ｐゴシック" pitchFamily="34" charset="-128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257" y="4694830"/>
            <a:ext cx="90678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Оказание помощи </a:t>
            </a:r>
            <a:r>
              <a:rPr lang="ru-RU" sz="2000" dirty="0"/>
              <a:t>для соединения частей расцепившегося на перегоне состава грузового поезда  </a:t>
            </a:r>
            <a:r>
              <a:rPr lang="ru-RU" sz="2000" b="1" dirty="0"/>
              <a:t>может быть оказана </a:t>
            </a:r>
            <a:r>
              <a:rPr lang="ru-RU" sz="2000" dirty="0"/>
              <a:t>одиночным локомотивом, следующим за расцепившимся поездом </a:t>
            </a:r>
            <a:r>
              <a:rPr lang="ru-RU" sz="2000" b="1" u="sng" dirty="0"/>
              <a:t>или</a:t>
            </a:r>
            <a:r>
              <a:rPr lang="ru-RU" sz="2000" dirty="0"/>
              <a:t> идущим за ним грузовым поездом, без отцепки от него ведущего локомотива. </a:t>
            </a:r>
            <a:r>
              <a:rPr lang="ru-RU" sz="2000" dirty="0" smtClean="0"/>
              <a:t>                                                          </a:t>
            </a:r>
            <a:r>
              <a:rPr lang="ru-RU" sz="1400" dirty="0" smtClean="0"/>
              <a:t>(</a:t>
            </a:r>
            <a:r>
              <a:rPr lang="ru-RU" sz="1400" dirty="0"/>
              <a:t>ИДП Приложение №7 </a:t>
            </a:r>
            <a:r>
              <a:rPr lang="ru-RU" sz="1400" dirty="0" smtClean="0"/>
              <a:t>п.22)</a:t>
            </a:r>
            <a:endParaRPr lang="ru-RU" sz="1400" dirty="0"/>
          </a:p>
          <a:p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43391" y="376452"/>
            <a:ext cx="845343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7030A0"/>
                </a:solidFill>
              </a:rPr>
              <a:t>Действия локомотивной бригады при обрыве автосцепки (саморасцеп)</a:t>
            </a:r>
          </a:p>
        </p:txBody>
      </p:sp>
      <p:pic>
        <p:nvPicPr>
          <p:cNvPr id="10244" name="Picture 4" descr="https://i.pinimg.com/736x/61/92/c4/6192c434008146a03c087c1c2696b173--trains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81"/>
          <a:stretch/>
        </p:blipFill>
        <p:spPr bwMode="auto">
          <a:xfrm>
            <a:off x="643391" y="757452"/>
            <a:ext cx="7661272" cy="3937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845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/>
          <p:cNvSpPr txBox="1">
            <a:spLocks/>
          </p:cNvSpPr>
          <p:nvPr/>
        </p:nvSpPr>
        <p:spPr>
          <a:xfrm>
            <a:off x="244474" y="1"/>
            <a:ext cx="8543925" cy="381000"/>
          </a:xfrm>
          <a:prstGeom prst="rect">
            <a:avLst/>
          </a:prstGeom>
        </p:spPr>
        <p:txBody>
          <a:bodyPr/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200" kern="1200">
                <a:solidFill>
                  <a:schemeClr val="tx1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charset="0"/>
                <a:ea typeface="ＭＳ Ｐゴシック" charset="-128"/>
                <a:cs typeface="ＭＳ Ｐゴシック" charset="-128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charset="0"/>
                <a:ea typeface="ＭＳ Ｐゴシック" charset="-128"/>
                <a:cs typeface="ＭＳ Ｐゴシック" charset="-128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charset="0"/>
                <a:ea typeface="ＭＳ Ｐゴシック" charset="-128"/>
                <a:cs typeface="ＭＳ Ｐゴシック" charset="-128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charset="0"/>
                <a:ea typeface="ＭＳ Ｐゴシック" charset="-128"/>
                <a:cs typeface="ＭＳ Ｐゴシック" charset="-128"/>
              </a:defRPr>
            </a:lvl5pPr>
            <a:lvl6pPr marL="457200" algn="l" defTabSz="457200" rtl="0" fontAlgn="base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charset="0"/>
                <a:ea typeface="ＭＳ Ｐゴシック" charset="-128"/>
                <a:cs typeface="ＭＳ Ｐゴシック" charset="-128"/>
              </a:defRPr>
            </a:lvl6pPr>
            <a:lvl7pPr marL="914400" algn="l" defTabSz="457200" rtl="0" fontAlgn="base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charset="0"/>
                <a:ea typeface="ＭＳ Ｐゴシック" charset="-128"/>
                <a:cs typeface="ＭＳ Ｐゴシック" charset="-128"/>
              </a:defRPr>
            </a:lvl7pPr>
            <a:lvl8pPr marL="1371600" algn="l" defTabSz="457200" rtl="0" fontAlgn="base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charset="0"/>
                <a:ea typeface="ＭＳ Ｐゴシック" charset="-128"/>
                <a:cs typeface="ＭＳ Ｐゴシック" charset="-128"/>
              </a:defRPr>
            </a:lvl8pPr>
            <a:lvl9pPr marL="1828800" algn="l" defTabSz="457200" rtl="0" fontAlgn="base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charset="0"/>
                <a:ea typeface="ＭＳ Ｐゴシック" charset="-128"/>
                <a:cs typeface="ＭＳ Ｐゴシック" charset="-128"/>
              </a:defRPr>
            </a:lvl9pPr>
          </a:lstStyle>
          <a:p>
            <a:pPr eaLnBrk="1" hangingPunct="1">
              <a:defRPr/>
            </a:pPr>
            <a:r>
              <a:rPr lang="ru-RU" b="1" dirty="0" smtClean="0">
                <a:solidFill>
                  <a:srgbClr val="C00000"/>
                </a:solidFill>
                <a:ea typeface="ＭＳ Ｐゴシック" pitchFamily="34" charset="-128"/>
              </a:rPr>
              <a:t>           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  <a:ea typeface="ＭＳ Ｐゴシック" pitchFamily="34" charset="-128"/>
              </a:rPr>
              <a:t>Тормозное оборудование и автосцепное устройство</a:t>
            </a:r>
            <a:endParaRPr lang="en-US" sz="2000" b="1" dirty="0">
              <a:solidFill>
                <a:srgbClr val="C00000"/>
              </a:solidFill>
              <a:latin typeface="+mn-lt"/>
              <a:ea typeface="ＭＳ Ｐゴシック" pitchFamily="34" charset="-128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3707406"/>
            <a:ext cx="90678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/>
              <a:t>Об оказании помощи в этих случаях </a:t>
            </a:r>
            <a:r>
              <a:rPr lang="ru-RU" sz="2000" b="1" dirty="0"/>
              <a:t>ДНЦ передает приказ </a:t>
            </a:r>
            <a:r>
              <a:rPr lang="ru-RU" sz="2000" dirty="0"/>
              <a:t>следующего содержания</a:t>
            </a:r>
            <a:r>
              <a:rPr lang="ru-RU" sz="2000" dirty="0" smtClean="0"/>
              <a:t>: «</a:t>
            </a:r>
            <a:r>
              <a:rPr lang="ru-RU" sz="2000" dirty="0"/>
              <a:t>Машинисту локомотива поезда </a:t>
            </a:r>
            <a:r>
              <a:rPr lang="ru-RU" sz="2000" dirty="0" smtClean="0"/>
              <a:t>№</a:t>
            </a:r>
            <a:r>
              <a:rPr lang="ru-RU" sz="2000" i="1" dirty="0" smtClean="0">
                <a:solidFill>
                  <a:srgbClr val="002060"/>
                </a:solidFill>
              </a:rPr>
              <a:t>4401 </a:t>
            </a:r>
            <a:r>
              <a:rPr lang="ru-RU" sz="2000" dirty="0" smtClean="0"/>
              <a:t>соединитесь </a:t>
            </a:r>
            <a:r>
              <a:rPr lang="ru-RU" sz="2000" dirty="0"/>
              <a:t>с хвостовыми вагонами, отцепившимися от остановившегося впереди поезда </a:t>
            </a:r>
            <a:r>
              <a:rPr lang="ru-RU" sz="2000" dirty="0" smtClean="0"/>
              <a:t>№</a:t>
            </a:r>
            <a:r>
              <a:rPr lang="ru-RU" sz="2000" i="1" dirty="0" smtClean="0">
                <a:solidFill>
                  <a:srgbClr val="002060"/>
                </a:solidFill>
              </a:rPr>
              <a:t>2857</a:t>
            </a:r>
            <a:r>
              <a:rPr lang="ru-RU" sz="2000" dirty="0" smtClean="0"/>
              <a:t>, </a:t>
            </a:r>
            <a:r>
              <a:rPr lang="ru-RU" sz="2000" dirty="0"/>
              <a:t>и окажите помощь при соединении этих вагонов с головной частью состава. ДНЦ </a:t>
            </a:r>
            <a:r>
              <a:rPr lang="ru-RU" sz="2000" i="1" dirty="0" smtClean="0">
                <a:solidFill>
                  <a:srgbClr val="002060"/>
                </a:solidFill>
              </a:rPr>
              <a:t>Попов</a:t>
            </a:r>
            <a:r>
              <a:rPr lang="ru-RU" sz="2000" dirty="0" smtClean="0"/>
              <a:t>».                                                                                                      </a:t>
            </a:r>
            <a:r>
              <a:rPr lang="ru-RU" sz="1400" dirty="0" smtClean="0"/>
              <a:t>(</a:t>
            </a:r>
            <a:r>
              <a:rPr lang="ru-RU" sz="1400" dirty="0"/>
              <a:t>ИДП Приложение №7 </a:t>
            </a:r>
            <a:r>
              <a:rPr lang="ru-RU" sz="1400" dirty="0" smtClean="0"/>
              <a:t>п.22)</a:t>
            </a:r>
            <a:endParaRPr lang="ru-RU" sz="1400" dirty="0"/>
          </a:p>
          <a:p>
            <a:pPr algn="just"/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43391" y="376452"/>
            <a:ext cx="845343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7030A0"/>
                </a:solidFill>
              </a:rPr>
              <a:t>Действия локомотивной бригады при обрыве автосцепки (саморасцеп)</a:t>
            </a:r>
          </a:p>
        </p:txBody>
      </p:sp>
      <p:pic>
        <p:nvPicPr>
          <p:cNvPr id="22530" name="Picture 2" descr="https://www.e1.ru/news/images/new1/409/784/big/DSC_387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76" y="757452"/>
            <a:ext cx="4258101" cy="2723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2" name="Picture 4" descr="https://habinfo.ru/wp-content/uploads/2017/07/34-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69"/>
          <a:stretch/>
        </p:blipFill>
        <p:spPr bwMode="auto">
          <a:xfrm>
            <a:off x="4486296" y="757452"/>
            <a:ext cx="4495800" cy="2723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5640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7300" y="-519042"/>
            <a:ext cx="7886700" cy="1325563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Тормозное оборудование и автосцепное устройство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076966"/>
            <a:ext cx="9062112" cy="1153237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b="1" dirty="0"/>
              <a:t>Вне зависимости </a:t>
            </a:r>
            <a:r>
              <a:rPr lang="ru-RU" sz="2000" dirty="0"/>
              <a:t>от того, осуществляется ли помощь одиночным локомотивом </a:t>
            </a:r>
            <a:r>
              <a:rPr lang="ru-RU" sz="2000" b="1" dirty="0"/>
              <a:t>или</a:t>
            </a:r>
            <a:r>
              <a:rPr lang="ru-RU" sz="2000" dirty="0"/>
              <a:t> локомотивом вместе с составом сзади идущего поезда, </a:t>
            </a:r>
            <a:r>
              <a:rPr lang="ru-RU" sz="2000" b="1" dirty="0">
                <a:solidFill>
                  <a:srgbClr val="002060"/>
                </a:solidFill>
              </a:rPr>
              <a:t>должно производиться сцепление локомотива</a:t>
            </a:r>
            <a:r>
              <a:rPr lang="ru-RU" sz="2000" dirty="0"/>
              <a:t>, оказывающего помощь, </a:t>
            </a:r>
            <a:r>
              <a:rPr lang="ru-RU" sz="2000" b="1" dirty="0">
                <a:solidFill>
                  <a:srgbClr val="002060"/>
                </a:solidFill>
              </a:rPr>
              <a:t>с последним вагоном отцепившейся части поезда.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10160" y="406411"/>
            <a:ext cx="871257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7030A0"/>
                </a:solidFill>
              </a:rPr>
              <a:t>Действия локомотивной бригады при обрыве автосцепки (саморасцеп)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748" y="806521"/>
            <a:ext cx="8754615" cy="404809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6807078" y="6325738"/>
            <a:ext cx="233692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(ИДП Приложение №7 п.22)</a:t>
            </a:r>
          </a:p>
        </p:txBody>
      </p:sp>
    </p:spTree>
    <p:extLst>
      <p:ext uri="{BB962C8B-B14F-4D97-AF65-F5344CB8AC3E}">
        <p14:creationId xmlns:p14="http://schemas.microsoft.com/office/powerpoint/2010/main" val="144303455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7300" y="-519042"/>
            <a:ext cx="7886700" cy="1325563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Тормозное оборудование и автосцепное устройство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296" y="4653885"/>
            <a:ext cx="9062112" cy="208128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/>
              <a:t> </a:t>
            </a:r>
            <a:r>
              <a:rPr lang="ru-RU" sz="2000" b="1" dirty="0"/>
              <a:t>Дальнейшие действия производятся по указанию машиниста </a:t>
            </a:r>
            <a:r>
              <a:rPr lang="ru-RU" sz="2000" b="1" u="sng" dirty="0"/>
              <a:t>первого </a:t>
            </a:r>
            <a:r>
              <a:rPr lang="ru-RU" sz="2000" b="1" dirty="0"/>
              <a:t>поезда   </a:t>
            </a:r>
            <a:r>
              <a:rPr lang="ru-RU" sz="2000" b="1" dirty="0">
                <a:solidFill>
                  <a:srgbClr val="002060"/>
                </a:solidFill>
              </a:rPr>
              <a:t>в зависимости </a:t>
            </a:r>
            <a:r>
              <a:rPr lang="ru-RU" sz="2000" dirty="0"/>
              <a:t>от расстояния между расцепившимися вагонами, количества вагонов в головной и отцепившейся частях состава, профиля пути и др. </a:t>
            </a:r>
            <a:r>
              <a:rPr lang="ru-RU" sz="2000" b="1" dirty="0"/>
              <a:t>соединение может осуществляться </a:t>
            </a:r>
            <a:r>
              <a:rPr lang="ru-RU" sz="2000" dirty="0"/>
              <a:t>или </a:t>
            </a:r>
            <a:r>
              <a:rPr lang="ru-RU" sz="2000" u="sng" dirty="0"/>
              <a:t>путем осаживания </a:t>
            </a:r>
            <a:r>
              <a:rPr lang="ru-RU" sz="2000" dirty="0"/>
              <a:t>головной части первого поезда, или </a:t>
            </a:r>
            <a:r>
              <a:rPr lang="ru-RU" sz="2000" u="sng" dirty="0"/>
              <a:t>путем надвига </a:t>
            </a:r>
            <a:r>
              <a:rPr lang="ru-RU" sz="2000" dirty="0"/>
              <a:t>отцепившихся вагонов до соединения их с головной частью первого поезда.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10160" y="406411"/>
            <a:ext cx="871257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7030A0"/>
                </a:solidFill>
              </a:rPr>
              <a:t>Действия локомотивной бригады при обрыве автосцепки (саморасцеп)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979" y="806521"/>
            <a:ext cx="8279086" cy="374326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6807078" y="6325738"/>
            <a:ext cx="233692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(ИДП Приложение №7 п.22)</a:t>
            </a:r>
          </a:p>
        </p:txBody>
      </p:sp>
    </p:spTree>
    <p:extLst>
      <p:ext uri="{BB962C8B-B14F-4D97-AF65-F5344CB8AC3E}">
        <p14:creationId xmlns:p14="http://schemas.microsoft.com/office/powerpoint/2010/main" val="6239284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7300" y="-519042"/>
            <a:ext cx="7886700" cy="1325563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Тормозное оборудование и автосцепное устройство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1888" y="5527342"/>
            <a:ext cx="9062112" cy="115323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/>
              <a:t>После соединения расцепленных частей </a:t>
            </a:r>
            <a:r>
              <a:rPr lang="ru-RU" sz="2000" dirty="0"/>
              <a:t>помощник машиниста второго поезда отцепляет локомотив от последнего вагона и оба поезда продолжают движение самостоятельно, руководствуясь сигналами автоблокировки.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10160" y="406411"/>
            <a:ext cx="871257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7030A0"/>
                </a:solidFill>
              </a:rPr>
              <a:t>Действия локомотивной бригады при обрыве автосцепки (саморасцеп)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8568" y="806521"/>
            <a:ext cx="7006904" cy="458458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6807078" y="6325738"/>
            <a:ext cx="233692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(ИДП Приложение №7 п.22)</a:t>
            </a:r>
          </a:p>
        </p:txBody>
      </p:sp>
    </p:spTree>
    <p:extLst>
      <p:ext uri="{BB962C8B-B14F-4D97-AF65-F5344CB8AC3E}">
        <p14:creationId xmlns:p14="http://schemas.microsoft.com/office/powerpoint/2010/main" val="268032809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7300" y="-519042"/>
            <a:ext cx="7886700" cy="1325563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Тормозное оборудование и автосцепное устройство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1888" y="928049"/>
            <a:ext cx="9062112" cy="5929952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sz="2000" b="1" u="sng" dirty="0"/>
              <a:t>Высота оси автосцепки над уровнем верха головок рельсов должна быть:</a:t>
            </a:r>
          </a:p>
          <a:p>
            <a:pPr marL="0" indent="0">
              <a:buNone/>
            </a:pPr>
            <a:r>
              <a:rPr lang="ru-RU" sz="2000" dirty="0"/>
              <a:t>1.  у локомотивов, пассажирских и грузовых порожних вагонов - не более </a:t>
            </a:r>
            <a:r>
              <a:rPr lang="ru-RU" sz="2000" dirty="0" smtClean="0"/>
              <a:t>_______ </a:t>
            </a:r>
            <a:r>
              <a:rPr lang="ru-RU" sz="2000" dirty="0"/>
              <a:t>мм</a:t>
            </a:r>
          </a:p>
          <a:p>
            <a:pPr marL="0" indent="0">
              <a:buNone/>
            </a:pPr>
            <a:r>
              <a:rPr lang="ru-RU" sz="2000" dirty="0"/>
              <a:t>2. у локомотивов и пассажирских вагонов с людьми - не менее _____ мм</a:t>
            </a:r>
          </a:p>
          <a:p>
            <a:pPr marL="0" indent="0">
              <a:buNone/>
            </a:pPr>
            <a:r>
              <a:rPr lang="ru-RU" sz="2000" dirty="0"/>
              <a:t>3. у грузовых вагонов (груженых) - не менее _______ мм</a:t>
            </a:r>
          </a:p>
          <a:p>
            <a:pPr marL="0" indent="0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                            у </a:t>
            </a:r>
            <a:r>
              <a:rPr lang="ru-RU" sz="2000" b="1" dirty="0">
                <a:solidFill>
                  <a:srgbClr val="002060"/>
                </a:solidFill>
              </a:rPr>
              <a:t>специального подвижного состава:</a:t>
            </a:r>
          </a:p>
          <a:p>
            <a:pPr marL="0" indent="0">
              <a:buNone/>
            </a:pPr>
            <a:r>
              <a:rPr lang="ru-RU" sz="2000" dirty="0"/>
              <a:t>4. в порожнем состоянии - не более _______ мм</a:t>
            </a:r>
          </a:p>
          <a:p>
            <a:pPr marL="0" indent="0">
              <a:buNone/>
            </a:pPr>
            <a:r>
              <a:rPr lang="ru-RU" sz="2000" dirty="0"/>
              <a:t>5. в груженом - не менее _______ </a:t>
            </a:r>
            <a:r>
              <a:rPr lang="ru-RU" sz="2000" dirty="0" smtClean="0"/>
              <a:t>мм</a:t>
            </a:r>
          </a:p>
          <a:p>
            <a:pPr marL="0" indent="0">
              <a:buNone/>
            </a:pPr>
            <a:r>
              <a:rPr lang="ru-RU" sz="2000" b="1" u="sng" dirty="0"/>
              <a:t>Разница по высоте между продольными осями автосцепок допускается:</a:t>
            </a:r>
          </a:p>
          <a:p>
            <a:pPr marL="0" indent="0">
              <a:buNone/>
            </a:pPr>
            <a:r>
              <a:rPr lang="ru-RU" sz="2000" dirty="0"/>
              <a:t>6. в пассажирском поезде, следующем со скоростью до 120 км/ч - не более _____ мм</a:t>
            </a:r>
          </a:p>
          <a:p>
            <a:pPr marL="0" indent="0">
              <a:buNone/>
            </a:pPr>
            <a:r>
              <a:rPr lang="ru-RU" sz="2000" dirty="0"/>
              <a:t>7. следующем со скоростью 121 - 140 км/ч - не более _____ мм</a:t>
            </a:r>
          </a:p>
          <a:p>
            <a:pPr marL="0" indent="0">
              <a:buNone/>
            </a:pPr>
            <a:r>
              <a:rPr lang="ru-RU" sz="2000" dirty="0"/>
              <a:t>8. в грузовом поезде - не более _____ мм</a:t>
            </a:r>
          </a:p>
          <a:p>
            <a:pPr marL="0" indent="0">
              <a:buNone/>
            </a:pPr>
            <a:r>
              <a:rPr lang="ru-RU" sz="2000" dirty="0"/>
              <a:t>9. между локомотивом и первым груженым вагоном грузового поезда – _____ мм</a:t>
            </a:r>
          </a:p>
          <a:p>
            <a:pPr marL="0" indent="0">
              <a:buNone/>
            </a:pPr>
            <a:r>
              <a:rPr lang="ru-RU" sz="2000" dirty="0"/>
              <a:t>10. между локомотивом и первым вагоном пассажирского поезда - не более </a:t>
            </a:r>
            <a:r>
              <a:rPr lang="ru-RU" sz="2000" dirty="0" smtClean="0"/>
              <a:t>____ </a:t>
            </a:r>
            <a:r>
              <a:rPr lang="ru-RU" sz="2000" dirty="0"/>
              <a:t>мм </a:t>
            </a:r>
          </a:p>
          <a:p>
            <a:pPr marL="0" indent="0">
              <a:buNone/>
            </a:pPr>
            <a:r>
              <a:rPr lang="ru-RU" sz="2000" dirty="0"/>
              <a:t>11. между локомотивом и подвижными единицами ССПС </a:t>
            </a:r>
            <a:r>
              <a:rPr lang="ru-RU" sz="2000" dirty="0" smtClean="0"/>
              <a:t>– </a:t>
            </a:r>
            <a:r>
              <a:rPr lang="ru-RU" sz="2000" smtClean="0"/>
              <a:t>не более _______</a:t>
            </a:r>
            <a:r>
              <a:rPr lang="ru-RU" sz="2000" dirty="0"/>
              <a:t>мм</a:t>
            </a:r>
          </a:p>
          <a:p>
            <a:pPr marL="0" indent="0">
              <a:buNone/>
            </a:pPr>
            <a:r>
              <a:rPr lang="ru-RU" sz="2000" dirty="0"/>
              <a:t> </a:t>
            </a:r>
          </a:p>
          <a:p>
            <a:pPr marL="0" indent="0">
              <a:buNone/>
            </a:pPr>
            <a:endParaRPr lang="ru-RU" sz="2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623425" y="296417"/>
            <a:ext cx="397903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</a:rPr>
              <a:t>Закрепление учебного материала</a:t>
            </a:r>
          </a:p>
        </p:txBody>
      </p:sp>
    </p:spTree>
    <p:extLst>
      <p:ext uri="{BB962C8B-B14F-4D97-AF65-F5344CB8AC3E}">
        <p14:creationId xmlns:p14="http://schemas.microsoft.com/office/powerpoint/2010/main" val="77425393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63280" y="188551"/>
            <a:ext cx="6172200" cy="421556"/>
          </a:xfrm>
        </p:spPr>
        <p:txBody>
          <a:bodyPr>
            <a:normAutofit/>
          </a:bodyPr>
          <a:lstStyle/>
          <a:p>
            <a:r>
              <a:rPr lang="ru-RU" sz="2000" b="1" u="sng" dirty="0">
                <a:solidFill>
                  <a:srgbClr val="002060"/>
                </a:solidFill>
              </a:rPr>
              <a:t>Опережающее задание по следующей теме: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987914" y="679435"/>
            <a:ext cx="758287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Техническое обслуживание и ремонт подвижного состава и ССПС. 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300252" y="1908110"/>
            <a:ext cx="8843748" cy="39058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500" dirty="0"/>
              <a:t>             </a:t>
            </a:r>
            <a:r>
              <a:rPr lang="ru-RU" sz="1500" dirty="0" smtClean="0"/>
              <a:t>                             </a:t>
            </a:r>
            <a:r>
              <a:rPr lang="ru-RU" sz="2000" b="1" dirty="0">
                <a:solidFill>
                  <a:srgbClr val="002060"/>
                </a:solidFill>
              </a:rPr>
              <a:t>ПТЭ Приложение №5 п.21-29</a:t>
            </a:r>
            <a:r>
              <a:rPr lang="ru-RU" sz="2000" dirty="0" smtClean="0">
                <a:solidFill>
                  <a:srgbClr val="002060"/>
                </a:solidFill>
              </a:rPr>
              <a:t> </a:t>
            </a:r>
          </a:p>
          <a:p>
            <a:pPr marL="457200" indent="-457200">
              <a:buAutoNum type="arabicPeriod"/>
            </a:pPr>
            <a:r>
              <a:rPr lang="ru-RU" sz="2000" b="1" dirty="0" smtClean="0"/>
              <a:t>Требования </a:t>
            </a:r>
            <a:r>
              <a:rPr lang="ru-RU" sz="2000" b="1" dirty="0"/>
              <a:t>ПТЭ к техническому обслуживанию ПС и ССПС. </a:t>
            </a:r>
            <a:endParaRPr lang="ru-RU" sz="2000" b="1" dirty="0" smtClean="0"/>
          </a:p>
          <a:p>
            <a:pPr marL="457200" indent="-457200">
              <a:buAutoNum type="arabicPeriod"/>
            </a:pPr>
            <a:r>
              <a:rPr lang="ru-RU" sz="2000" b="1" dirty="0"/>
              <a:t>Осмотр и ремонт устройств безопасности. </a:t>
            </a:r>
            <a:endParaRPr lang="ru-RU" sz="2000" b="1" dirty="0" smtClean="0"/>
          </a:p>
          <a:p>
            <a:pPr marL="457200" indent="-457200">
              <a:buAutoNum type="arabicPeriod"/>
            </a:pPr>
            <a:r>
              <a:rPr lang="ru-RU" sz="2000" b="1" dirty="0"/>
              <a:t>Неисправности вагонов, при которых запрещена их эксплуатация</a:t>
            </a:r>
            <a:r>
              <a:rPr lang="ru-RU" sz="2000" b="1" dirty="0" smtClean="0"/>
              <a:t>.</a:t>
            </a:r>
          </a:p>
          <a:p>
            <a:pPr marL="457200" indent="-457200">
              <a:buAutoNum type="arabicPeriod"/>
            </a:pPr>
            <a:r>
              <a:rPr lang="ru-RU" sz="2000" b="1" dirty="0"/>
              <a:t>Неисправности локомотивов, при которых запрещена их </a:t>
            </a:r>
            <a:r>
              <a:rPr lang="ru-RU" sz="2000" b="1" dirty="0" smtClean="0"/>
              <a:t>эксплуатация.</a:t>
            </a:r>
          </a:p>
          <a:p>
            <a:pPr marL="457200" indent="-457200">
              <a:buAutoNum type="arabicPeriod"/>
            </a:pPr>
            <a:r>
              <a:rPr lang="ru-RU" sz="2000" b="1" dirty="0"/>
              <a:t>Обслуживание локомотивов и ССПС.</a:t>
            </a:r>
            <a:endParaRPr lang="ru-RU" sz="20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221850" y="4925673"/>
            <a:ext cx="223138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35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396519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3097" y="0"/>
            <a:ext cx="7886700" cy="567203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Тормозное оборудование и автосцепное устройство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" y="4851076"/>
            <a:ext cx="9143999" cy="1699147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002060"/>
                </a:solidFill>
              </a:rPr>
              <a:t>Автоматические и электропневматические тормоза </a:t>
            </a:r>
            <a:r>
              <a:rPr lang="ru-RU" sz="2000" dirty="0" smtClean="0"/>
              <a:t>подвижного </a:t>
            </a:r>
            <a:r>
              <a:rPr lang="ru-RU" sz="2000" dirty="0"/>
              <a:t>состава </a:t>
            </a:r>
            <a:r>
              <a:rPr lang="ru-RU" sz="2000" b="1" u="sng" dirty="0">
                <a:solidFill>
                  <a:srgbClr val="C00000"/>
                </a:solidFill>
              </a:rPr>
              <a:t>должны</a:t>
            </a:r>
            <a:r>
              <a:rPr lang="ru-RU" sz="2000" dirty="0"/>
              <a:t> </a:t>
            </a:r>
            <a:r>
              <a:rPr lang="ru-RU" sz="2000" b="1" dirty="0"/>
              <a:t>содержаться</a:t>
            </a:r>
            <a:r>
              <a:rPr lang="ru-RU" sz="2000" dirty="0"/>
              <a:t> в соответствии с нормами и правилами и </a:t>
            </a:r>
            <a:r>
              <a:rPr lang="ru-RU" sz="2000" b="1" dirty="0"/>
              <a:t>обладать управляемостью </a:t>
            </a:r>
            <a:r>
              <a:rPr lang="ru-RU" sz="2000" dirty="0"/>
              <a:t>и </a:t>
            </a:r>
            <a:r>
              <a:rPr lang="ru-RU" sz="2000" b="1" dirty="0"/>
              <a:t>надежностью действия </a:t>
            </a:r>
            <a:r>
              <a:rPr lang="ru-RU" sz="2000" dirty="0"/>
              <a:t>в различных условиях эксплуатации, </a:t>
            </a:r>
            <a:r>
              <a:rPr lang="ru-RU" sz="2000" b="1" dirty="0"/>
              <a:t>обеспечивать плавность торможения</a:t>
            </a:r>
            <a:r>
              <a:rPr lang="ru-RU" sz="2000" dirty="0"/>
              <a:t>, а </a:t>
            </a:r>
            <a:r>
              <a:rPr lang="ru-RU" sz="2000" b="1" dirty="0">
                <a:solidFill>
                  <a:srgbClr val="002060"/>
                </a:solidFill>
              </a:rPr>
              <a:t>автоматические тормоза </a:t>
            </a:r>
            <a:r>
              <a:rPr lang="ru-RU" sz="2000" b="1" u="sng" dirty="0">
                <a:solidFill>
                  <a:srgbClr val="C00000"/>
                </a:solidFill>
              </a:rPr>
              <a:t>также</a:t>
            </a:r>
            <a:r>
              <a:rPr lang="ru-RU" sz="2000" dirty="0"/>
              <a:t> </a:t>
            </a:r>
            <a:r>
              <a:rPr lang="ru-RU" sz="2000" b="1" dirty="0"/>
              <a:t>остановку поезда при разъединении </a:t>
            </a:r>
            <a:r>
              <a:rPr lang="ru-RU" sz="2000" dirty="0"/>
              <a:t>или </a:t>
            </a:r>
            <a:r>
              <a:rPr lang="ru-RU" sz="2000" b="1" dirty="0"/>
              <a:t>разрыве тормозной магистрали </a:t>
            </a:r>
            <a:r>
              <a:rPr lang="ru-RU" sz="2000" dirty="0"/>
              <a:t>и </a:t>
            </a:r>
            <a:r>
              <a:rPr lang="ru-RU" sz="2000" b="1" dirty="0"/>
              <a:t>при открытии стоп-крана </a:t>
            </a:r>
            <a:r>
              <a:rPr lang="ru-RU" sz="2000" dirty="0"/>
              <a:t>(крана экстренного торможения).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434878" y="6550223"/>
            <a:ext cx="170912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(ПТЭ Прил.№5 п.15)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12687" t="15970" r="12537"/>
          <a:stretch/>
        </p:blipFill>
        <p:spPr>
          <a:xfrm>
            <a:off x="1153236" y="417078"/>
            <a:ext cx="6837528" cy="4322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13505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6303" y="-79316"/>
            <a:ext cx="7438514" cy="567203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Тормозное оборудование и автосцепное устройство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434878" y="6550223"/>
            <a:ext cx="170912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(ПТЭ Прил.№5 п.15)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0" y="5083090"/>
            <a:ext cx="8925635" cy="146713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002060"/>
                </a:solidFill>
              </a:rPr>
              <a:t>Автоматические и электропневматические тормоза </a:t>
            </a:r>
            <a:r>
              <a:rPr lang="ru-RU" sz="2000" dirty="0" smtClean="0"/>
              <a:t>подвижного </a:t>
            </a:r>
            <a:r>
              <a:rPr lang="ru-RU" sz="2000" dirty="0"/>
              <a:t>состава </a:t>
            </a:r>
            <a:r>
              <a:rPr lang="ru-RU" sz="2000" b="1" u="sng" dirty="0">
                <a:solidFill>
                  <a:srgbClr val="C00000"/>
                </a:solidFill>
              </a:rPr>
              <a:t>должны</a:t>
            </a:r>
            <a:r>
              <a:rPr lang="ru-RU" sz="2000" dirty="0"/>
              <a:t> </a:t>
            </a:r>
            <a:r>
              <a:rPr lang="ru-RU" sz="2000" b="1" dirty="0"/>
              <a:t>обеспечивать тормозное нажатие</a:t>
            </a:r>
            <a:r>
              <a:rPr lang="ru-RU" sz="2000" dirty="0"/>
              <a:t>, гарантирующее остановку поезда при экстренном торможении на расстоянии </a:t>
            </a:r>
            <a:r>
              <a:rPr lang="ru-RU" sz="2000" b="1" dirty="0"/>
              <a:t>не более тормозного пути</a:t>
            </a:r>
            <a:r>
              <a:rPr lang="ru-RU" sz="2000" dirty="0"/>
              <a:t>, определенного по расчетным данным, утвержденным нормами и правилами.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t="5285" b="5602"/>
          <a:stretch/>
        </p:blipFill>
        <p:spPr>
          <a:xfrm>
            <a:off x="218364" y="487887"/>
            <a:ext cx="5953125" cy="265747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l="2171" t="25825" r="-22254" b="-14574"/>
          <a:stretch/>
        </p:blipFill>
        <p:spPr>
          <a:xfrm rot="495478">
            <a:off x="2156652" y="1946738"/>
            <a:ext cx="7592946" cy="3881611"/>
          </a:xfrm>
          <a:prstGeom prst="diagStripe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4831307" y="2347415"/>
            <a:ext cx="791571" cy="50496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 rot="544983">
            <a:off x="8442274" y="2181042"/>
            <a:ext cx="513893" cy="10372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rot="531101">
            <a:off x="1910223" y="4645971"/>
            <a:ext cx="1449500" cy="32754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06665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3097" y="0"/>
            <a:ext cx="7886700" cy="567203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Тормозное оборудование и автосцепное устройство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0" y="5638731"/>
            <a:ext cx="8952931" cy="111162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002060"/>
                </a:solidFill>
              </a:rPr>
              <a:t>Автоматические тормоза </a:t>
            </a:r>
            <a:r>
              <a:rPr lang="ru-RU" sz="2000" b="1" u="sng" dirty="0">
                <a:solidFill>
                  <a:srgbClr val="C00000"/>
                </a:solidFill>
              </a:rPr>
              <a:t>должны</a:t>
            </a:r>
            <a:r>
              <a:rPr lang="ru-RU" sz="2000" dirty="0"/>
              <a:t> обеспечивать возможность применения различных режимов торможения </a:t>
            </a:r>
            <a:r>
              <a:rPr lang="ru-RU" sz="2000" b="1" dirty="0"/>
              <a:t>в зависимости от загрузки вагонов, длины поезда и профиля </a:t>
            </a:r>
            <a:r>
              <a:rPr lang="ru-RU" sz="2000" b="1" dirty="0" smtClean="0"/>
              <a:t>пути</a:t>
            </a:r>
            <a:r>
              <a:rPr lang="ru-RU" sz="2000" b="1" dirty="0"/>
              <a:t>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434878" y="6550223"/>
            <a:ext cx="170912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(ПТЭ Прил.№5 </a:t>
            </a:r>
            <a:r>
              <a:rPr lang="ru-RU" sz="1400" dirty="0" smtClean="0"/>
              <a:t>п.16)</a:t>
            </a:r>
            <a:endParaRPr lang="ru-RU" sz="14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1940" t="21899" r="1940" b="8136"/>
          <a:stretch/>
        </p:blipFill>
        <p:spPr>
          <a:xfrm>
            <a:off x="177420" y="423406"/>
            <a:ext cx="8789158" cy="4791919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577631" y="5133753"/>
            <a:ext cx="62303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Схема устройства автоматических тормозов грузового вагона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042626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3097" y="0"/>
            <a:ext cx="7886700" cy="567203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Тормозное оборудование и автосцепное устройство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0" y="4203510"/>
            <a:ext cx="9144000" cy="223823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/>
              <a:t>Стоп-краны</a:t>
            </a:r>
            <a:r>
              <a:rPr lang="ru-RU" sz="2000" dirty="0"/>
              <a:t> в пассажирских вагонах и </a:t>
            </a:r>
            <a:r>
              <a:rPr lang="ru-RU" sz="2000" dirty="0" smtClean="0"/>
              <a:t>МВПС устанавливаются </a:t>
            </a:r>
            <a:r>
              <a:rPr lang="ru-RU" sz="2000" dirty="0"/>
              <a:t>в тамбурах, внутри вагонов и пломбируются.</a:t>
            </a:r>
          </a:p>
          <a:p>
            <a:pPr marL="0" indent="0" algn="just">
              <a:buNone/>
            </a:pPr>
            <a:endParaRPr lang="ru-RU" sz="2000" i="1" dirty="0" smtClean="0"/>
          </a:p>
          <a:p>
            <a:pPr marL="0" indent="0" algn="just">
              <a:buNone/>
            </a:pPr>
            <a:r>
              <a:rPr lang="ru-RU" sz="2000" i="1" dirty="0" smtClean="0"/>
              <a:t>В </a:t>
            </a:r>
            <a:r>
              <a:rPr lang="ru-RU" sz="2000" i="1" dirty="0"/>
              <a:t>специальном и специальном самоходном подвижном составе при необходимости устанавливаются стоп-краны или другие устройства для экстренного торможения.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434878" y="6550223"/>
            <a:ext cx="170912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(ПТЭ Прил.№5 </a:t>
            </a:r>
            <a:r>
              <a:rPr lang="ru-RU" sz="1400" dirty="0" smtClean="0"/>
              <a:t>п.16)</a:t>
            </a:r>
            <a:endParaRPr lang="ru-RU" sz="14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26916" t="11542" r="24112" b="18259"/>
          <a:stretch/>
        </p:blipFill>
        <p:spPr>
          <a:xfrm>
            <a:off x="684402" y="567203"/>
            <a:ext cx="1731251" cy="345288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-472" t="14822" b="5763"/>
          <a:stretch/>
        </p:blipFill>
        <p:spPr>
          <a:xfrm>
            <a:off x="3289111" y="567203"/>
            <a:ext cx="5486399" cy="3452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95669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3097" y="0"/>
            <a:ext cx="7886700" cy="567203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Тормозное оборудование и автосцепное устройство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09182" y="4667535"/>
            <a:ext cx="8925635" cy="198427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/>
              <a:t>Локомотивы, пассажирские вагоны, </a:t>
            </a:r>
            <a:r>
              <a:rPr lang="ru-RU" sz="2000" b="1" dirty="0" smtClean="0"/>
              <a:t>МВПС </a:t>
            </a:r>
            <a:r>
              <a:rPr lang="ru-RU" sz="2000" b="1" dirty="0"/>
              <a:t>и </a:t>
            </a:r>
            <a:r>
              <a:rPr lang="ru-RU" sz="2000" b="1" dirty="0" smtClean="0"/>
              <a:t>ССПС оборудуются </a:t>
            </a:r>
            <a:r>
              <a:rPr lang="ru-RU" sz="2000" b="1" dirty="0">
                <a:solidFill>
                  <a:srgbClr val="C00000"/>
                </a:solidFill>
              </a:rPr>
              <a:t>ручными тормозами.</a:t>
            </a:r>
            <a:r>
              <a:rPr lang="ru-RU" sz="2000" b="1" dirty="0"/>
              <a:t> </a:t>
            </a:r>
            <a:r>
              <a:rPr lang="ru-RU" sz="2000" dirty="0"/>
              <a:t>Часть грузовых вагонов в случаях, установленных нормами и правилами, должна иметь переходную площадку со стоп-краном и ручным тормозом.</a:t>
            </a:r>
          </a:p>
          <a:p>
            <a:pPr marL="0" indent="0">
              <a:buNone/>
            </a:pPr>
            <a:r>
              <a:rPr lang="ru-RU" sz="2000" dirty="0" smtClean="0"/>
              <a:t>Ручные </a:t>
            </a:r>
            <a:r>
              <a:rPr lang="ru-RU" sz="2000" dirty="0"/>
              <a:t>тормоза </a:t>
            </a:r>
            <a:r>
              <a:rPr lang="ru-RU" sz="2000" dirty="0" smtClean="0"/>
              <a:t>подвижного </a:t>
            </a:r>
            <a:r>
              <a:rPr lang="ru-RU" sz="2000" dirty="0"/>
              <a:t>состава должны содержаться в соответствии с нормами и правилами и обеспечивать расчетное тормозное нажатие.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434878" y="6550223"/>
            <a:ext cx="170912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(ПТЭ Прил.№5 </a:t>
            </a:r>
            <a:r>
              <a:rPr lang="ru-RU" sz="1400" dirty="0" smtClean="0"/>
              <a:t>п.17)</a:t>
            </a:r>
            <a:endParaRPr lang="ru-RU" sz="1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23466" t="7165" r="17629" b="14626"/>
          <a:stretch/>
        </p:blipFill>
        <p:spPr>
          <a:xfrm>
            <a:off x="40942" y="567203"/>
            <a:ext cx="1842448" cy="401244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l="24299" t="5153" r="33035" b="6413"/>
          <a:stretch/>
        </p:blipFill>
        <p:spPr>
          <a:xfrm>
            <a:off x="5636532" y="596681"/>
            <a:ext cx="3466531" cy="398296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/>
          <a:srcRect l="24484" t="2085" r="862" b="2478"/>
          <a:stretch/>
        </p:blipFill>
        <p:spPr>
          <a:xfrm>
            <a:off x="1883391" y="596680"/>
            <a:ext cx="3773608" cy="3982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801024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642</TotalTime>
  <Words>2354</Words>
  <Application>Microsoft Office PowerPoint</Application>
  <PresentationFormat>Экран (4:3)</PresentationFormat>
  <Paragraphs>191</Paragraphs>
  <Slides>47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47</vt:i4>
      </vt:variant>
    </vt:vector>
  </HeadingPairs>
  <TitlesOfParts>
    <vt:vector size="52" baseType="lpstr">
      <vt:lpstr>ＭＳ Ｐゴシック</vt:lpstr>
      <vt:lpstr>Arial</vt:lpstr>
      <vt:lpstr>Calibri</vt:lpstr>
      <vt:lpstr>Calibri Light</vt:lpstr>
      <vt:lpstr>Тема Office</vt:lpstr>
      <vt:lpstr>ОАО "РЖД"</vt:lpstr>
      <vt:lpstr>Тормозное оборудование и автосцепное устройство</vt:lpstr>
      <vt:lpstr>Тормозное оборудование и автосцепное устройство</vt:lpstr>
      <vt:lpstr>Тормозное оборудование и автосцепное устройство</vt:lpstr>
      <vt:lpstr>Тормозное оборудование и автосцепное устройство</vt:lpstr>
      <vt:lpstr>Тормозное оборудование и автосцепное устройство</vt:lpstr>
      <vt:lpstr>Тормозное оборудование и автосцепное устройство</vt:lpstr>
      <vt:lpstr>Тормозное оборудование и автосцепное устройство</vt:lpstr>
      <vt:lpstr>Тормозное оборудование и автосцепное устройство</vt:lpstr>
      <vt:lpstr>Тормозное оборудование и автосцепное устройство</vt:lpstr>
      <vt:lpstr>Тормозное оборудование и автосцепное устройство</vt:lpstr>
      <vt:lpstr>Тормозное оборудование и автосцепное устройство</vt:lpstr>
      <vt:lpstr>Тормозное оборудование и автосцепное устройство</vt:lpstr>
      <vt:lpstr>Тормозное оборудование и автосцепное устройство</vt:lpstr>
      <vt:lpstr>Тормозное оборудование и автосцепное устройство</vt:lpstr>
      <vt:lpstr>Тормозное оборудование и автосцепное устройство</vt:lpstr>
      <vt:lpstr>Тормозное оборудование и автосцепное устройство</vt:lpstr>
      <vt:lpstr>Тормозное оборудование и автосцепное устройство</vt:lpstr>
      <vt:lpstr>Тормозное оборудование и автосцепное устройство</vt:lpstr>
      <vt:lpstr>Тормозное оборудование и автосцепное устройство</vt:lpstr>
      <vt:lpstr>Тормозное оборудование и автосцепное устройство</vt:lpstr>
      <vt:lpstr>Тормозное оборудование и автосцепное устройство</vt:lpstr>
      <vt:lpstr>Тормозное оборудование и автосцепное устройство</vt:lpstr>
      <vt:lpstr>Тормозное оборудование и автосцепное устройство</vt:lpstr>
      <vt:lpstr>Тормозное оборудование и автосцепное устройство</vt:lpstr>
      <vt:lpstr>Тормозное оборудование и автосцепное устройство</vt:lpstr>
      <vt:lpstr>Тормозное оборудование и автосцепное устройство</vt:lpstr>
      <vt:lpstr>Тормозное оборудование и автосцепное устройство</vt:lpstr>
      <vt:lpstr>Тормозное оборудование и автосцепное устройство</vt:lpstr>
      <vt:lpstr>Тормозное оборудование и автосцепное устройство</vt:lpstr>
      <vt:lpstr>Тормозное оборудование и автосцепное устройство</vt:lpstr>
      <vt:lpstr>Тормозное оборудование и автосцепное устройство</vt:lpstr>
      <vt:lpstr>Тормозное оборудование и автосцепное устройство</vt:lpstr>
      <vt:lpstr>Тормозное оборудование и автосцепное устройство</vt:lpstr>
      <vt:lpstr>Тормозное оборудование и автосцепное устройство</vt:lpstr>
      <vt:lpstr>Тормозное оборудование и автосцепное устройство</vt:lpstr>
      <vt:lpstr>Тормозное оборудование и автосцепное устройство</vt:lpstr>
      <vt:lpstr>Тормозное оборудование и автосцепное устройство</vt:lpstr>
      <vt:lpstr>Презентация PowerPoint</vt:lpstr>
      <vt:lpstr>Презентация PowerPoint</vt:lpstr>
      <vt:lpstr>Презентация PowerPoint</vt:lpstr>
      <vt:lpstr>Презентация PowerPoint</vt:lpstr>
      <vt:lpstr>Тормозное оборудование и автосцепное устройство</vt:lpstr>
      <vt:lpstr>Тормозное оборудование и автосцепное устройство</vt:lpstr>
      <vt:lpstr>Тормозное оборудование и автосцепное устройство</vt:lpstr>
      <vt:lpstr>Тормозное оборудование и автосцепное устройство</vt:lpstr>
      <vt:lpstr>Опережающее задание по следующей теме: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Ли Н.Г.</dc:creator>
  <cp:lastModifiedBy>Ли Н.Г.</cp:lastModifiedBy>
  <cp:revision>110</cp:revision>
  <dcterms:created xsi:type="dcterms:W3CDTF">2020-04-22T10:21:16Z</dcterms:created>
  <dcterms:modified xsi:type="dcterms:W3CDTF">2020-10-10T07:56:57Z</dcterms:modified>
</cp:coreProperties>
</file>