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9"/>
  </p:notesMasterIdLst>
  <p:sldIdLst>
    <p:sldId id="256" r:id="rId2"/>
    <p:sldId id="257" r:id="rId3"/>
    <p:sldId id="258" r:id="rId4"/>
    <p:sldId id="292" r:id="rId5"/>
    <p:sldId id="283" r:id="rId6"/>
    <p:sldId id="265" r:id="rId7"/>
    <p:sldId id="27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10" r:id="rId25"/>
    <p:sldId id="311" r:id="rId26"/>
    <p:sldId id="309" r:id="rId27"/>
    <p:sldId id="31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00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FA0B4-920D-4E56-A3DF-7F558411DD24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B1E16-47DC-4B8F-9584-05CEDAC28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11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B4C71EC6-210F-42DE-9C53-41977AD35B3D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857232"/>
            <a:ext cx="7215238" cy="2495568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Понятие алгоритма и его свойства, основные алгоритмические конструкции, этапы решения задач на компьютере</a:t>
            </a:r>
            <a:endParaRPr lang="ru-RU" sz="36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/>
              <a:t>Преподаватель информатики Саратовского филиала </a:t>
            </a:r>
            <a:r>
              <a:rPr lang="ru-RU" b="1" i="1" dirty="0" err="1" smtClean="0"/>
              <a:t>ПривГУПС</a:t>
            </a:r>
            <a:r>
              <a:rPr lang="ru-RU" b="1" i="1" dirty="0" smtClean="0"/>
              <a:t> </a:t>
            </a:r>
          </a:p>
          <a:p>
            <a:r>
              <a:rPr lang="ru-RU" b="1" i="1" dirty="0" smtClean="0"/>
              <a:t>Авдеева И.Н.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33082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/>
              <a:t>2. </a:t>
            </a:r>
            <a:r>
              <a:rPr lang="ru-RU" sz="4000" b="1" dirty="0" smtClean="0"/>
              <a:t>Построение математической модели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latin typeface="+mj-lt"/>
              </a:rPr>
              <a:t>анализ существующих аналогов;</a:t>
            </a:r>
          </a:p>
          <a:p>
            <a:r>
              <a:rPr lang="ru-RU" sz="3200" dirty="0" smtClean="0">
                <a:latin typeface="+mj-lt"/>
              </a:rPr>
              <a:t>выбор технических и программных средств;</a:t>
            </a:r>
          </a:p>
          <a:p>
            <a:r>
              <a:rPr lang="ru-RU" sz="3200" dirty="0" smtClean="0">
                <a:latin typeface="+mj-lt"/>
              </a:rPr>
              <a:t>разработка математической модели;</a:t>
            </a:r>
          </a:p>
          <a:p>
            <a:r>
              <a:rPr lang="ru-RU" sz="3200" dirty="0" smtClean="0">
                <a:latin typeface="+mj-lt"/>
              </a:rPr>
              <a:t>разработка структур данных.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3. Построение алгоритма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+mj-lt"/>
              </a:rPr>
              <a:t>выбор метода проектирования алгоритма;</a:t>
            </a:r>
          </a:p>
          <a:p>
            <a:r>
              <a:rPr lang="ru-RU" sz="3600" dirty="0" smtClean="0">
                <a:latin typeface="+mj-lt"/>
              </a:rPr>
              <a:t>выбор тестов и метода тестирования;</a:t>
            </a:r>
          </a:p>
          <a:p>
            <a:r>
              <a:rPr lang="ru-RU" sz="3600" dirty="0" smtClean="0">
                <a:latin typeface="+mj-lt"/>
              </a:rPr>
              <a:t>проектирование алгоритма.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4. Программирование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выбор языка программирования;</a:t>
            </a:r>
          </a:p>
          <a:p>
            <a:r>
              <a:rPr lang="ru-RU" dirty="0" smtClean="0"/>
              <a:t>- запись алгоритма на языке программирования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5. Тестирование и отладка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600" dirty="0" smtClean="0">
                <a:latin typeface="+mj-lt"/>
              </a:rPr>
              <a:t> синтаксическая отладка (синтаксические ошибки – нарушение принятых для данного исполнителя правил построения предписаний действий, локализация ошибок производится программной системой);</a:t>
            </a:r>
          </a:p>
          <a:p>
            <a:pPr algn="just"/>
            <a:r>
              <a:rPr lang="ru-RU" sz="2600" dirty="0" smtClean="0">
                <a:latin typeface="+mj-lt"/>
              </a:rPr>
              <a:t>отладка семантики и логической структуры (смысловые ошибки – некорректная обработка входных данных, локализация ошибок производится программистом);</a:t>
            </a:r>
          </a:p>
          <a:p>
            <a:pPr algn="just"/>
            <a:r>
              <a:rPr lang="ru-RU" sz="2600" dirty="0" smtClean="0">
                <a:latin typeface="+mj-lt"/>
              </a:rPr>
              <a:t>тестовые расчеты, анализ результатов тестирования;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3000372"/>
            <a:ext cx="7772400" cy="1143000"/>
          </a:xfrm>
        </p:spPr>
        <p:txBody>
          <a:bodyPr/>
          <a:lstStyle/>
          <a:p>
            <a:pPr algn="ctr"/>
            <a:r>
              <a:rPr lang="ru-RU" b="1" dirty="0" smtClean="0"/>
              <a:t>6. Анализ результатов решения задачи и уточнение, в случае необходимости, математической модели с повторным выполнением </a:t>
            </a:r>
            <a:br>
              <a:rPr lang="ru-RU" b="1" dirty="0" smtClean="0"/>
            </a:br>
            <a:r>
              <a:rPr lang="ru-RU" b="1" dirty="0" smtClean="0"/>
              <a:t>со 2 по 5 этапов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7. Сопровождение программы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latin typeface="+mj-lt"/>
              </a:rPr>
              <a:t>доработка программы для решения конкретных задач;</a:t>
            </a:r>
          </a:p>
          <a:p>
            <a:r>
              <a:rPr lang="ru-RU" sz="3600" dirty="0" smtClean="0">
                <a:latin typeface="+mj-lt"/>
              </a:rPr>
              <a:t>составление документации к решенной задаче.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Основные алгоритмические структуры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857364"/>
            <a:ext cx="7772400" cy="4530725"/>
          </a:xfrm>
        </p:spPr>
        <p:txBody>
          <a:bodyPr/>
          <a:lstStyle/>
          <a:p>
            <a:r>
              <a:rPr lang="ru-RU" sz="3600" dirty="0" smtClean="0">
                <a:latin typeface="+mj-lt"/>
              </a:rPr>
              <a:t>Линейный алгоритм</a:t>
            </a:r>
          </a:p>
          <a:p>
            <a:r>
              <a:rPr lang="ru-RU" sz="3600" dirty="0" smtClean="0">
                <a:latin typeface="+mj-lt"/>
              </a:rPr>
              <a:t>Разветвляющийся алгоритм</a:t>
            </a:r>
          </a:p>
          <a:p>
            <a:r>
              <a:rPr lang="ru-RU" sz="3600" dirty="0" smtClean="0">
                <a:latin typeface="+mj-lt"/>
              </a:rPr>
              <a:t>Циклический алгоритм</a:t>
            </a:r>
          </a:p>
          <a:p>
            <a:r>
              <a:rPr lang="ru-RU" sz="3600" dirty="0" smtClean="0">
                <a:latin typeface="+mj-lt"/>
              </a:rPr>
              <a:t>Вспомогательный</a:t>
            </a:r>
          </a:p>
          <a:p>
            <a:r>
              <a:rPr lang="ru-RU" sz="3600" dirty="0" smtClean="0">
                <a:latin typeface="+mj-lt"/>
              </a:rPr>
              <a:t>Комбинированный</a:t>
            </a:r>
            <a:endParaRPr lang="ru-RU" sz="3600" dirty="0">
              <a:latin typeface="+mj-lt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6143636" y="2000240"/>
            <a:ext cx="1357322" cy="1857388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72396" y="2714620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основные</a:t>
            </a:r>
            <a:endParaRPr lang="ru-RU" i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Линейный алгоритм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00201"/>
            <a:ext cx="8215370" cy="31146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b="1" i="1" dirty="0" smtClean="0">
                <a:latin typeface="+mj-lt"/>
              </a:rPr>
              <a:t>Линейный алгоритм </a:t>
            </a:r>
            <a:r>
              <a:rPr lang="ru-RU" sz="4400" dirty="0" smtClean="0">
                <a:latin typeface="+mj-lt"/>
              </a:rPr>
              <a:t>– это алгоритм, в котором команды выполняются последовательно, одна за другой.</a:t>
            </a:r>
            <a:endParaRPr lang="ru-RU" sz="4400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Базовая структура линейного алгоритма</a:t>
            </a:r>
            <a:endParaRPr lang="ru-RU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3143240" y="1643050"/>
            <a:ext cx="2214578" cy="4929222"/>
            <a:chOff x="3143240" y="1643050"/>
            <a:chExt cx="2214578" cy="4929222"/>
          </a:xfrm>
        </p:grpSpPr>
        <p:sp>
          <p:nvSpPr>
            <p:cNvPr id="4" name="Овал 3"/>
            <p:cNvSpPr/>
            <p:nvPr/>
          </p:nvSpPr>
          <p:spPr>
            <a:xfrm>
              <a:off x="3143240" y="1643050"/>
              <a:ext cx="2143140" cy="71438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начало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143240" y="2786058"/>
              <a:ext cx="2143140" cy="5000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Серия команд 1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143240" y="3714752"/>
              <a:ext cx="2143140" cy="5000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Серия команд 2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4001290" y="2570950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>
              <a:off x="4001290" y="3499644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rot="5400000">
              <a:off x="4001290" y="4428338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Прямоугольник 14"/>
            <p:cNvSpPr/>
            <p:nvPr/>
          </p:nvSpPr>
          <p:spPr>
            <a:xfrm>
              <a:off x="3143240" y="4929198"/>
              <a:ext cx="2143140" cy="50006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Серия команд </a:t>
              </a:r>
              <a:r>
                <a:rPr lang="en-US" dirty="0" smtClean="0">
                  <a:solidFill>
                    <a:schemeClr val="tx1"/>
                  </a:solidFill>
                </a:rPr>
                <a:t>N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3214678" y="5857892"/>
              <a:ext cx="2143140" cy="71438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конец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 rot="5400000">
              <a:off x="4072728" y="5642784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945811" y="4500570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. . . . </a:t>
              </a:r>
              <a:endParaRPr lang="ru-RU" dirty="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943880" cy="1143000"/>
          </a:xfrm>
        </p:spPr>
        <p:txBody>
          <a:bodyPr/>
          <a:lstStyle/>
          <a:p>
            <a:pPr algn="just"/>
            <a:r>
              <a:rPr lang="ru-RU" sz="3600" b="1" dirty="0" smtClean="0"/>
              <a:t>Задача: </a:t>
            </a:r>
            <a:r>
              <a:rPr lang="ru-RU" sz="3200" dirty="0" smtClean="0"/>
              <a:t>вычислить периметр треугольника с произвольными сторонами</a:t>
            </a:r>
            <a:endParaRPr lang="ru-RU" sz="36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71472" y="1785926"/>
            <a:ext cx="1565824" cy="2012406"/>
            <a:chOff x="785786" y="1785926"/>
            <a:chExt cx="1565824" cy="2012406"/>
          </a:xfrm>
        </p:grpSpPr>
        <p:sp>
          <p:nvSpPr>
            <p:cNvPr id="4" name="Равнобедренный треугольник 3"/>
            <p:cNvSpPr/>
            <p:nvPr/>
          </p:nvSpPr>
          <p:spPr>
            <a:xfrm>
              <a:off x="928662" y="1785926"/>
              <a:ext cx="1357322" cy="157163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5786" y="2214554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28728" y="3429000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В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00232" y="2214554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С</a:t>
              </a:r>
              <a:endParaRPr lang="ru-RU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285984" y="1643051"/>
            <a:ext cx="67151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I</a:t>
            </a:r>
            <a:r>
              <a:rPr lang="ru-RU" sz="2800" b="1" dirty="0" smtClean="0">
                <a:latin typeface="+mj-lt"/>
              </a:rPr>
              <a:t> этап Постановка задачи</a:t>
            </a:r>
          </a:p>
          <a:p>
            <a:r>
              <a:rPr lang="ru-RU" sz="2800" b="1" dirty="0" smtClean="0">
                <a:latin typeface="+mj-lt"/>
              </a:rPr>
              <a:t>Входные данные</a:t>
            </a:r>
            <a:r>
              <a:rPr lang="ru-RU" sz="2800" dirty="0" smtClean="0">
                <a:latin typeface="+mj-lt"/>
              </a:rPr>
              <a:t>: А,В,С – стороны треугольника</a:t>
            </a:r>
          </a:p>
          <a:p>
            <a:r>
              <a:rPr lang="ru-RU" sz="2800" b="1" dirty="0" smtClean="0">
                <a:latin typeface="+mj-lt"/>
              </a:rPr>
              <a:t>Выходные данные: </a:t>
            </a:r>
            <a:r>
              <a:rPr lang="ru-RU" sz="2800" dirty="0" smtClean="0">
                <a:latin typeface="+mj-lt"/>
              </a:rPr>
              <a:t>Р – периметр треугольника</a:t>
            </a:r>
          </a:p>
          <a:p>
            <a:r>
              <a:rPr lang="en-US" sz="2800" b="1" dirty="0" smtClean="0">
                <a:latin typeface="+mj-lt"/>
              </a:rPr>
              <a:t>II</a:t>
            </a:r>
            <a:r>
              <a:rPr lang="ru-RU" sz="2800" b="1" dirty="0" smtClean="0">
                <a:latin typeface="+mj-lt"/>
              </a:rPr>
              <a:t> этап Построение математической модели</a:t>
            </a:r>
          </a:p>
          <a:p>
            <a:pPr algn="ctr"/>
            <a:r>
              <a:rPr lang="ru-RU" sz="4800" b="1" dirty="0" smtClean="0">
                <a:latin typeface="+mj-lt"/>
              </a:rPr>
              <a:t>Р=А+В+С</a:t>
            </a:r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5536413" y="4822041"/>
            <a:ext cx="1000132" cy="207170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072066" y="6286520"/>
            <a:ext cx="2008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Входные данные</a:t>
            </a:r>
            <a:endParaRPr lang="ru-RU" i="1" dirty="0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3893339" y="5464983"/>
            <a:ext cx="1000132" cy="50006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714744" y="6215082"/>
            <a:ext cx="1366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Выходные </a:t>
            </a:r>
          </a:p>
          <a:p>
            <a:pPr algn="ctr"/>
            <a:r>
              <a:rPr lang="ru-RU" i="1" dirty="0" smtClean="0"/>
              <a:t>данные</a:t>
            </a:r>
            <a:endParaRPr lang="ru-R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285992"/>
            <a:ext cx="5786478" cy="250033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 «алгоритм» произошел от имени великого математика Мухаммеда аль – Хорезми </a:t>
            </a:r>
            <a:br>
              <a:rPr lang="ru-RU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по латыни </a:t>
            </a:r>
            <a:r>
              <a:rPr lang="en-US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algorithmus</a:t>
            </a:r>
            <a:r>
              <a:rPr lang="en-US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en-US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IX </a:t>
            </a:r>
            <a:r>
              <a:rPr lang="ru-RU" sz="3200" b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веке разработал правила выполнения  четырех действий арифметики.</a:t>
            </a:r>
            <a:endParaRPr lang="ru-RU" sz="3200" b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dimasadji4.files.wordpress.com/2013/02/al-khawarizm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2000240"/>
            <a:ext cx="2376263" cy="3481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71604" y="214290"/>
            <a:ext cx="6089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</a:pPr>
            <a:r>
              <a:rPr lang="ru-RU" sz="3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Мухаммед  Аль- Хорезми</a:t>
            </a:r>
          </a:p>
        </p:txBody>
      </p:sp>
    </p:spTree>
    <p:extLst>
      <p:ext uri="{BB962C8B-B14F-4D97-AF65-F5344CB8AC3E}">
        <p14:creationId xmlns="" xmlns:p14="http://schemas.microsoft.com/office/powerpoint/2010/main" val="365379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357166"/>
            <a:ext cx="6500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+mj-lt"/>
              </a:rPr>
              <a:t>III</a:t>
            </a:r>
            <a:r>
              <a:rPr lang="ru-RU" sz="3200" b="1" dirty="0" smtClean="0">
                <a:latin typeface="+mj-lt"/>
              </a:rPr>
              <a:t> этап Составление алгоритма</a:t>
            </a:r>
          </a:p>
          <a:p>
            <a:r>
              <a:rPr lang="ru-RU" sz="2800" dirty="0" smtClean="0">
                <a:latin typeface="+mj-lt"/>
              </a:rPr>
              <a:t>Вид - линейный</a:t>
            </a:r>
            <a:endParaRPr lang="ru-RU" sz="2400" dirty="0">
              <a:latin typeface="+mj-lt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3500430" y="1571612"/>
            <a:ext cx="2000264" cy="4857784"/>
            <a:chOff x="3428992" y="1643050"/>
            <a:chExt cx="2143140" cy="5429288"/>
          </a:xfrm>
        </p:grpSpPr>
        <p:sp>
          <p:nvSpPr>
            <p:cNvPr id="5" name="Овал 4"/>
            <p:cNvSpPr/>
            <p:nvPr/>
          </p:nvSpPr>
          <p:spPr>
            <a:xfrm>
              <a:off x="3500430" y="1643050"/>
              <a:ext cx="2071702" cy="785818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начало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 rot="5400000">
              <a:off x="4287042" y="2642388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араллелограмм 7"/>
            <p:cNvSpPr/>
            <p:nvPr/>
          </p:nvSpPr>
          <p:spPr>
            <a:xfrm>
              <a:off x="3500430" y="2857496"/>
              <a:ext cx="1928826" cy="714380"/>
            </a:xfrm>
            <a:prstGeom prst="parallelogram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1"/>
                  </a:solidFill>
                </a:rPr>
                <a:t>А, В, С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 rot="5400000">
              <a:off x="4287042" y="3785396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Прямоугольник 9"/>
            <p:cNvSpPr/>
            <p:nvPr/>
          </p:nvSpPr>
          <p:spPr>
            <a:xfrm>
              <a:off x="3500430" y="4000504"/>
              <a:ext cx="1928826" cy="7143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chemeClr val="tx1"/>
                  </a:solidFill>
                </a:rPr>
                <a:t>Р= А+В+С</a:t>
              </a:r>
              <a:endParaRPr lang="ru-RU" sz="2400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rot="5400000">
              <a:off x="4287042" y="4928404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араллелограмм 11"/>
            <p:cNvSpPr/>
            <p:nvPr/>
          </p:nvSpPr>
          <p:spPr>
            <a:xfrm>
              <a:off x="3500430" y="5143512"/>
              <a:ext cx="1928826" cy="714380"/>
            </a:xfrm>
            <a:prstGeom prst="parallelogram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1"/>
                  </a:solidFill>
                </a:rPr>
                <a:t>Р</a:t>
              </a:r>
              <a:endParaRPr lang="ru-RU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rot="5400000">
              <a:off x="4215604" y="6071412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Овал 13"/>
            <p:cNvSpPr/>
            <p:nvPr/>
          </p:nvSpPr>
          <p:spPr>
            <a:xfrm>
              <a:off x="3428992" y="6286520"/>
              <a:ext cx="2071702" cy="785818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конец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Алгоритмическая структура «ветвление»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3600" b="1" i="1" dirty="0" smtClean="0">
                <a:latin typeface="+mj-lt"/>
              </a:rPr>
              <a:t>Разветвляющийся алгоритм </a:t>
            </a:r>
            <a:r>
              <a:rPr lang="ru-RU" sz="3600" dirty="0" smtClean="0">
                <a:latin typeface="+mj-lt"/>
              </a:rPr>
              <a:t>– это </a:t>
            </a:r>
            <a:r>
              <a:rPr lang="ru-RU" sz="3600" dirty="0" smtClean="0">
                <a:latin typeface="+mj-lt"/>
              </a:rPr>
              <a:t>алгоритм, в котором в зависимости от условия выполняется либо одна, либо другая последовательность действий.</a:t>
            </a:r>
          </a:p>
          <a:p>
            <a:pPr marL="0" indent="0" algn="just">
              <a:buNone/>
            </a:pPr>
            <a:endParaRPr lang="ru-RU" sz="3600" b="1" i="1" dirty="0" smtClean="0">
              <a:latin typeface="+mj-lt"/>
            </a:endParaRPr>
          </a:p>
          <a:p>
            <a:pPr marL="0" indent="0" algn="just">
              <a:buNone/>
            </a:pPr>
            <a:r>
              <a:rPr lang="ru-RU" sz="3600" b="1" i="1" dirty="0" smtClean="0">
                <a:latin typeface="+mj-lt"/>
              </a:rPr>
              <a:t>Условие</a:t>
            </a:r>
            <a:r>
              <a:rPr lang="ru-RU" sz="3600" dirty="0" smtClean="0">
                <a:latin typeface="+mj-lt"/>
              </a:rPr>
              <a:t> в алгоритме может быть либо истинным, либо ложным.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Базовая структура </a:t>
            </a:r>
            <a:r>
              <a:rPr lang="ru-RU" dirty="0" smtClean="0"/>
              <a:t>разветвляющегося алгоритма</a:t>
            </a:r>
            <a:endParaRPr lang="ru-RU" dirty="0"/>
          </a:p>
        </p:txBody>
      </p:sp>
      <p:grpSp>
        <p:nvGrpSpPr>
          <p:cNvPr id="34" name="Группа 33"/>
          <p:cNvGrpSpPr/>
          <p:nvPr/>
        </p:nvGrpSpPr>
        <p:grpSpPr>
          <a:xfrm>
            <a:off x="1500166" y="1643050"/>
            <a:ext cx="6143668" cy="4929222"/>
            <a:chOff x="1500166" y="1643050"/>
            <a:chExt cx="6143668" cy="4929222"/>
          </a:xfrm>
        </p:grpSpPr>
        <p:sp>
          <p:nvSpPr>
            <p:cNvPr id="4" name="Овал 3"/>
            <p:cNvSpPr/>
            <p:nvPr/>
          </p:nvSpPr>
          <p:spPr>
            <a:xfrm>
              <a:off x="3500430" y="1643050"/>
              <a:ext cx="2286016" cy="64294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начало</a:t>
              </a:r>
              <a:endParaRPr lang="ru-RU" dirty="0">
                <a:solidFill>
                  <a:schemeClr val="tx1"/>
                </a:solidFill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 rot="5400000">
              <a:off x="4358480" y="2499512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Ромб 6"/>
            <p:cNvSpPr/>
            <p:nvPr/>
          </p:nvSpPr>
          <p:spPr>
            <a:xfrm>
              <a:off x="3500430" y="2643182"/>
              <a:ext cx="2214578" cy="1428760"/>
            </a:xfrm>
            <a:prstGeom prst="diamond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ysClr val="windowText" lastClr="000000"/>
                  </a:solidFill>
                </a:rPr>
                <a:t>Условие</a:t>
              </a:r>
              <a:endParaRPr lang="ru-RU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9" name="Прямая соединительная линия 8"/>
            <p:cNvCxnSpPr>
              <a:stCxn id="7" idx="1"/>
            </p:cNvCxnSpPr>
            <p:nvPr/>
          </p:nvCxnSpPr>
          <p:spPr>
            <a:xfrm rot="10800000">
              <a:off x="2571736" y="3357562"/>
              <a:ext cx="92869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5400000">
              <a:off x="2178827" y="3750471"/>
              <a:ext cx="78581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stCxn id="7" idx="3"/>
            </p:cNvCxnSpPr>
            <p:nvPr/>
          </p:nvCxnSpPr>
          <p:spPr>
            <a:xfrm>
              <a:off x="5715008" y="3357562"/>
              <a:ext cx="85725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1500166" y="4143380"/>
              <a:ext cx="2143140" cy="7143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ysClr val="windowText" lastClr="000000"/>
                  </a:solidFill>
                </a:rPr>
                <a:t>Серия команд 1</a:t>
              </a:r>
              <a:endParaRPr lang="ru-RU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500694" y="4143380"/>
              <a:ext cx="2143140" cy="71438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ysClr val="windowText" lastClr="000000"/>
                  </a:solidFill>
                </a:rPr>
                <a:t>Серия команд 2</a:t>
              </a:r>
              <a:endParaRPr lang="ru-RU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24" name="Прямая соединительная линия 23"/>
            <p:cNvCxnSpPr>
              <a:stCxn id="21" idx="2"/>
            </p:cNvCxnSpPr>
            <p:nvPr/>
          </p:nvCxnSpPr>
          <p:spPr>
            <a:xfrm rot="5400000">
              <a:off x="2250265" y="5179231"/>
              <a:ext cx="64294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6251587" y="5178437"/>
              <a:ext cx="64294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2571736" y="5500702"/>
              <a:ext cx="40005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6180149" y="3749677"/>
              <a:ext cx="785818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rot="5400000">
              <a:off x="4287042" y="5714222"/>
              <a:ext cx="428628" cy="158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Овал 32"/>
            <p:cNvSpPr/>
            <p:nvPr/>
          </p:nvSpPr>
          <p:spPr>
            <a:xfrm>
              <a:off x="3357554" y="5929330"/>
              <a:ext cx="2286016" cy="64294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конец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Циклические алгоритмы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00201"/>
            <a:ext cx="7772400" cy="32575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i="1" dirty="0" smtClean="0">
                <a:latin typeface="+mj-lt"/>
              </a:rPr>
              <a:t>Циклический алгоритм </a:t>
            </a:r>
            <a:r>
              <a:rPr lang="ru-RU" sz="3200" dirty="0" smtClean="0">
                <a:latin typeface="+mj-lt"/>
              </a:rPr>
              <a:t>– это описание </a:t>
            </a:r>
            <a:r>
              <a:rPr lang="ru-RU" sz="3200" dirty="0" smtClean="0">
                <a:latin typeface="+mj-lt"/>
              </a:rPr>
              <a:t>действий, которые должны повторяться указанное число раз или пока не </a:t>
            </a:r>
            <a:r>
              <a:rPr lang="ru-RU" sz="3200" dirty="0" smtClean="0">
                <a:latin typeface="+mj-lt"/>
              </a:rPr>
              <a:t>выполнено </a:t>
            </a:r>
            <a:r>
              <a:rPr lang="ru-RU" sz="3200" dirty="0" smtClean="0">
                <a:latin typeface="+mj-lt"/>
              </a:rPr>
              <a:t>заданное условие.</a:t>
            </a:r>
            <a:r>
              <a:rPr lang="ru-RU" dirty="0" smtClean="0"/>
              <a:t> </a:t>
            </a:r>
            <a:endParaRPr lang="ru-RU" dirty="0" smtClean="0"/>
          </a:p>
          <a:p>
            <a:pPr marL="0" indent="0" algn="just">
              <a:buNone/>
            </a:pPr>
            <a:r>
              <a:rPr lang="ru-RU" sz="3200" dirty="0" smtClean="0">
                <a:latin typeface="+mj-lt"/>
              </a:rPr>
              <a:t>	Перечень </a:t>
            </a:r>
            <a:r>
              <a:rPr lang="ru-RU" sz="3200" dirty="0" smtClean="0">
                <a:latin typeface="+mj-lt"/>
              </a:rPr>
              <a:t>повторяющихся действий называют </a:t>
            </a:r>
            <a:r>
              <a:rPr lang="ru-RU" sz="3200" b="1" i="1" dirty="0" smtClean="0">
                <a:latin typeface="+mj-lt"/>
              </a:rPr>
              <a:t>телом цикла</a:t>
            </a:r>
            <a:r>
              <a:rPr lang="ru-RU" sz="3200" dirty="0" smtClean="0">
                <a:latin typeface="+mj-lt"/>
              </a:rPr>
              <a:t>.</a:t>
            </a:r>
            <a:endParaRPr lang="ru-RU" sz="3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4714884"/>
            <a:ext cx="10438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Циклы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85852" y="5715016"/>
            <a:ext cx="2423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Цикл со счётчиком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572132" y="5786454"/>
            <a:ext cx="2196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Цикл с условием</a:t>
            </a:r>
            <a:endParaRPr lang="ru-RU" sz="2000" dirty="0"/>
          </a:p>
        </p:txBody>
      </p:sp>
      <p:cxnSp>
        <p:nvCxnSpPr>
          <p:cNvPr id="8" name="Прямая со стрелкой 7"/>
          <p:cNvCxnSpPr>
            <a:endCxn id="5" idx="0"/>
          </p:cNvCxnSpPr>
          <p:nvPr/>
        </p:nvCxnSpPr>
        <p:spPr>
          <a:xfrm rot="10800000" flipV="1">
            <a:off x="2497562" y="5072074"/>
            <a:ext cx="1931562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5274445" y="4369630"/>
            <a:ext cx="671460" cy="20763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 с предусловием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00201"/>
            <a:ext cx="7772400" cy="368618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 smtClean="0">
                <a:latin typeface="+mj-lt"/>
              </a:rPr>
              <a:t>Цикл с предусловием </a:t>
            </a:r>
            <a:r>
              <a:rPr lang="ru-RU" dirty="0" smtClean="0">
                <a:latin typeface="+mj-lt"/>
              </a:rPr>
              <a:t>в алгоритмах — это циклическая структура, в которой сначала проверяется значение условного выражения (условие) перед выполнением очередного шага </a:t>
            </a:r>
            <a:r>
              <a:rPr lang="ru-RU" dirty="0" smtClean="0">
                <a:latin typeface="+mj-lt"/>
              </a:rPr>
              <a:t>цикла</a:t>
            </a:r>
            <a:endParaRPr lang="ru-RU" dirty="0" smtClean="0">
              <a:latin typeface="+mj-lt"/>
            </a:endParaRPr>
          </a:p>
          <a:p>
            <a:pPr marL="0" indent="0" algn="just">
              <a:buNone/>
            </a:pPr>
            <a:r>
              <a:rPr lang="ru-RU" dirty="0" smtClean="0">
                <a:latin typeface="+mj-lt"/>
              </a:rPr>
              <a:t>Особенностью цикла с предусловием является то, что если изначально условное выражение ложно, то тело цикла не выполнится ни разу.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500" t="35319" r="38281" b="30989"/>
          <a:stretch>
            <a:fillRect/>
          </a:stretch>
        </p:blipFill>
        <p:spPr bwMode="auto">
          <a:xfrm>
            <a:off x="1571604" y="2000240"/>
            <a:ext cx="600076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Цикл с постусловием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 smtClean="0">
                <a:latin typeface="+mj-lt"/>
              </a:rPr>
              <a:t>Цикл с постусловием </a:t>
            </a:r>
            <a:r>
              <a:rPr lang="ru-RU" sz="3200" dirty="0" smtClean="0">
                <a:latin typeface="+mj-lt"/>
              </a:rPr>
              <a:t>в алгоритмах работает до тех пор, пока не выполнится его условие, которое проверяется после исполнения тела цикла. При этом такой цикл в любом случае выполняется в программе хотя бы один раз.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0156" t="37516" r="33594" b="28060"/>
          <a:stretch>
            <a:fillRect/>
          </a:stretch>
        </p:blipFill>
        <p:spPr bwMode="auto">
          <a:xfrm>
            <a:off x="1285852" y="1928802"/>
            <a:ext cx="685804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Понятие алгоритма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4348" y="1600200"/>
            <a:ext cx="8072494" cy="4530725"/>
          </a:xfrm>
        </p:spPr>
        <p:txBody>
          <a:bodyPr>
            <a:normAutofit fontScale="92500" lnSpcReduction="20000"/>
          </a:bodyPr>
          <a:lstStyle/>
          <a:p>
            <a:pPr marL="45720" indent="0" algn="just">
              <a:buNone/>
            </a:pPr>
            <a:r>
              <a:rPr lang="ru-RU" sz="4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Алгоритм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точное описание последовательности действий, использование которых приводит к решению поставленной задачи за конечное число шагов. Алгоритм состоит из шагов.</a:t>
            </a:r>
          </a:p>
          <a:p>
            <a:pPr marL="45720" indent="0" algn="just"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Шаг алгоритма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это отдельное действие, которое исполнитель выполняет по команде.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683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7813"/>
            <a:ext cx="7901014" cy="1143000"/>
          </a:xfrm>
        </p:spPr>
        <p:txBody>
          <a:bodyPr/>
          <a:lstStyle/>
          <a:p>
            <a:pPr algn="ctr"/>
            <a:r>
              <a:rPr lang="ru-RU" sz="4400" b="1" dirty="0" smtClean="0"/>
              <a:t>Понятие исполнителя алгоритма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30725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 smtClean="0"/>
              <a:t>Исполнитель алгоритма </a:t>
            </a:r>
            <a:r>
              <a:rPr lang="ru-RU" dirty="0" smtClean="0"/>
              <a:t>– это объект, который выполняет последовательность команд, заданных в алгоритме. Исполнителем алгоритма  может быть человек, робот, животное, компьютер. </a:t>
            </a:r>
          </a:p>
          <a:p>
            <a:pPr marL="0" indent="0" algn="just">
              <a:buNone/>
            </a:pPr>
            <a:r>
              <a:rPr lang="ru-RU" b="1" i="1" dirty="0" smtClean="0"/>
              <a:t>Система команд исполнителя (СКИ) </a:t>
            </a:r>
            <a:r>
              <a:rPr lang="ru-RU" dirty="0" smtClean="0"/>
              <a:t>– совокупность всех команд, которые выполняет исполнитель алгоритма.</a:t>
            </a:r>
          </a:p>
          <a:p>
            <a:pPr marL="0" indent="0" algn="just">
              <a:buNone/>
            </a:pPr>
            <a:r>
              <a:rPr lang="ru-RU" b="1" i="1" dirty="0" smtClean="0"/>
              <a:t>Среда исполнителя </a:t>
            </a:r>
            <a:r>
              <a:rPr lang="ru-RU" dirty="0" smtClean="0"/>
              <a:t>-  это обстановка, в которой действует исполнитель.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Свойства </a:t>
            </a:r>
            <a:r>
              <a:rPr lang="ru-RU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алгоритма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1285852" y="3214686"/>
            <a:ext cx="2714644" cy="1571636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АЛГОРИТМ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hlinkClick r:id="rId2" action="ppaction://hlinksldjump"/>
          </p:cNvPr>
          <p:cNvSpPr txBox="1"/>
          <p:nvPr/>
        </p:nvSpPr>
        <p:spPr>
          <a:xfrm>
            <a:off x="642910" y="1500174"/>
            <a:ext cx="43577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Дискретность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означает, что любой алгоритм должен состоять из последовательности шагов, следующих друг за другом.  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2321703" y="2821777"/>
            <a:ext cx="78581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072066" y="1785926"/>
            <a:ext cx="36433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Детерминированность (точность, определенность)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указывает, на то что любое действие в алгоритме должно быть строго и не двусмысленно определено и описано для каждого случая.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786182" y="2857496"/>
            <a:ext cx="1285884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14282" y="5429264"/>
            <a:ext cx="33575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Массовость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подразумевает, что один и тот же алгоритм может применяться для решения целого класса задач.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2143108" y="5000636"/>
            <a:ext cx="714380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000628" y="3929066"/>
            <a:ext cx="3643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Результативность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означает то, что каждый алгоритм направлен на достижение конечного результата.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>
            <a:endCxn id="30" idx="1"/>
          </p:cNvCxnSpPr>
          <p:nvPr/>
        </p:nvCxnSpPr>
        <p:spPr>
          <a:xfrm>
            <a:off x="3786182" y="4357694"/>
            <a:ext cx="1214446" cy="330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4786314" y="5214950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Конечность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определяет завершение каждого действия в отдельности и алгоритма в целом за конечное число шагов.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2928926" y="4786322"/>
            <a:ext cx="1785950" cy="10001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6161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/>
              <a:t>Формы представления алгоритма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914400" y="1600201"/>
            <a:ext cx="7772400" cy="3114684"/>
          </a:xfrm>
        </p:spPr>
        <p:txBody>
          <a:bodyPr/>
          <a:lstStyle/>
          <a:p>
            <a:r>
              <a:rPr lang="ru-RU" sz="4000" dirty="0" smtClean="0">
                <a:latin typeface="+mj-lt"/>
              </a:rPr>
              <a:t>Словесная</a:t>
            </a:r>
          </a:p>
          <a:p>
            <a:r>
              <a:rPr lang="ru-RU" sz="4000" dirty="0" smtClean="0">
                <a:latin typeface="+mj-lt"/>
              </a:rPr>
              <a:t>Табличная</a:t>
            </a:r>
          </a:p>
          <a:p>
            <a:r>
              <a:rPr lang="ru-RU" sz="4000" dirty="0" smtClean="0">
                <a:latin typeface="+mj-lt"/>
              </a:rPr>
              <a:t>Графическая (блок-схема)</a:t>
            </a:r>
          </a:p>
          <a:p>
            <a:r>
              <a:rPr lang="ru-RU" sz="4000" dirty="0" smtClean="0">
                <a:latin typeface="+mj-lt"/>
              </a:rPr>
              <a:t>Программная</a:t>
            </a:r>
            <a:endParaRPr lang="ru-RU" sz="4000" dirty="0">
              <a:latin typeface="+mj-lt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 tooltip="Свойства"/>
          </p:cNvPr>
          <p:cNvSpPr/>
          <p:nvPr/>
        </p:nvSpPr>
        <p:spPr>
          <a:xfrm flipH="1">
            <a:off x="8316416" y="6336704"/>
            <a:ext cx="648072" cy="47667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438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/>
              <a:t>Таблица основных обозначений в блок-схеме</a:t>
            </a:r>
            <a:endParaRPr lang="ru-RU" sz="4000" b="1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1571612"/>
          <a:ext cx="8215370" cy="51809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43272"/>
                <a:gridCol w="5072098"/>
              </a:tblGrid>
              <a:tr h="857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Блок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начала или </a:t>
                      </a:r>
                    </a:p>
                    <a:p>
                      <a:pPr algn="ctr"/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конца алгоритма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7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j-lt"/>
                        </a:rPr>
                        <a:t>Ввод</a:t>
                      </a:r>
                      <a:r>
                        <a:rPr lang="ru-RU" sz="2400" baseline="0" dirty="0" smtClean="0">
                          <a:latin typeface="+mj-lt"/>
                        </a:rPr>
                        <a:t> или вывод данных. Данные в блоке записываются через запятую</a:t>
                      </a:r>
                      <a:endParaRPr lang="ru-RU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+mj-lt"/>
                        </a:rPr>
                        <a:t>Процесс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+mj-lt"/>
                        </a:rPr>
                        <a:t>В</a:t>
                      </a:r>
                      <a:r>
                        <a:rPr lang="ru-RU" sz="2400" baseline="0" dirty="0" smtClean="0">
                          <a:latin typeface="+mj-lt"/>
                        </a:rPr>
                        <a:t> блок записывается </a:t>
                      </a:r>
                    </a:p>
                    <a:p>
                      <a:pPr algn="ctr"/>
                      <a:r>
                        <a:rPr lang="ru-RU" sz="2400" baseline="0" dirty="0" smtClean="0">
                          <a:latin typeface="+mj-lt"/>
                        </a:rPr>
                        <a:t>математическая формула</a:t>
                      </a:r>
                      <a:endParaRPr lang="ru-RU" sz="2400" dirty="0" smtClean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42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j-lt"/>
                        </a:rPr>
                        <a:t>Блок проверки условия, если</a:t>
                      </a:r>
                      <a:r>
                        <a:rPr lang="ru-RU" sz="2400" baseline="0" dirty="0" smtClean="0">
                          <a:latin typeface="+mj-lt"/>
                        </a:rPr>
                        <a:t> условие истинно, то решение идет по веточке «Да», если ложно – по веточке «Нет»</a:t>
                      </a:r>
                      <a:endParaRPr lang="ru-RU" sz="240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5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+mj-lt"/>
                        </a:rPr>
                        <a:t>Направление</a:t>
                      </a:r>
                      <a:endParaRPr lang="ru-RU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Овал 15"/>
          <p:cNvSpPr/>
          <p:nvPr/>
        </p:nvSpPr>
        <p:spPr>
          <a:xfrm>
            <a:off x="1285852" y="1643050"/>
            <a:ext cx="2214578" cy="64294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Блок-схема: данные 16"/>
          <p:cNvSpPr/>
          <p:nvPr/>
        </p:nvSpPr>
        <p:spPr>
          <a:xfrm>
            <a:off x="1428728" y="2786058"/>
            <a:ext cx="2143140" cy="785818"/>
          </a:xfrm>
          <a:prstGeom prst="flowChartInputOutpu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3857628"/>
            <a:ext cx="2071702" cy="71438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857224" y="4929198"/>
            <a:ext cx="2786082" cy="714380"/>
            <a:chOff x="4714082" y="4500570"/>
            <a:chExt cx="3145654" cy="858050"/>
          </a:xfrm>
        </p:grpSpPr>
        <p:sp>
          <p:nvSpPr>
            <p:cNvPr id="28" name="Ромб 27"/>
            <p:cNvSpPr/>
            <p:nvPr/>
          </p:nvSpPr>
          <p:spPr>
            <a:xfrm>
              <a:off x="5286380" y="4500570"/>
              <a:ext cx="1928826" cy="857256"/>
            </a:xfrm>
            <a:prstGeom prst="diamond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</a:rPr>
                <a:t>условие</a:t>
              </a:r>
              <a:endParaRPr lang="ru-RU" sz="1200" b="1" dirty="0">
                <a:solidFill>
                  <a:schemeClr val="tx1"/>
                </a:solidFill>
              </a:endParaRPr>
            </a:p>
          </p:txBody>
        </p:sp>
        <p:grpSp>
          <p:nvGrpSpPr>
            <p:cNvPr id="29" name="Группа 13"/>
            <p:cNvGrpSpPr/>
            <p:nvPr/>
          </p:nvGrpSpPr>
          <p:grpSpPr>
            <a:xfrm>
              <a:off x="4714082" y="4929198"/>
              <a:ext cx="643736" cy="429422"/>
              <a:chOff x="1928000" y="5143512"/>
              <a:chExt cx="643736" cy="429422"/>
            </a:xfrm>
          </p:grpSpPr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1928794" y="5143512"/>
                <a:ext cx="64294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 стрелкой 33"/>
              <p:cNvCxnSpPr/>
              <p:nvPr/>
            </p:nvCxnSpPr>
            <p:spPr>
              <a:xfrm rot="5400000">
                <a:off x="1714480" y="5357826"/>
                <a:ext cx="428628" cy="15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Группа 19"/>
            <p:cNvGrpSpPr/>
            <p:nvPr/>
          </p:nvGrpSpPr>
          <p:grpSpPr>
            <a:xfrm>
              <a:off x="7215206" y="4929198"/>
              <a:ext cx="644530" cy="428628"/>
              <a:chOff x="7358082" y="5286388"/>
              <a:chExt cx="644530" cy="428628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10800000">
                <a:off x="7358082" y="5286388"/>
                <a:ext cx="64294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 rot="5400000">
                <a:off x="7787504" y="5499908"/>
                <a:ext cx="428628" cy="15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TextBox 34"/>
          <p:cNvSpPr txBox="1"/>
          <p:nvPr/>
        </p:nvSpPr>
        <p:spPr>
          <a:xfrm>
            <a:off x="3143240" y="4857760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Да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785786" y="4857760"/>
            <a:ext cx="577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071538" y="6286520"/>
            <a:ext cx="228601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384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Этапы решения задач на компьютере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+mj-lt"/>
              </a:rPr>
              <a:t>	Решение практической задачи на компьютере требует построения информационной, дискретной, проверяемой модели. </a:t>
            </a:r>
          </a:p>
          <a:p>
            <a:pPr marL="0" indent="0" algn="just">
              <a:buNone/>
            </a:pPr>
            <a:r>
              <a:rPr lang="ru-RU" dirty="0" smtClean="0">
                <a:latin typeface="+mj-lt"/>
              </a:rPr>
              <a:t>	При помощи компьютера можно решать задачи из различных областей, где необходима обработка информации. </a:t>
            </a:r>
          </a:p>
          <a:p>
            <a:pPr marL="0" indent="0" algn="just">
              <a:buNone/>
            </a:pPr>
            <a:r>
              <a:rPr lang="ru-RU" dirty="0" smtClean="0">
                <a:latin typeface="+mj-lt"/>
              </a:rPr>
              <a:t>	Решение этих задач осуществляется по следующим этапам:</a:t>
            </a:r>
            <a:endParaRPr lang="ru-RU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5929330"/>
            <a:ext cx="4311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(выписать только название этапов)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1.</a:t>
            </a:r>
            <a:r>
              <a:rPr lang="ru-RU" sz="4400" b="1" dirty="0" smtClean="0"/>
              <a:t> </a:t>
            </a:r>
            <a:r>
              <a:rPr lang="ru-RU" sz="4800" b="1" dirty="0" smtClean="0"/>
              <a:t>Постановка задачи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00200"/>
            <a:ext cx="7943880" cy="4530725"/>
          </a:xfrm>
        </p:spPr>
        <p:txBody>
          <a:bodyPr/>
          <a:lstStyle/>
          <a:p>
            <a:r>
              <a:rPr lang="ru-RU" sz="3400" dirty="0" smtClean="0">
                <a:latin typeface="+mj-lt"/>
              </a:rPr>
              <a:t>сбор информации о задаче;</a:t>
            </a:r>
          </a:p>
          <a:p>
            <a:r>
              <a:rPr lang="ru-RU" sz="3400" dirty="0" smtClean="0">
                <a:latin typeface="+mj-lt"/>
              </a:rPr>
              <a:t>формулировка условия задачи;</a:t>
            </a:r>
          </a:p>
          <a:p>
            <a:r>
              <a:rPr lang="ru-RU" sz="3400" dirty="0" smtClean="0">
                <a:latin typeface="+mj-lt"/>
              </a:rPr>
              <a:t>определение конечных целей решения задачи;</a:t>
            </a:r>
          </a:p>
          <a:p>
            <a:r>
              <a:rPr lang="ru-RU" sz="3400" dirty="0" smtClean="0">
                <a:latin typeface="+mj-lt"/>
              </a:rPr>
              <a:t>определение формы выдачи результатов;</a:t>
            </a:r>
          </a:p>
          <a:p>
            <a:r>
              <a:rPr lang="ru-RU" sz="3400" dirty="0" smtClean="0">
                <a:latin typeface="+mj-lt"/>
              </a:rPr>
              <a:t>описание данных (их типов, диапазонов величин, формы вывода и т.д.).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1190</TotalTime>
  <Words>645</Words>
  <Application>Microsoft Office PowerPoint</Application>
  <PresentationFormat>Экран (4:3)</PresentationFormat>
  <Paragraphs>123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Тема1</vt:lpstr>
      <vt:lpstr>Понятие алгоритма и его свойства, основные алгоритмические конструкции, этапы решения задач на компьютере</vt:lpstr>
      <vt:lpstr>Термин «алгоритм» произошел от имени великого математика Мухаммеда аль – Хорезми  ( по латыни  algorithmus). В IX веке разработал правила выполнения  четырех действий арифметики.</vt:lpstr>
      <vt:lpstr>Понятие алгоритма</vt:lpstr>
      <vt:lpstr>Понятие исполнителя алгоритма</vt:lpstr>
      <vt:lpstr>Свойства алгоритма</vt:lpstr>
      <vt:lpstr>Формы представления алгоритма</vt:lpstr>
      <vt:lpstr>Таблица основных обозначений в блок-схеме</vt:lpstr>
      <vt:lpstr>Этапы решения задач на компьютере</vt:lpstr>
      <vt:lpstr>1. Постановка задачи</vt:lpstr>
      <vt:lpstr>2. Построение математической модели</vt:lpstr>
      <vt:lpstr>3. Построение алгоритма</vt:lpstr>
      <vt:lpstr>4. Программирование</vt:lpstr>
      <vt:lpstr>5. Тестирование и отладка</vt:lpstr>
      <vt:lpstr>6. Анализ результатов решения задачи и уточнение, в случае необходимости, математической модели с повторным выполнением  со 2 по 5 этапов</vt:lpstr>
      <vt:lpstr>7. Сопровождение программы</vt:lpstr>
      <vt:lpstr>Основные алгоритмические структуры</vt:lpstr>
      <vt:lpstr>Линейный алгоритм</vt:lpstr>
      <vt:lpstr>Базовая структура линейного алгоритма</vt:lpstr>
      <vt:lpstr>Задача: вычислить периметр треугольника с произвольными сторонами</vt:lpstr>
      <vt:lpstr>Слайд 20</vt:lpstr>
      <vt:lpstr>Алгоритмическая структура «ветвление»</vt:lpstr>
      <vt:lpstr>Базовая структура разветвляющегося алгоритма</vt:lpstr>
      <vt:lpstr>Циклические алгоритмы</vt:lpstr>
      <vt:lpstr>Цикл с предусловием</vt:lpstr>
      <vt:lpstr>Слайд 25</vt:lpstr>
      <vt:lpstr>Цикл с постусловием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алгоритма.  Свойства алгоритмов. Формы представления алгоритма.</dc:title>
  <dc:creator>Анютка</dc:creator>
  <cp:lastModifiedBy>Авдеев</cp:lastModifiedBy>
  <cp:revision>111</cp:revision>
  <dcterms:created xsi:type="dcterms:W3CDTF">2014-02-17T11:26:03Z</dcterms:created>
  <dcterms:modified xsi:type="dcterms:W3CDTF">2025-01-15T05:38:42Z</dcterms:modified>
</cp:coreProperties>
</file>