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7" r:id="rId2"/>
    <p:sldId id="257" r:id="rId3"/>
    <p:sldId id="258" r:id="rId4"/>
    <p:sldId id="286" r:id="rId5"/>
    <p:sldId id="277" r:id="rId6"/>
    <p:sldId id="261" r:id="rId7"/>
    <p:sldId id="279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80" r:id="rId17"/>
    <p:sldId id="274" r:id="rId18"/>
    <p:sldId id="273" r:id="rId19"/>
    <p:sldId id="281" r:id="rId20"/>
    <p:sldId id="282" r:id="rId21"/>
    <p:sldId id="284" r:id="rId22"/>
    <p:sldId id="283" r:id="rId23"/>
    <p:sldId id="28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5" autoAdjust="0"/>
    <p:restoredTop sz="9466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5808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3935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8471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484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726779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5860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15370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8297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5372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60982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6506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5071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59632" y="2492896"/>
            <a:ext cx="7056784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600" i="1" dirty="0" smtClean="0">
                <a:latin typeface="Times New Roman" pitchFamily="18" charset="0"/>
                <a:cs typeface="Times New Roman" pitchFamily="18" charset="0"/>
              </a:rPr>
              <a:t>Участковые железнодорожные </a:t>
            </a:r>
            <a:r>
              <a:rPr lang="ru-RU" sz="6600" i="1" dirty="0" smtClean="0">
                <a:latin typeface="Times New Roman" pitchFamily="18" charset="0"/>
                <a:cs typeface="Times New Roman" pitchFamily="18" charset="0"/>
              </a:rPr>
              <a:t>станции</a:t>
            </a:r>
            <a:endParaRPr lang="ru-RU" sz="6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491880" y="4725144"/>
            <a:ext cx="5940152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365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1"/>
            <a:ext cx="8001000" cy="891952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Узловые участковые станции:</a:t>
            </a:r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3854" y="1700808"/>
            <a:ext cx="9030146" cy="4267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Узловые участковые станции отличаются от неузловых тем, что к ним примыкает не менее трех подходов железнодорожных линий. </a:t>
            </a:r>
            <a:endParaRPr lang="ru-RU" dirty="0"/>
          </a:p>
        </p:txBody>
      </p:sp>
      <p:pic>
        <p:nvPicPr>
          <p:cNvPr id="2050" name="Picture 2" descr="http://refleader.ru/files/3/35f95e225f1f56724770596cbff88f73.html_files/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40968"/>
            <a:ext cx="8709917" cy="36314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Схемы узловых участковых станций зависят от многих условий: 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числа примыкающих линий 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количества главных путей на этих линиях 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числа пассажирских поездов 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размеров транзитных и перерабатываемых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вагонопотоков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длина имеющейся площадки 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размещение устройств до примыкания новой линии.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25" y="666750"/>
            <a:ext cx="9124950" cy="552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0952" y="692696"/>
            <a:ext cx="8229600" cy="11569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Пассажирское хозяйство на участковых станциях</a:t>
            </a:r>
            <a:r>
              <a:rPr lang="ru-RU" sz="3600" i="1" dirty="0" smtClean="0"/>
              <a:t/>
            </a:r>
            <a:br>
              <a:rPr lang="ru-RU" sz="3600" i="1" dirty="0" smtClean="0"/>
            </a:b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849686"/>
            <a:ext cx="9036496" cy="44253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На участковые станции поступают пассажирские поезда сквозные, конечные, пригородные. Устройства для обслуживания пассажиров на участковых станциях состоят из путевого развития для при­ема, отправления, отстоя поездов, пассажирского здания, платформ, пере­ходов в одном или разных уровнях.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Пассажирское здание участковой станции должно иметь все необходимые устройства для обслуживания пассажиров.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railwayz.info/photolines/images/343/13149092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591074"/>
            <a:ext cx="3400389" cy="22669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448" y="188640"/>
            <a:ext cx="8001000" cy="1216025"/>
          </a:xfrm>
        </p:spPr>
        <p:txBody>
          <a:bodyPr/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Грузовое хозяйство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24036"/>
            <a:ext cx="8964488" cy="4267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Для обслуживания промышленных и других предприятий и организаций, не имеющих подъездных путей, а также населения на участковых станциях сооружают грузовые районы.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 грузовых районах участковых станций выполняются грузовые и коммерческие операции: погрузка, выгрузка и хранение грузов, оформление документов, сортировка контейнеров и мелких отправок, подготовка ваго­нов к погрузке.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im0-tub-ru.yandex.net/i?id=982900b5dab4bf84419de0e8531797bc&amp;n=33&amp;h=215&amp;w=28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114567"/>
            <a:ext cx="3672408" cy="27511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Устройства для выполнения грузовых операций: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1306" y="1772816"/>
            <a:ext cx="8567738" cy="4267200"/>
          </a:xfrm>
        </p:spPr>
        <p:txBody>
          <a:bodyPr>
            <a:norm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крытые склады;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контейнерные площадки;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площадки или повышенные пути;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платформы для колесных грузов и самоходных единиц;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платформы для непосредственной перегрузки из вагона на автотранспорт или наоборот.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im0-tub-ru.yandex.net/i?id=838bd1f55044f74852769e59a9517671&amp;n=33&amp;h=215&amp;w=32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9" y="4419001"/>
            <a:ext cx="3720890" cy="2438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parttrans.ru/gallery/2/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03948"/>
            <a:ext cx="3538736" cy="26540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5312" y="14287"/>
            <a:ext cx="7953375" cy="6829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К устройствам локомотивного хозяйства относят: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52600"/>
            <a:ext cx="8568952" cy="4267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локомотивное депо с мастерскими и служебно-бытовыми помещениями;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экипировочные устройства;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пути для прохода и стоянки локомотивов;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устройства энергоснабжения, теплоснабжения, служебно-технические здания.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1"/>
            <a:ext cx="8001000" cy="747936"/>
          </a:xfrm>
        </p:spPr>
        <p:txBody>
          <a:bodyPr/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Локомотивное хозяйство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752600"/>
            <a:ext cx="8928992" cy="4267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Устройства локомотивного хозяйства предназначены для подготовки локомотивов в рейс, ремонт, экипировка, стоянки запаса локомотивов. На территории локомотивного хозяйства размещаются также пути для  пожарного и восстановительного поезда, котельная и иногда материальный склад.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www.astrobl.ru/sites/default/files/styles/news_full/public/images/teasers/id2671_art66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85590"/>
            <a:ext cx="3912096" cy="29340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4675" y="304801"/>
            <a:ext cx="8001000" cy="747936"/>
          </a:xfrm>
        </p:spPr>
        <p:txBody>
          <a:bodyPr/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Вагонное хозяйство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752600"/>
            <a:ext cx="8892480" cy="42672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вагонного хозяйства предназначены для подготовки вагонного парка к перевозкам, постоянного контроля его состояния, ремонта вагонов для поддержания их в состоянии, обеспечивающим безопасность перевозок.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устройствам вагонного хозяйства относятся: вагонные депо, пункты технического обслуживания вагонов, пункты подготовки вагонов к пере­возкам и др.</a:t>
            </a:r>
          </a:p>
          <a:p>
            <a:pPr algn="just"/>
            <a:endParaRPr lang="ru-RU" dirty="0"/>
          </a:p>
        </p:txBody>
      </p:sp>
      <p:pic>
        <p:nvPicPr>
          <p:cNvPr id="4098" name="Picture 2" descr="https://im0-tub-ru.yandex.net/i?id=9c33618f9db8b9ed5ffcff9156785299&amp;n=33&amp;h=215&amp;w=3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664" y="4287417"/>
            <a:ext cx="3861851" cy="25705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902955"/>
            <a:ext cx="8640960" cy="26781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Участковая станция 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раздельный пункт, предназначенный для обработки транзитных грузовых и пассажирских поездов, выполнения маневровых операций по расформированию-формированию сборных и участковых поездов, обслуживания подъездных путей. Пункт смены локомотивов и локомотивных бригад.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wiki.nashtransport.ru/images/thumb/d/d0/%D0%A1%D1%85%D0%B5%D0%BC%D0%B0_%D1%83%D1%87%D0%B0%D1%81%D1%82%D0%BA%D0%BE%D0%B2%D0%BE%D0%B9_%D1%81%D1%82%D0%B0%D0%BD%D1%86%D0%B8%D0%B8_%D0%B1.jpg/800px-%D0%A1%D1%85%D0%B5%D0%BC%D0%B0_%D1%83%D1%87%D0%B0%D1%81%D1%82%D0%BA%D0%BE%D0%B2%D0%BE%D0%B9_%D1%81%D1%82%D0%B0%D0%BD%D1%86%D0%B8%D0%B8_%D0%B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887355"/>
            <a:ext cx="7620000" cy="19526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 устройствам вагонного хозяйства относятся: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74675" y="1717656"/>
            <a:ext cx="8229600" cy="1180727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вагонные депо,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пункты технического обслуживания вагонов,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пункты подготовки вагонов к перевозкам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588" y="3163774"/>
            <a:ext cx="7416824" cy="368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taylorbirdadventures.files.wordpress.com/2015/06/big_question_mar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638" y="3357563"/>
            <a:ext cx="2195512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2420888"/>
            <a:ext cx="774282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Контрольные вопросы</a:t>
            </a:r>
          </a:p>
        </p:txBody>
      </p:sp>
    </p:spTree>
    <p:extLst>
      <p:ext uri="{BB962C8B-B14F-4D97-AF65-F5344CB8AC3E}">
        <p14:creationId xmlns="" xmlns:p14="http://schemas.microsoft.com/office/powerpoint/2010/main" val="28639706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81328"/>
          </a:xfrm>
        </p:spPr>
        <p:txBody>
          <a:bodyPr>
            <a:normAutofit fontScale="55000" lnSpcReduction="20000"/>
          </a:bodyPr>
          <a:lstStyle/>
          <a:p>
            <a:pPr marL="0" lvl="0" indent="0">
              <a:buFont typeface="+mj-lt"/>
              <a:buAutoNum type="arabicPeriod"/>
            </a:pP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предназначены участковые станции?</a:t>
            </a:r>
          </a:p>
          <a:p>
            <a:pPr marL="0" lvl="0" indent="0">
              <a:buFont typeface="+mj-lt"/>
              <a:buAutoNum type="arabicPeriod"/>
            </a:pP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основные устройства на участковых станциях.</a:t>
            </a:r>
          </a:p>
          <a:p>
            <a:pPr marL="0" lvl="0" indent="0">
              <a:buFont typeface="+mj-lt"/>
              <a:buAutoNum type="arabicPeriod"/>
            </a:pP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выбирается вариант расположения грузовых устройств на 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участковых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станциях?</a:t>
            </a:r>
          </a:p>
          <a:p>
            <a:pPr marL="0" lvl="0" indent="0">
              <a:buFont typeface="+mj-lt"/>
              <a:buAutoNum type="arabicPeriod"/>
            </a:pP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устройства локомотивного хозяйства могут быть на 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участковых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станциях?</a:t>
            </a:r>
          </a:p>
          <a:p>
            <a:pPr marL="0" lvl="0" indent="0">
              <a:buFont typeface="+mj-lt"/>
              <a:buAutoNum type="arabicPeriod"/>
            </a:pP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Перечислите устройства вагонного хозяйства, предусматриваемые на участковых станциях.</a:t>
            </a:r>
          </a:p>
          <a:p>
            <a:pPr marL="0" lvl="0" indent="0">
              <a:buFont typeface="+mj-lt"/>
              <a:buAutoNum type="arabicPeriod"/>
            </a:pP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основные достоинства и недостатки станций поперечного типа на однопутных и двухпутных линиях.</a:t>
            </a:r>
          </a:p>
          <a:p>
            <a:pPr marL="0" lvl="0" indent="0">
              <a:buFont typeface="+mj-lt"/>
              <a:buAutoNum type="arabicPeriod"/>
            </a:pP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чего зависит число приемоотправочных путей на участковых 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станциях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lvl="0" indent="0">
              <a:buFont typeface="+mj-lt"/>
              <a:buAutoNum type="arabicPeriod"/>
            </a:pP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виды сортировочных устройств предусматриваются на 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участковых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станциях?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249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5095" y="2420888"/>
            <a:ext cx="6480159" cy="2664296"/>
          </a:xfrm>
        </p:spPr>
        <p:txBody>
          <a:bodyPr/>
          <a:lstStyle/>
          <a:p>
            <a:pPr marL="0" indent="0" algn="ctr">
              <a:buNone/>
            </a:pPr>
            <a:r>
              <a:rPr lang="ru-RU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sz="6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endParaRPr lang="ru-RU" sz="6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880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Классифицируются участковые станции по: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4675" y="2204864"/>
            <a:ext cx="8229600" cy="4248472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 роду тяги ;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 схеме тягового обслуживания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 числу главных путей на подходах;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числу примыкающих подходов участковые станции бывают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неузловые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т.е. расположенные на одной однопутной или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двухпутой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линии и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узловые,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тремя и более подходами линий.</a:t>
            </a:r>
          </a:p>
          <a:p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722313"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Классификация  участковых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станции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 роду тяги: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Участковые станции электри­ческой тяги;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участковые станции тепловозной тяги;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участковые станции смешанной тяги.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866" y="3645024"/>
            <a:ext cx="4355975" cy="3212976"/>
          </a:xfrm>
          <a:prstGeom prst="rect">
            <a:avLst/>
          </a:prstGeom>
        </p:spPr>
      </p:pic>
      <p:pic>
        <p:nvPicPr>
          <p:cNvPr id="1026" name="Picture 2" descr="http://mw2.google.com/mw-panoramio/photos/medium/594929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687" y="3645024"/>
            <a:ext cx="4528447" cy="31718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66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8001000" cy="1216025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Схема тягового обслуживания:</a:t>
            </a: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76800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со сменой локомотивных бригад;</a:t>
            </a:r>
          </a:p>
          <a:p>
            <a:pPr lvl="0">
              <a:buFont typeface="Wingdings" pitchFamily="2" charset="2"/>
              <a:buChar char="Ø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со сменой локомотивных бригад и локомотивов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которые могут быть: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станции с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эксплуатационно-ремонтным депо (основное депо)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выполнения текущих ремонтов локомотивов и технического обслуживания локомотивов;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эксплуатационными депо (оборотное депо),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выполняющими техническое обслуживание локомотивов, приписанных к данному депо.</a:t>
            </a:r>
          </a:p>
          <a:p>
            <a:pPr>
              <a:buFont typeface="Wingdings" pitchFamily="2" charset="2"/>
              <a:buChar char="§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1"/>
            <a:ext cx="8001000" cy="891952"/>
          </a:xfrm>
        </p:spPr>
        <p:txBody>
          <a:bodyPr/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Схемы участковых станций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52600"/>
            <a:ext cx="8964488" cy="42672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Рекомендуются три основные типа участковых станций: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поперечного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продольного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полупродольного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типа.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937" y="3789040"/>
            <a:ext cx="9077661" cy="25408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участ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122" y="3664810"/>
            <a:ext cx="8964488" cy="237066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85720" y="260648"/>
            <a:ext cx="8858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участковой станции продольного типа</a:t>
            </a:r>
            <a:endParaRPr lang="ru-RU" sz="3600" i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61777201"/>
              </p:ext>
            </p:extLst>
          </p:nvPr>
        </p:nvGraphicFramePr>
        <p:xfrm>
          <a:off x="285720" y="1926632"/>
          <a:ext cx="8750776" cy="1645920"/>
        </p:xfrm>
        <a:graphic>
          <a:graphicData uri="http://schemas.openxmlformats.org/drawingml/2006/table">
            <a:tbl>
              <a:tblPr/>
              <a:tblGrid>
                <a:gridCol w="87507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722313" algn="just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Схема участковой станции продольного типа характерна последовательным расположением приемоотправочных парков для нечетного и четного направлений дви­жения поездов.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5209658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507" y="62068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Схема участковой станции полупродольного типа</a:t>
            </a:r>
            <a:endParaRPr lang="ru-RU" sz="36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800px-Схема_участковой_станции_гстааа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1485" y="3212976"/>
            <a:ext cx="8505699" cy="28803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25" y="4762"/>
            <a:ext cx="9124950" cy="6848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2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2" id="{01777E54-62AE-4C8D-BFE1-78D58C2A1A1C}" vid="{828A9FDB-1496-4C4A-A56E-3C60970796F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297</TotalTime>
  <Words>415</Words>
  <Application>Microsoft Office PowerPoint</Application>
  <PresentationFormat>Экран (4:3)</PresentationFormat>
  <Paragraphs>66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Тема2</vt:lpstr>
      <vt:lpstr>Слайд 1</vt:lpstr>
      <vt:lpstr>Слайд 2</vt:lpstr>
      <vt:lpstr>Классифицируются участковые станции по:</vt:lpstr>
      <vt:lpstr>Классификация  участковых станции по роду тяги:</vt:lpstr>
      <vt:lpstr>Схема тягового обслуживания:</vt:lpstr>
      <vt:lpstr>Схемы участковых станций</vt:lpstr>
      <vt:lpstr>Слайд 7</vt:lpstr>
      <vt:lpstr>Схема участковой станции полупродольного типа</vt:lpstr>
      <vt:lpstr>Слайд 9</vt:lpstr>
      <vt:lpstr>Узловые участковые станции:</vt:lpstr>
      <vt:lpstr>Схемы узловых участковых станций зависят от многих условий: </vt:lpstr>
      <vt:lpstr>Слайд 12</vt:lpstr>
      <vt:lpstr>Пассажирское хозяйство на участковых станциях </vt:lpstr>
      <vt:lpstr>Грузовое хозяйство</vt:lpstr>
      <vt:lpstr>Устройства для выполнения грузовых операций:</vt:lpstr>
      <vt:lpstr>Слайд 16</vt:lpstr>
      <vt:lpstr>К устройствам локомотивного хозяйства относят:</vt:lpstr>
      <vt:lpstr>Локомотивное хозяйство</vt:lpstr>
      <vt:lpstr>Вагонное хозяйство</vt:lpstr>
      <vt:lpstr>К устройствам вагонного хозяйства относятся: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Участковая станция</dc:title>
  <dc:creator>Таня</dc:creator>
  <cp:lastModifiedBy>Asus</cp:lastModifiedBy>
  <cp:revision>45</cp:revision>
  <dcterms:created xsi:type="dcterms:W3CDTF">2013-06-20T20:34:52Z</dcterms:created>
  <dcterms:modified xsi:type="dcterms:W3CDTF">2025-01-15T05:14:29Z</dcterms:modified>
</cp:coreProperties>
</file>