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298" r:id="rId52"/>
    <p:sldId id="300" r:id="rId53"/>
    <p:sldId id="301" r:id="rId54"/>
    <p:sldId id="302" r:id="rId55"/>
    <p:sldId id="311" r:id="rId56"/>
    <p:sldId id="310" r:id="rId57"/>
    <p:sldId id="312" r:id="rId58"/>
    <p:sldId id="313" r:id="rId59"/>
    <p:sldId id="314" r:id="rId60"/>
    <p:sldId id="315" r:id="rId61"/>
    <p:sldId id="316" r:id="rId6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81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13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69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031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586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17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69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98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03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6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56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FAFDD-2220-4924-AB05-D1BA169B9CDC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4708F-3950-4E24-8586-F9E9D9A62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48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071" t="29519" r="18857" b="31651"/>
          <a:stretch/>
        </p:blipFill>
        <p:spPr>
          <a:xfrm>
            <a:off x="809894" y="1456455"/>
            <a:ext cx="11025053" cy="40764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8537" y="256126"/>
            <a:ext cx="91701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СамГУПС в г. Саратове</a:t>
            </a:r>
            <a:endParaRPr lang="ru-RU" sz="1200" dirty="0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2317" y="5616808"/>
            <a:ext cx="9070848" cy="45720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(по видам) ​ 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Преподаватель:​ Неревяткина. А.Н.​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0250" t="70144" r="28154" b="18671"/>
          <a:stretch/>
        </p:blipFill>
        <p:spPr>
          <a:xfrm>
            <a:off x="2440702" y="2827240"/>
            <a:ext cx="7763435" cy="117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93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71" t="30095" r="19286" b="10350"/>
          <a:stretch/>
        </p:blipFill>
        <p:spPr>
          <a:xfrm>
            <a:off x="269966" y="151953"/>
            <a:ext cx="11739153" cy="670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14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00" t="29333" r="19786" b="10985"/>
          <a:stretch/>
        </p:blipFill>
        <p:spPr>
          <a:xfrm>
            <a:off x="849552" y="235132"/>
            <a:ext cx="10933146" cy="630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97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502" t="29587" r="18715" b="10095"/>
          <a:stretch/>
        </p:blipFill>
        <p:spPr>
          <a:xfrm>
            <a:off x="552483" y="130629"/>
            <a:ext cx="11447929" cy="660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01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72" t="29587" r="19643" b="13651"/>
          <a:stretch/>
        </p:blipFill>
        <p:spPr>
          <a:xfrm>
            <a:off x="380141" y="304798"/>
            <a:ext cx="11811859" cy="647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68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14" t="28572" r="19286" b="10222"/>
          <a:stretch/>
        </p:blipFill>
        <p:spPr>
          <a:xfrm>
            <a:off x="261256" y="0"/>
            <a:ext cx="11382103" cy="669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89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43" t="30730" r="19571" b="11112"/>
          <a:stretch/>
        </p:blipFill>
        <p:spPr>
          <a:xfrm>
            <a:off x="601767" y="209005"/>
            <a:ext cx="11590233" cy="650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32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43" t="29841" r="18714" b="10476"/>
          <a:stretch/>
        </p:blipFill>
        <p:spPr>
          <a:xfrm>
            <a:off x="383178" y="154924"/>
            <a:ext cx="11808822" cy="670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0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928" t="28699" r="20214" b="13015"/>
          <a:stretch/>
        </p:blipFill>
        <p:spPr>
          <a:xfrm>
            <a:off x="731521" y="156753"/>
            <a:ext cx="11373392" cy="644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51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00" t="30857" r="19357" b="9841"/>
          <a:stretch/>
        </p:blipFill>
        <p:spPr>
          <a:xfrm>
            <a:off x="548641" y="182880"/>
            <a:ext cx="11277600" cy="641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99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14" t="30476" r="19429" b="11492"/>
          <a:stretch/>
        </p:blipFill>
        <p:spPr>
          <a:xfrm>
            <a:off x="470264" y="191588"/>
            <a:ext cx="11564983" cy="646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307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357" t="30095" r="19572" b="11619"/>
          <a:stretch/>
        </p:blipFill>
        <p:spPr>
          <a:xfrm>
            <a:off x="0" y="0"/>
            <a:ext cx="12147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200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429" t="30984" r="19072" b="11365"/>
          <a:stretch/>
        </p:blipFill>
        <p:spPr>
          <a:xfrm>
            <a:off x="635726" y="241921"/>
            <a:ext cx="11556274" cy="640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6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928" t="30476" r="18786" b="10730"/>
          <a:stretch/>
        </p:blipFill>
        <p:spPr>
          <a:xfrm>
            <a:off x="300837" y="209005"/>
            <a:ext cx="11786662" cy="657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15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500" t="30603" r="19500" b="11365"/>
          <a:stretch/>
        </p:blipFill>
        <p:spPr>
          <a:xfrm>
            <a:off x="0" y="0"/>
            <a:ext cx="12192000" cy="686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97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500" t="29841" r="19000" b="10476"/>
          <a:stretch/>
        </p:blipFill>
        <p:spPr>
          <a:xfrm>
            <a:off x="241571" y="0"/>
            <a:ext cx="11950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12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85" t="29968" r="18786" b="12762"/>
          <a:stretch/>
        </p:blipFill>
        <p:spPr>
          <a:xfrm>
            <a:off x="322216" y="159888"/>
            <a:ext cx="11782697" cy="644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98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00" t="29587" r="19000" b="9841"/>
          <a:stretch/>
        </p:blipFill>
        <p:spPr>
          <a:xfrm>
            <a:off x="606953" y="339633"/>
            <a:ext cx="11053823" cy="638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64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357" t="29333" r="18857" b="12636"/>
          <a:stretch/>
        </p:blipFill>
        <p:spPr>
          <a:xfrm>
            <a:off x="541341" y="304800"/>
            <a:ext cx="11432945" cy="634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682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85" t="29713" r="18857" b="9969"/>
          <a:stretch/>
        </p:blipFill>
        <p:spPr>
          <a:xfrm>
            <a:off x="435430" y="90173"/>
            <a:ext cx="11634651" cy="670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51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357" t="30603" r="50290" b="11238"/>
          <a:stretch/>
        </p:blipFill>
        <p:spPr>
          <a:xfrm>
            <a:off x="6315251" y="69668"/>
            <a:ext cx="5754829" cy="67157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357" t="30095" r="50386" b="11619"/>
          <a:stretch/>
        </p:blipFill>
        <p:spPr>
          <a:xfrm>
            <a:off x="66200" y="0"/>
            <a:ext cx="6186553" cy="6785391"/>
          </a:xfrm>
          <a:prstGeom prst="rect">
            <a:avLst/>
          </a:prstGeom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3809126" y="2272717"/>
            <a:ext cx="5918346" cy="4572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  <a:cs typeface="Times New Roman" panose="02020603050405020304" pitchFamily="18" charset="0"/>
              </a:rPr>
              <a:t>ЖД СЛОВАРЬ</a:t>
            </a:r>
            <a:endParaRPr lang="ru-RU" sz="8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893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4032" y="1750649"/>
            <a:ext cx="9884229" cy="370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</a:t>
            </a:r>
            <a:r>
              <a:rPr lang="ru-RU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— объект (в том числе изделия, предметы, полезные ископаемые, материалы, сырье, отходы производства и потребления), принятый в установленном порядке для перевозки в грузовых вагонах и контейнерах.  </a:t>
            </a:r>
            <a:endParaRPr lang="ru-RU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92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714" t="30730" r="19357" b="11238"/>
          <a:stretch/>
        </p:blipFill>
        <p:spPr>
          <a:xfrm>
            <a:off x="287383" y="217715"/>
            <a:ext cx="11634652" cy="644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3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1851" y="1578990"/>
            <a:ext cx="10911840" cy="261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Грузоотправитель </a:t>
            </a:r>
            <a:r>
              <a:rPr lang="ru-RU" sz="28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(отправитель) </a:t>
            </a:r>
            <a:r>
              <a:rPr lang="ru-RU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физическое или юридическое лицо, которое по договору перевозки выступает от своего имени или от имени владельца груза, багажа, грузобагажа и указано в перевозочном документе</a:t>
            </a:r>
            <a:r>
              <a:rPr lang="ru-RU" sz="28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7866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3703" y="2332866"/>
            <a:ext cx="9144000" cy="223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Грузополучатель </a:t>
            </a:r>
            <a:r>
              <a:rPr lang="ru-RU" sz="32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(получатель) </a:t>
            </a:r>
            <a:r>
              <a:rPr lang="ru-RU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физическое или юридическое лицо, уполномоченное на получение груза, багажа и грузобагажа.</a:t>
            </a:r>
            <a:endParaRPr lang="ru-RU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696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2742" y="1978328"/>
            <a:ext cx="100496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Пользователь услугами железнодорожного транспорта </a:t>
            </a:r>
            <a:r>
              <a:rPr lang="ru-RU" sz="28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RU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пассажир, грузоотправитель, грузополучатель либо иное физическое или юридическое лицо, пользующееся услугами, оказываемыми организациями железнодорожного транспорта.</a:t>
            </a:r>
            <a:endParaRPr lang="ru-RU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911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9463" y="1562830"/>
            <a:ext cx="8325395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Перевозчик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юридическое лицо или индивидуальный предприниматель, принявший на себя по договору перевозки железнодорожным транспортом общего пользования обязанность доставить пассажира, вверенный им отправителем груз, багаж, </a:t>
            </a:r>
            <a:r>
              <a:rPr lang="ru-RU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грузобагаж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из пункта отправления в пункт назначения, а также выдать груз, багаж или </a:t>
            </a:r>
            <a:r>
              <a:rPr lang="ru-RU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грузобагаж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грузополучателю.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285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9166" y="1494417"/>
            <a:ext cx="93355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Перевозочный процесс</a:t>
            </a:r>
            <a:r>
              <a:rPr lang="ru-RU" sz="2400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совокупность организационно и технологически взаимосвязанных операций, выполняемых при подготовке, осуществлении и завершении перевозок пассажиров, грузов, багажа и грузобагажа железнодорожным транспортом. Перевозочный процесс на железнодорожном транспорте Российской Федерации осуществляется между железнодорожными станциями с участием одной и более инфраструктур.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957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795" y="1627558"/>
            <a:ext cx="8630194" cy="3737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Инфраструктура железнодорожного транспорта общего пользов</a:t>
            </a:r>
            <a:r>
              <a:rPr lang="ru-RU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ания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(далее инфраструктура) — технологический комплекс, включающий в себя железнодорожные пути общего пользования и другие сооружения, железнодорожные станции, устройства электроснабжения, сети связи, систему сигнализации, централизации и блокировки, информационные комплексы и систему управления движением и иные обеспечивающие функционирование этого комплекса здания, строения, сооружения, устройства и оборудование.</a:t>
            </a:r>
            <a:endParaRPr lang="ru-RU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8899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2012" y="1355080"/>
            <a:ext cx="852569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Грузовая операция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погрузка грузов из складов в транспортные средства (вагоны, автомобили и др.) и выгрузка из них в склады, перегрузка грузов из вагонов в вагоны при перевозке по железным дорогам с разной шириной колеи, перегрузка грузов с одного вида транспорта на другой (прямая операция); перемещение грузов внутри складов для проверки его наличия или массы (перевески) и др.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5205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206" y="919739"/>
            <a:ext cx="8717280" cy="5122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Коммерческая операция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включает составление, обработку перевозочных и передаточных документов, оформление учетно-отчетной документации, взыскание всех видов платежей и сборов за перевозку грузов по железным дорогам и с участием других видов транспорта. Кроме того, к коммерческим операциям относится подготовка вагонов к перевозке различных грузов и их осмотр в коммерческом отношении; транспортно-экспедиционное обслуживание грузоотправителей и грузополучателей, ведение </a:t>
            </a:r>
            <a:r>
              <a:rPr lang="ru-RU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актово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-претензионного делопроизводства. Коммерческими операциями являются также взвешивание грузов, пломбирование вагонов и контейнеров, составление и обеспечение сохранности документации, связанной с погрузкой грузов в открытый подвижной состав и т.п.</a:t>
            </a:r>
            <a:endParaRPr lang="ru-RU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6754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0228" y="406021"/>
            <a:ext cx="102761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Повагонной</a:t>
            </a: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отправкой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предъявляемый по одной транспортной железнодорожной накладной (далее накладная) груз, для перевозки которого требуется предоставление отдельного вагона.  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Контейнерной отправ</a:t>
            </a:r>
            <a:r>
              <a:rPr lang="ru-RU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предъявляемый к перевозке по одной накладной груз, для транспортировки которого требуется предоставление одного контейнера.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Мелкая отправка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— предъявляемый по одной накладной груз, для перевозки которого не требуется предоставления отдельного вагона или контейнера.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Групповой отправкой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предъявляемый по одной накладной груз, для перевозки которого требуется предоставление более одного вагона, но менее маршрутной отправки.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Маршрутной отправкой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предъявляемый по одной накладной груз, для перевозки которого требуется предоставление вагонов в количестве, соответствующем нормам, установленным для отправительских маршрутов по массе или длине.</a:t>
            </a:r>
            <a:endParaRPr lang="ru-RU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Сборной </a:t>
            </a:r>
            <a:r>
              <a:rPr lang="ru-RU" b="1" i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повагонной</a:t>
            </a:r>
            <a:r>
              <a:rPr lang="ru-RU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отправкой </a:t>
            </a:r>
            <a:r>
              <a:rPr lang="ru-RU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считается предъявленный по одной накладной груз разных наименований в адрес одного грузополучателя.</a:t>
            </a:r>
            <a:endParaRPr lang="ru-RU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755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5891" y="1589705"/>
            <a:ext cx="898034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ОТКРЫТЫЙ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ПОДВИЖНОЙ СОСТАВ</a:t>
            </a:r>
            <a:endParaRPr lang="ru-RU" sz="5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943" y="229097"/>
            <a:ext cx="12502365" cy="847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66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42" t="31619" r="18929" b="11111"/>
          <a:stretch/>
        </p:blipFill>
        <p:spPr>
          <a:xfrm>
            <a:off x="404418" y="339633"/>
            <a:ext cx="11517617" cy="629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576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03" y="1323702"/>
            <a:ext cx="11107630" cy="403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095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26" y="1917926"/>
            <a:ext cx="11442162" cy="2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5119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6" y="348069"/>
            <a:ext cx="11204226" cy="601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29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046" y="217714"/>
            <a:ext cx="9004664" cy="643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110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5891" y="1589705"/>
            <a:ext cx="898034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КРЫТЫЙ </a:t>
            </a:r>
            <a:endParaRPr lang="ru-RU" sz="5400" b="1" dirty="0" smtClean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ПОДВИЖНОЙ СОСТАВ</a:t>
            </a:r>
            <a:endParaRPr lang="ru-RU" sz="5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987" y="385852"/>
            <a:ext cx="12502365" cy="847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729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9720"/>
            <a:ext cx="12192000" cy="346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070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31" y="670014"/>
            <a:ext cx="11039496" cy="535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381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1892"/>
            <a:ext cx="12187977" cy="514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927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2293"/>
            <a:ext cx="12192000" cy="5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380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433" y="0"/>
            <a:ext cx="10460630" cy="705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8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76" t="18241" r="18929" b="23430"/>
          <a:stretch/>
        </p:blipFill>
        <p:spPr>
          <a:xfrm>
            <a:off x="846013" y="592183"/>
            <a:ext cx="11067313" cy="616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396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04" y="1352142"/>
            <a:ext cx="11821068" cy="404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266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345" y="2791488"/>
            <a:ext cx="116621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Грузы, перевозимые в 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открытом</a:t>
            </a:r>
          </a:p>
          <a:p>
            <a:pPr algn="ctr"/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подвижном составе</a:t>
            </a:r>
          </a:p>
        </p:txBody>
      </p:sp>
    </p:spTree>
    <p:extLst>
      <p:ext uri="{BB962C8B-B14F-4D97-AF65-F5344CB8AC3E}">
        <p14:creationId xmlns:p14="http://schemas.microsoft.com/office/powerpoint/2010/main" val="13414776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06" y="1594138"/>
            <a:ext cx="11251474" cy="400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055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211036"/>
            <a:ext cx="12049125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293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930" y="424543"/>
            <a:ext cx="8003178" cy="600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19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517" y="2643442"/>
            <a:ext cx="109392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Грузы, перевозимые в </a:t>
            </a:r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крытом</a:t>
            </a:r>
          </a:p>
          <a:p>
            <a:pPr algn="ctr"/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4800" dirty="0">
                <a:solidFill>
                  <a:srgbClr val="002060"/>
                </a:solidFill>
                <a:latin typeface="Arial Black" panose="020B0A04020102020204" pitchFamily="34" charset="0"/>
              </a:rPr>
              <a:t>подвижном составе</a:t>
            </a:r>
          </a:p>
        </p:txBody>
      </p:sp>
    </p:spTree>
    <p:extLst>
      <p:ext uri="{BB962C8B-B14F-4D97-AF65-F5344CB8AC3E}">
        <p14:creationId xmlns:p14="http://schemas.microsoft.com/office/powerpoint/2010/main" val="35163276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700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116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538" y="458289"/>
            <a:ext cx="85725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024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52" y="0"/>
            <a:ext cx="103041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788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666" y="261257"/>
            <a:ext cx="5195454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372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929" t="18794" r="19643" b="21015"/>
          <a:stretch/>
        </p:blipFill>
        <p:spPr>
          <a:xfrm>
            <a:off x="766355" y="130628"/>
            <a:ext cx="11181806" cy="647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080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74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472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99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42" t="18920" r="18857" b="23429"/>
          <a:stretch/>
        </p:blipFill>
        <p:spPr>
          <a:xfrm>
            <a:off x="627017" y="444136"/>
            <a:ext cx="11364685" cy="624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19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357" t="30603" r="19500" b="11238"/>
          <a:stretch/>
        </p:blipFill>
        <p:spPr>
          <a:xfrm>
            <a:off x="3327" y="0"/>
            <a:ext cx="12188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52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239" t="29207" r="19429" b="11238"/>
          <a:stretch/>
        </p:blipFill>
        <p:spPr>
          <a:xfrm>
            <a:off x="484315" y="69669"/>
            <a:ext cx="11463846" cy="658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18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627</Words>
  <Application>Microsoft Office PowerPoint</Application>
  <PresentationFormat>Широкоэкранный</PresentationFormat>
  <Paragraphs>33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8" baseType="lpstr">
      <vt:lpstr>Arial</vt:lpstr>
      <vt:lpstr>Arial Black</vt:lpstr>
      <vt:lpstr>Bahnschrift Condensed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14</cp:revision>
  <dcterms:created xsi:type="dcterms:W3CDTF">2022-11-18T06:44:57Z</dcterms:created>
  <dcterms:modified xsi:type="dcterms:W3CDTF">2025-01-10T14:48:10Z</dcterms:modified>
</cp:coreProperties>
</file>