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1" r:id="rId4"/>
    <p:sldId id="258" r:id="rId5"/>
    <p:sldId id="259" r:id="rId6"/>
    <p:sldId id="279" r:id="rId7"/>
    <p:sldId id="287" r:id="rId8"/>
    <p:sldId id="280" r:id="rId9"/>
    <p:sldId id="288" r:id="rId10"/>
    <p:sldId id="281" r:id="rId11"/>
    <p:sldId id="282" r:id="rId12"/>
    <p:sldId id="283" r:id="rId13"/>
    <p:sldId id="260" r:id="rId14"/>
    <p:sldId id="284" r:id="rId15"/>
    <p:sldId id="286"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89" r:id="rId34"/>
    <p:sldId id="290" r:id="rId35"/>
    <p:sldId id="278"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36" autoAdjust="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772620A0-0791-4ED5-BB7E-2B02A4D195AA}" type="datetimeFigureOut">
              <a:rPr lang="ru-RU" smtClean="0"/>
              <a:pPr/>
              <a:t>13.01.2025</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DE0C5AD-5F0F-4B28-8D22-8CBFB0FE68E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772620A0-0791-4ED5-BB7E-2B02A4D195AA}" type="datetimeFigureOut">
              <a:rPr lang="ru-RU" smtClean="0"/>
              <a:pPr/>
              <a:t>13.01.2025</a:t>
            </a:fld>
            <a:endParaRPr lang="ru-RU"/>
          </a:p>
        </p:txBody>
      </p:sp>
      <p:sp>
        <p:nvSpPr>
          <p:cNvPr id="27" name="Номер слайда 26"/>
          <p:cNvSpPr>
            <a:spLocks noGrp="1"/>
          </p:cNvSpPr>
          <p:nvPr>
            <p:ph type="sldNum" sz="quarter" idx="11"/>
          </p:nvPr>
        </p:nvSpPr>
        <p:spPr/>
        <p:txBody>
          <a:bodyPr rtlCol="0"/>
          <a:lstStyle/>
          <a:p>
            <a:fld id="{CDE0C5AD-5F0F-4B28-8D22-8CBFB0FE68EC}"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772620A0-0791-4ED5-BB7E-2B02A4D195AA}" type="datetimeFigureOut">
              <a:rPr lang="ru-RU" smtClean="0"/>
              <a:pPr/>
              <a:t>13.01.2025</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CDE0C5AD-5F0F-4B28-8D22-8CBFB0FE68E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72620A0-0791-4ED5-BB7E-2B02A4D195AA}" type="datetimeFigureOut">
              <a:rPr lang="ru-RU" smtClean="0"/>
              <a:pPr/>
              <a:t>13.01.2025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72620A0-0791-4ED5-BB7E-2B02A4D195AA}" type="datetimeFigureOut">
              <a:rPr lang="ru-RU" smtClean="0"/>
              <a:pPr/>
              <a:t>13.01.2025</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DE0C5AD-5F0F-4B28-8D22-8CBFB0FE68E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Классы , подклассы, категории, группы и степени опасности</a:t>
            </a:r>
            <a:endParaRPr lang="ru-RU" dirty="0"/>
          </a:p>
        </p:txBody>
      </p:sp>
      <p:sp>
        <p:nvSpPr>
          <p:cNvPr id="3" name="Подзаголовок 2"/>
          <p:cNvSpPr>
            <a:spLocks noGrp="1"/>
          </p:cNvSpPr>
          <p:nvPr>
            <p:ph type="subTitle" idx="1"/>
          </p:nvPr>
        </p:nvSpPr>
        <p:spPr/>
        <p:txBody>
          <a:bodyPr/>
          <a:lstStyle/>
          <a:p>
            <a:r>
              <a:rPr lang="ru-RU" dirty="0" smtClean="0"/>
              <a:t>Перевозка грузов на особых условиях тема 1.1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643050"/>
            <a:ext cx="8229600" cy="4931486"/>
          </a:xfrm>
        </p:spPr>
        <p:txBody>
          <a:bodyPr>
            <a:normAutofit fontScale="85000" lnSpcReduction="20000"/>
          </a:bodyPr>
          <a:lstStyle/>
          <a:p>
            <a:pPr algn="just"/>
            <a:r>
              <a:rPr lang="ru-RU" dirty="0" smtClean="0"/>
              <a:t>К подклассу 1.6 относят изделия чрезвычайно низкой чувствительности, которые не характеризуются опасностью взрыва массой. Эти изделия содержат только крайне нечувствительные к детонации вещества и характеризуются ничтожной вероятностью случайного инициирования или распространения взрыва.</a:t>
            </a:r>
          </a:p>
          <a:p>
            <a:pPr algn="just"/>
            <a:r>
              <a:rPr lang="ru-RU" dirty="0" smtClean="0"/>
              <a:t>Опасные грузы класса 1 в каждом подклассе в зависимости от их свойств, назначения и возможности совместной перевозки разделяются на группы совместимости, обозначенные буквами от А до N (кроме I, М), а также S.</a:t>
            </a:r>
          </a:p>
          <a:p>
            <a:pPr algn="just"/>
            <a:r>
              <a:rPr lang="ru-RU" dirty="0" smtClean="0"/>
              <a:t>Для грузов данного класса классификационный шифр состоит из номера класса, подкласса и группы совместимости.</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214446"/>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857364"/>
            <a:ext cx="8229600" cy="4717172"/>
          </a:xfrm>
        </p:spPr>
        <p:txBody>
          <a:bodyPr>
            <a:normAutofit fontScale="77500" lnSpcReduction="20000"/>
          </a:bodyPr>
          <a:lstStyle/>
          <a:p>
            <a:r>
              <a:rPr lang="ru-RU" dirty="0" smtClean="0"/>
              <a:t>В одном вагоне, а также в одном специализированном контейнере допускается совместная перевозка:</a:t>
            </a:r>
          </a:p>
          <a:p>
            <a:r>
              <a:rPr lang="ru-RU" dirty="0" smtClean="0"/>
              <a:t>- грузов одной и той же группы совместимости и одним и тем же номером подкласса;</a:t>
            </a:r>
          </a:p>
          <a:p>
            <a:r>
              <a:rPr lang="ru-RU" dirty="0" smtClean="0"/>
              <a:t>- грузов одной группы совместимости, но разных подклассов в соответствии с требованиями к перевозке, установленными для груза, имеющего меньший номер подкласса, при этом грузы подкласса 1.5 приравниваются к грузам подкласса 1.1;</a:t>
            </a:r>
          </a:p>
          <a:p>
            <a:r>
              <a:rPr lang="ru-RU" dirty="0" smtClean="0"/>
              <a:t>- грузов групп совместимости C, D и E в соответствии с требованиями, установленными для груза подкласса с меньшим номером и отнесенного к группе совместимости Е (если перевозится груз этой группы) или С;</a:t>
            </a:r>
          </a:p>
          <a:p>
            <a:r>
              <a:rPr lang="ru-RU" dirty="0" smtClean="0"/>
              <a:t>- грузов группы совместимости S совместно с грузами других групп совместимости, кроме А и L.</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785794"/>
            <a:ext cx="8229600" cy="928694"/>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dirty="0" smtClean="0"/>
              <a:t>Грузы группы совместимости L не должны перевозиться с грузами других групп совместимости. Более того, совместная перевозка грузов группы L разрешается только в случае, если они относятся к одному и тому же виду.</a:t>
            </a:r>
          </a:p>
          <a:p>
            <a:pPr algn="just"/>
            <a:r>
              <a:rPr lang="ru-RU" dirty="0" smtClean="0"/>
              <a:t>Грузы группы совместимости N, как правило, не должны перевозиться с грузами других групп совместимости, кроме S. Однако если такие грузы перевозятся совместно с грузами групп совместимости C, D и E, то грузы группы совместимости N следует рассматривать как грузы, относящиеся к группе совместимости D.</a:t>
            </a:r>
          </a:p>
          <a:p>
            <a:pPr algn="just"/>
            <a:r>
              <a:rPr lang="ru-RU" dirty="0" smtClean="0"/>
              <a:t>При представлении предложений о дополнении Условий совместимости при перевозке ВМ вышеуказанные условия должны строго соблюдаться.</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143008"/>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714488"/>
            <a:ext cx="4114800" cy="4860048"/>
          </a:xfrm>
        </p:spPr>
        <p:txBody>
          <a:bodyPr>
            <a:normAutofit fontScale="85000" lnSpcReduction="20000"/>
          </a:bodyPr>
          <a:lstStyle/>
          <a:p>
            <a:endParaRPr lang="ru-RU" dirty="0" smtClean="0"/>
          </a:p>
          <a:p>
            <a:pPr algn="just"/>
            <a:r>
              <a:rPr lang="ru-RU" b="1" dirty="0" smtClean="0"/>
              <a:t>К классу 2</a:t>
            </a:r>
            <a:r>
              <a:rPr lang="ru-RU" dirty="0" smtClean="0"/>
              <a:t> относят вещества, отвечающие хотя бы одному из следующих условий:</a:t>
            </a:r>
          </a:p>
          <a:p>
            <a:pPr algn="just"/>
            <a:r>
              <a:rPr lang="ru-RU" dirty="0" smtClean="0"/>
              <a:t>- абсолютное давление паров при температуре 50 град. С не менее 300 кПа (3 кгс/кв.см);</a:t>
            </a:r>
          </a:p>
          <a:p>
            <a:pPr algn="just"/>
            <a:r>
              <a:rPr lang="ru-RU" dirty="0" smtClean="0"/>
              <a:t>- при температуре 20 град. С и нормальном давлении 101,3 кПа являются полностью газообразными, а также содержащие их изделия</a:t>
            </a:r>
            <a:endParaRPr lang="ru-RU" dirty="0"/>
          </a:p>
        </p:txBody>
      </p:sp>
      <p:pic>
        <p:nvPicPr>
          <p:cNvPr id="17410" name="Picture 2" descr="https://avatars.mds.yandex.net/i?id=892e371b8ed445b28f10cbd3187aec4072cc1127-10471168-images-thumbs&amp;n=13"/>
          <p:cNvPicPr>
            <a:picLocks noChangeAspect="1" noChangeArrowheads="1"/>
          </p:cNvPicPr>
          <p:nvPr/>
        </p:nvPicPr>
        <p:blipFill>
          <a:blip r:embed="rId2" cstate="print"/>
          <a:srcRect/>
          <a:stretch>
            <a:fillRect/>
          </a:stretch>
        </p:blipFill>
        <p:spPr bwMode="auto">
          <a:xfrm>
            <a:off x="5286380" y="1857364"/>
            <a:ext cx="3643338" cy="433388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p:txBody>
          <a:bodyPr/>
          <a:lstStyle/>
          <a:p>
            <a:pPr algn="just"/>
            <a:r>
              <a:rPr lang="ru-RU" dirty="0" smtClean="0"/>
              <a:t>К подклассу 2.1 относят неядовитые газы, образующие воспламеняющиеся смеси с воздухом.</a:t>
            </a:r>
          </a:p>
          <a:p>
            <a:pPr algn="just"/>
            <a:r>
              <a:rPr lang="ru-RU" dirty="0" smtClean="0"/>
              <a:t>К подклассу 2.2 относят газы, являющиеся невоспламеняющимися и неядовитыми.</a:t>
            </a:r>
          </a:p>
          <a:p>
            <a:pPr algn="just"/>
            <a:r>
              <a:rPr lang="ru-RU" dirty="0" smtClean="0"/>
              <a:t>К подклассу 2.3 относят ядовитые газы, </a:t>
            </a:r>
            <a:r>
              <a:rPr lang="ru-RU" dirty="0" err="1" smtClean="0"/>
              <a:t>среднесмертельная</a:t>
            </a:r>
            <a:r>
              <a:rPr lang="ru-RU" dirty="0" smtClean="0"/>
              <a:t> (летальная) концентрация ЛК50 которых не превышает 5 куб.дм/куб.м.</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643050"/>
            <a:ext cx="8229600" cy="4931486"/>
          </a:xfrm>
        </p:spPr>
        <p:txBody>
          <a:bodyPr>
            <a:normAutofit fontScale="77500" lnSpcReduction="20000"/>
          </a:bodyPr>
          <a:lstStyle/>
          <a:p>
            <a:pPr algn="just"/>
            <a:r>
              <a:rPr lang="ru-RU" dirty="0" smtClean="0"/>
              <a:t>Вещества и изделия класса 2 подразделяются на группы:</a:t>
            </a:r>
          </a:p>
          <a:p>
            <a:pPr algn="just"/>
            <a:r>
              <a:rPr lang="ru-RU" dirty="0" smtClean="0"/>
              <a:t>1. Сжатые газы - </a:t>
            </a:r>
            <a:r>
              <a:rPr lang="ru-RU" dirty="0" err="1" smtClean="0"/>
              <a:t>газы</a:t>
            </a:r>
            <a:r>
              <a:rPr lang="ru-RU" dirty="0" smtClean="0"/>
              <a:t> с критической температурой ниже 20 град.С.</a:t>
            </a:r>
          </a:p>
          <a:p>
            <a:pPr algn="just"/>
            <a:r>
              <a:rPr lang="ru-RU" dirty="0" smtClean="0"/>
              <a:t>2. Сжиженные газы - </a:t>
            </a:r>
            <a:r>
              <a:rPr lang="ru-RU" dirty="0" err="1" smtClean="0"/>
              <a:t>газы</a:t>
            </a:r>
            <a:r>
              <a:rPr lang="ru-RU" dirty="0" smtClean="0"/>
              <a:t> с критической температурой не менее 20 град.С.</a:t>
            </a:r>
          </a:p>
          <a:p>
            <a:pPr algn="just"/>
            <a:r>
              <a:rPr lang="ru-RU" dirty="0" smtClean="0"/>
              <a:t>3. Охлажденные жидкие газы - </a:t>
            </a:r>
            <a:r>
              <a:rPr lang="ru-RU" dirty="0" err="1" smtClean="0"/>
              <a:t>газы</a:t>
            </a:r>
            <a:r>
              <a:rPr lang="ru-RU" dirty="0" smtClean="0"/>
              <a:t>, которые из-за своей низкой температуры при перевозке частично находятся в жидком состоянии.</a:t>
            </a:r>
          </a:p>
          <a:p>
            <a:pPr algn="just"/>
            <a:r>
              <a:rPr lang="ru-RU" dirty="0" smtClean="0"/>
              <a:t>4. Газы, растворенные под давлением - газы, которые при перевозке растворены в каком-либо растворителе.</a:t>
            </a:r>
          </a:p>
          <a:p>
            <a:pPr algn="just"/>
            <a:r>
              <a:rPr lang="ru-RU" dirty="0" smtClean="0"/>
              <a:t>5. Аэрозольные упаковки и емкости малые, содержащие газ (газовые баллончики).</a:t>
            </a:r>
          </a:p>
          <a:p>
            <a:pPr algn="just"/>
            <a:r>
              <a:rPr lang="ru-RU" dirty="0" smtClean="0"/>
              <a:t>6. Другие изделия, содержащие газ под давлением.</a:t>
            </a:r>
          </a:p>
          <a:p>
            <a:pPr algn="just"/>
            <a:r>
              <a:rPr lang="ru-RU" dirty="0" smtClean="0"/>
              <a:t>7. Газы, не находящиеся под давлением, на которые распространяются особые правила (образцы газов).</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357322"/>
          </a:xfrm>
        </p:spPr>
        <p:txBody>
          <a:bodyPr>
            <a:normAutofit fontScale="90000"/>
          </a:bodyPr>
          <a:lstStyle/>
          <a:p>
            <a:pPr algn="ctr"/>
            <a:r>
              <a:rPr lang="ru-RU" b="1" dirty="0" smtClean="0"/>
              <a:t>Класс 3 Легковоспламеняющиеся жидкости</a:t>
            </a:r>
            <a:endParaRPr lang="ru-RU" b="1" dirty="0"/>
          </a:p>
        </p:txBody>
      </p:sp>
      <p:sp>
        <p:nvSpPr>
          <p:cNvPr id="3" name="Содержимое 2"/>
          <p:cNvSpPr>
            <a:spLocks noGrp="1"/>
          </p:cNvSpPr>
          <p:nvPr>
            <p:ph idx="1"/>
          </p:nvPr>
        </p:nvSpPr>
        <p:spPr>
          <a:xfrm>
            <a:off x="285720" y="1428736"/>
            <a:ext cx="4214842" cy="5182368"/>
          </a:xfrm>
        </p:spPr>
        <p:txBody>
          <a:bodyPr>
            <a:normAutofit/>
          </a:bodyPr>
          <a:lstStyle/>
          <a:p>
            <a:pPr algn="just">
              <a:buNone/>
            </a:pPr>
            <a:endParaRPr lang="ru-RU" b="1" dirty="0" smtClean="0"/>
          </a:p>
          <a:p>
            <a:pPr algn="just"/>
            <a:r>
              <a:rPr lang="ru-RU" b="1" dirty="0" smtClean="0"/>
              <a:t>К классу 3 </a:t>
            </a:r>
            <a:r>
              <a:rPr lang="ru-RU" dirty="0" smtClean="0"/>
              <a:t>относят </a:t>
            </a:r>
            <a:r>
              <a:rPr lang="ru-RU" dirty="0" err="1" smtClean="0"/>
              <a:t>легковоспламеняю-щиеся</a:t>
            </a:r>
            <a:r>
              <a:rPr lang="ru-RU" dirty="0" smtClean="0"/>
              <a:t> жидкости, температура вспышки которых не более 60 град.С в закрытом тигле (сосуде).</a:t>
            </a:r>
          </a:p>
          <a:p>
            <a:endParaRPr lang="ru-RU" dirty="0"/>
          </a:p>
        </p:txBody>
      </p:sp>
      <p:pic>
        <p:nvPicPr>
          <p:cNvPr id="18434" name="Picture 2" descr="https://avatars.mds.yandex.net/i?id=57c5867405708ffa536106763e13085dc1f505b8-8400759-images-thumbs&amp;n=13"/>
          <p:cNvPicPr>
            <a:picLocks noChangeAspect="1" noChangeArrowheads="1"/>
          </p:cNvPicPr>
          <p:nvPr/>
        </p:nvPicPr>
        <p:blipFill>
          <a:blip r:embed="rId2" cstate="print"/>
          <a:srcRect/>
          <a:stretch>
            <a:fillRect/>
          </a:stretch>
        </p:blipFill>
        <p:spPr bwMode="auto">
          <a:xfrm>
            <a:off x="4429124" y="3571876"/>
            <a:ext cx="4357686" cy="290512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3286148"/>
          </a:xfrm>
        </p:spPr>
        <p:txBody>
          <a:bodyPr>
            <a:normAutofit fontScale="90000"/>
          </a:bodyPr>
          <a:lstStyle/>
          <a:p>
            <a:pPr algn="ctr"/>
            <a:r>
              <a:rPr lang="ru-RU" b="1" dirty="0" smtClean="0"/>
              <a:t>Класс 4.1 Легковоспламеняющиеся твердые вещества, </a:t>
            </a:r>
            <a:r>
              <a:rPr lang="ru-RU" b="1" dirty="0" err="1" smtClean="0"/>
              <a:t>самореактивные</a:t>
            </a:r>
            <a:r>
              <a:rPr lang="ru-RU" b="1" dirty="0" smtClean="0"/>
              <a:t> вещества и твердые десенсибилизированные взрывчатые вещества</a:t>
            </a:r>
            <a:br>
              <a:rPr lang="ru-RU" b="1" dirty="0" smtClean="0"/>
            </a:br>
            <a:endParaRPr lang="ru-RU" dirty="0"/>
          </a:p>
        </p:txBody>
      </p:sp>
      <p:sp>
        <p:nvSpPr>
          <p:cNvPr id="3" name="Содержимое 2"/>
          <p:cNvSpPr>
            <a:spLocks noGrp="1"/>
          </p:cNvSpPr>
          <p:nvPr>
            <p:ph idx="1"/>
          </p:nvPr>
        </p:nvSpPr>
        <p:spPr>
          <a:xfrm>
            <a:off x="285720" y="3143248"/>
            <a:ext cx="8286808" cy="3286148"/>
          </a:xfrm>
        </p:spPr>
        <p:txBody>
          <a:bodyPr>
            <a:normAutofit fontScale="70000" lnSpcReduction="20000"/>
          </a:bodyPr>
          <a:lstStyle/>
          <a:p>
            <a:endParaRPr lang="ru-RU" sz="3200" dirty="0" smtClean="0"/>
          </a:p>
          <a:p>
            <a:pPr algn="just"/>
            <a:r>
              <a:rPr lang="ru-RU" sz="3200" b="1" dirty="0" smtClean="0"/>
              <a:t>К классу 4.1 относят</a:t>
            </a:r>
            <a:endParaRPr lang="ru-RU" sz="3200" dirty="0" smtClean="0"/>
          </a:p>
          <a:p>
            <a:pPr algn="just"/>
            <a:r>
              <a:rPr lang="ru-RU" sz="3200" dirty="0" smtClean="0"/>
              <a:t>- легковоспламеняющиеся твердые вещества и изделия, которые могут воспламеняться от кратковременного воздействия источника огня или возгораться при трении;</a:t>
            </a:r>
          </a:p>
          <a:p>
            <a:pPr algn="just"/>
            <a:r>
              <a:rPr lang="ru-RU" sz="3200" dirty="0" smtClean="0"/>
              <a:t>- </a:t>
            </a:r>
            <a:r>
              <a:rPr lang="ru-RU" sz="3200" dirty="0" err="1" smtClean="0"/>
              <a:t>саморазлагающиеся</a:t>
            </a:r>
            <a:r>
              <a:rPr lang="ru-RU" sz="3200" dirty="0" smtClean="0"/>
              <a:t> вещества, т.е. вещества, склонные к экзотермическому разложению без доступа воздуха;</a:t>
            </a:r>
          </a:p>
          <a:p>
            <a:pPr algn="just"/>
            <a:r>
              <a:rPr lang="ru-RU" sz="3200" dirty="0" smtClean="0"/>
              <a:t>- взрывчатые вещества, увлажненные таким количеством воды, спирта или содержащие такое количество пластификатора или </a:t>
            </a:r>
            <a:r>
              <a:rPr lang="ru-RU" sz="3200" dirty="0" err="1" smtClean="0"/>
              <a:t>флегматизатора</a:t>
            </a:r>
            <a:r>
              <a:rPr lang="ru-RU" sz="3200" dirty="0" smtClean="0"/>
              <a:t>, которые могут подавлять взрывоопасность.</a:t>
            </a:r>
          </a:p>
          <a:p>
            <a:pPr>
              <a:buNone/>
            </a:pPr>
            <a:endParaRPr lang="ru-RU" dirty="0"/>
          </a:p>
        </p:txBody>
      </p:sp>
      <p:sp>
        <p:nvSpPr>
          <p:cNvPr id="19458"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b="1" dirty="0" smtClean="0"/>
              <a:t>Класс 4.2 Самовозгорающиеся вещества</a:t>
            </a:r>
            <a:endParaRPr lang="ru-RU" b="1" dirty="0"/>
          </a:p>
        </p:txBody>
      </p:sp>
      <p:sp>
        <p:nvSpPr>
          <p:cNvPr id="3" name="Содержимое 2"/>
          <p:cNvSpPr>
            <a:spLocks noGrp="1"/>
          </p:cNvSpPr>
          <p:nvPr>
            <p:ph idx="1"/>
          </p:nvPr>
        </p:nvSpPr>
        <p:spPr>
          <a:xfrm>
            <a:off x="457200" y="2249424"/>
            <a:ext cx="7758138" cy="3894220"/>
          </a:xfrm>
        </p:spPr>
        <p:txBody>
          <a:bodyPr>
            <a:normAutofit/>
          </a:bodyPr>
          <a:lstStyle/>
          <a:p>
            <a:pPr algn="just"/>
            <a:endParaRPr lang="ru-RU" dirty="0" smtClean="0"/>
          </a:p>
          <a:p>
            <a:pPr algn="just"/>
            <a:r>
              <a:rPr lang="ru-RU" dirty="0" smtClean="0"/>
              <a:t> </a:t>
            </a:r>
            <a:r>
              <a:rPr lang="ru-RU" b="1" dirty="0" smtClean="0"/>
              <a:t>К классу 4.2</a:t>
            </a:r>
            <a:r>
              <a:rPr lang="ru-RU" dirty="0" smtClean="0"/>
              <a:t> относят пирофорные вещества (</a:t>
            </a:r>
            <a:r>
              <a:rPr lang="ru-RU" dirty="0" err="1" smtClean="0"/>
              <a:t>вещества</a:t>
            </a:r>
            <a:r>
              <a:rPr lang="ru-RU" dirty="0" smtClean="0"/>
              <a:t>, быстро воспламеняющиеся на воздухе); другие вещества и материалы, которые способны самопроизвольно нагреваться до возгорания.</a:t>
            </a:r>
          </a:p>
          <a:p>
            <a:pPr algn="just"/>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643074"/>
          </a:xfrm>
        </p:spPr>
        <p:txBody>
          <a:bodyPr>
            <a:normAutofit fontScale="90000"/>
          </a:bodyPr>
          <a:lstStyle/>
          <a:p>
            <a:pPr algn="ctr"/>
            <a:r>
              <a:rPr lang="ru-RU" b="1" dirty="0" smtClean="0"/>
              <a:t>Класс 4.3 Вещества выделяющие воспламеняющиеся газы при </a:t>
            </a:r>
            <a:r>
              <a:rPr lang="ru-RU" b="1" dirty="0" smtClean="0"/>
              <a:t>взаимодействии </a:t>
            </a:r>
            <a:r>
              <a:rPr lang="ru-RU" b="1" dirty="0" smtClean="0"/>
              <a:t>с водой </a:t>
            </a:r>
            <a:endParaRPr lang="ru-RU" b="1" dirty="0"/>
          </a:p>
        </p:txBody>
      </p:sp>
      <p:sp>
        <p:nvSpPr>
          <p:cNvPr id="3" name="Содержимое 2"/>
          <p:cNvSpPr>
            <a:spLocks noGrp="1"/>
          </p:cNvSpPr>
          <p:nvPr>
            <p:ph idx="1"/>
          </p:nvPr>
        </p:nvSpPr>
        <p:spPr>
          <a:xfrm>
            <a:off x="457200" y="2214554"/>
            <a:ext cx="7901014" cy="4071966"/>
          </a:xfrm>
        </p:spPr>
        <p:txBody>
          <a:bodyPr>
            <a:normAutofit/>
          </a:bodyPr>
          <a:lstStyle/>
          <a:p>
            <a:pPr algn="just"/>
            <a:r>
              <a:rPr lang="ru-RU" b="1" dirty="0" smtClean="0"/>
              <a:t>К классу 4.3</a:t>
            </a:r>
            <a:r>
              <a:rPr lang="ru-RU" dirty="0" smtClean="0"/>
              <a:t> относят вещества, которые при температуре 20+-5 град. С при взаимодействии с водой выделяют самовоспламеняющиеся газы или воспламеняющиеся газы в опасных количествах с интенсивностью не менее 1 куб.дм/(кг*ч).</a:t>
            </a:r>
          </a:p>
          <a:p>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dirty="0" smtClean="0"/>
              <a:t>Опасные грузы </a:t>
            </a:r>
            <a:endParaRPr lang="ru-RU" dirty="0"/>
          </a:p>
        </p:txBody>
      </p:sp>
      <p:sp>
        <p:nvSpPr>
          <p:cNvPr id="3" name="Содержимое 2"/>
          <p:cNvSpPr>
            <a:spLocks noGrp="1"/>
          </p:cNvSpPr>
          <p:nvPr>
            <p:ph idx="1"/>
          </p:nvPr>
        </p:nvSpPr>
        <p:spPr>
          <a:xfrm>
            <a:off x="457200" y="1500174"/>
            <a:ext cx="5186370" cy="5074362"/>
          </a:xfrm>
        </p:spPr>
        <p:txBody>
          <a:bodyPr>
            <a:normAutofit fontScale="70000" lnSpcReduction="20000"/>
          </a:bodyPr>
          <a:lstStyle/>
          <a:p>
            <a:pPr algn="just"/>
            <a:r>
              <a:rPr lang="ru-RU" b="1" dirty="0" smtClean="0"/>
              <a:t>К опасным грузам относятся вещества, материалы, изделия, отходы производства и иной деятельности, которые в силу присущих им свойств и особенностей при наличии определенных факторов в процессе транспортирования, при производстве погрузочно-разгрузочных работ и хранении могут нанести вред окружающей природной среде, послужить причиной взрыва, пожара или повреждения транспортных средств, устройств, зданий и сооружений, а также гибели, </a:t>
            </a:r>
            <a:r>
              <a:rPr lang="ru-RU" b="1" dirty="0" err="1" smtClean="0"/>
              <a:t>травмирования</a:t>
            </a:r>
            <a:r>
              <a:rPr lang="ru-RU" b="1" dirty="0" smtClean="0"/>
              <a:t>, отравления, ожогов или заболевания людей, животных и птиц.</a:t>
            </a:r>
            <a:endParaRPr lang="ru-RU" dirty="0" smtClean="0"/>
          </a:p>
          <a:p>
            <a:endParaRPr lang="ru-RU" dirty="0"/>
          </a:p>
        </p:txBody>
      </p:sp>
      <p:pic>
        <p:nvPicPr>
          <p:cNvPr id="4" name="Picutre 3"/>
          <p:cNvPicPr/>
          <p:nvPr/>
        </p:nvPicPr>
        <p:blipFill>
          <a:blip r:embed="rId2" cstate="print"/>
          <a:srcRect/>
          <a:stretch>
            <a:fillRect/>
          </a:stretch>
        </p:blipFill>
        <p:spPr bwMode="auto">
          <a:xfrm>
            <a:off x="5715008" y="1928802"/>
            <a:ext cx="3197116" cy="3240921"/>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8"/>
          </a:xfrm>
        </p:spPr>
        <p:txBody>
          <a:bodyPr>
            <a:normAutofit fontScale="90000"/>
          </a:bodyPr>
          <a:lstStyle/>
          <a:p>
            <a:pPr algn="ctr"/>
            <a:r>
              <a:rPr lang="ru-RU" b="1" dirty="0" smtClean="0"/>
              <a:t>Класс 5.1 Окисляющие вещества  </a:t>
            </a:r>
            <a:endParaRPr lang="ru-RU" b="1" dirty="0"/>
          </a:p>
        </p:txBody>
      </p:sp>
      <p:sp>
        <p:nvSpPr>
          <p:cNvPr id="3" name="Содержимое 2"/>
          <p:cNvSpPr>
            <a:spLocks noGrp="1"/>
          </p:cNvSpPr>
          <p:nvPr>
            <p:ph idx="1"/>
          </p:nvPr>
        </p:nvSpPr>
        <p:spPr>
          <a:xfrm>
            <a:off x="457200" y="2214554"/>
            <a:ext cx="7972452" cy="4000528"/>
          </a:xfrm>
        </p:spPr>
        <p:txBody>
          <a:bodyPr>
            <a:normAutofit/>
          </a:bodyPr>
          <a:lstStyle/>
          <a:p>
            <a:pPr algn="just"/>
            <a:r>
              <a:rPr lang="ru-RU" b="1" dirty="0" smtClean="0"/>
              <a:t>К классу 5.1</a:t>
            </a:r>
            <a:r>
              <a:rPr lang="ru-RU" dirty="0" smtClean="0"/>
              <a:t> относят окисляющие вещества, поддерживающие горение, вызывающие и (или) способствующие воспламенению других веществ в результате экзотермической </a:t>
            </a:r>
            <a:r>
              <a:rPr lang="ru-RU" dirty="0" err="1" smtClean="0"/>
              <a:t>окислительно</a:t>
            </a:r>
            <a:r>
              <a:rPr lang="ru-RU" dirty="0" smtClean="0"/>
              <a:t> - восстановительной реакции.</a:t>
            </a:r>
          </a:p>
          <a:p>
            <a:endParaRPr lang="ru-RU"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71480"/>
            <a:ext cx="8229600" cy="928694"/>
          </a:xfrm>
        </p:spPr>
        <p:txBody>
          <a:bodyPr>
            <a:normAutofit fontScale="90000"/>
          </a:bodyPr>
          <a:lstStyle/>
          <a:p>
            <a:pPr algn="ctr"/>
            <a:r>
              <a:rPr lang="ru-RU" b="1" dirty="0" smtClean="0"/>
              <a:t>Класс 5.2 Органические </a:t>
            </a:r>
            <a:r>
              <a:rPr lang="ru-RU" b="1" dirty="0" err="1" smtClean="0"/>
              <a:t>пероксиды</a:t>
            </a:r>
            <a:endParaRPr lang="ru-RU" b="1" dirty="0"/>
          </a:p>
        </p:txBody>
      </p:sp>
      <p:sp>
        <p:nvSpPr>
          <p:cNvPr id="3" name="Содержимое 2"/>
          <p:cNvSpPr>
            <a:spLocks noGrp="1"/>
          </p:cNvSpPr>
          <p:nvPr>
            <p:ph idx="1"/>
          </p:nvPr>
        </p:nvSpPr>
        <p:spPr>
          <a:xfrm>
            <a:off x="457200" y="1428736"/>
            <a:ext cx="8258204" cy="5145800"/>
          </a:xfrm>
        </p:spPr>
        <p:txBody>
          <a:bodyPr>
            <a:normAutofit lnSpcReduction="10000"/>
          </a:bodyPr>
          <a:lstStyle/>
          <a:p>
            <a:pPr algn="just"/>
            <a:r>
              <a:rPr lang="ru-RU" b="1" dirty="0" smtClean="0"/>
              <a:t>К классу 5.2</a:t>
            </a:r>
            <a:r>
              <a:rPr lang="ru-RU" dirty="0" smtClean="0"/>
              <a:t> относят органические вещества, имеющие в своей структуре </a:t>
            </a:r>
            <a:r>
              <a:rPr lang="ru-RU" dirty="0" err="1" smtClean="0"/>
              <a:t>пероксигруппу</a:t>
            </a:r>
            <a:r>
              <a:rPr lang="ru-RU" dirty="0" smtClean="0"/>
              <a:t> [-O-O-] и являющиеся производными водорода </a:t>
            </a:r>
            <a:r>
              <a:rPr lang="ru-RU" dirty="0" err="1" smtClean="0"/>
              <a:t>пероксида</a:t>
            </a:r>
            <a:r>
              <a:rPr lang="ru-RU" dirty="0" smtClean="0"/>
              <a:t>, в молекуле которого один или два атома водорода замещаются органическим радикалом.</a:t>
            </a:r>
          </a:p>
          <a:p>
            <a:pPr algn="just"/>
            <a:r>
              <a:rPr lang="ru-RU" b="1" i="1" dirty="0" smtClean="0"/>
              <a:t>Органические </a:t>
            </a:r>
            <a:r>
              <a:rPr lang="ru-RU" b="1" i="1" dirty="0" err="1" smtClean="0"/>
              <a:t>пероксиды</a:t>
            </a:r>
            <a:r>
              <a:rPr lang="ru-RU" b="1" i="1" dirty="0" smtClean="0"/>
              <a:t> - это термически нестабильные вещества, которые при нормальной или повышенной температуре способны развивать </a:t>
            </a:r>
            <a:r>
              <a:rPr lang="ru-RU" b="1" i="1" dirty="0" err="1" smtClean="0"/>
              <a:t>самоускоряющуюся</a:t>
            </a:r>
            <a:r>
              <a:rPr lang="ru-RU" b="1" i="1" dirty="0" smtClean="0"/>
              <a:t> экзотермическую реакцию. </a:t>
            </a:r>
            <a:endParaRPr lang="ru-RU" b="1"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214446"/>
          </a:xfrm>
        </p:spPr>
        <p:txBody>
          <a:bodyPr>
            <a:normAutofit fontScale="90000"/>
          </a:bodyPr>
          <a:lstStyle/>
          <a:p>
            <a:pPr algn="ctr"/>
            <a:r>
              <a:rPr lang="ru-RU" b="1" dirty="0" smtClean="0"/>
              <a:t>Класс 6.1 Ядовитые (токсичные) вещества</a:t>
            </a:r>
            <a:endParaRPr lang="ru-RU" b="1" dirty="0"/>
          </a:p>
        </p:txBody>
      </p:sp>
      <p:sp>
        <p:nvSpPr>
          <p:cNvPr id="3" name="Содержимое 2"/>
          <p:cNvSpPr>
            <a:spLocks noGrp="1"/>
          </p:cNvSpPr>
          <p:nvPr>
            <p:ph idx="1"/>
          </p:nvPr>
        </p:nvSpPr>
        <p:spPr>
          <a:xfrm>
            <a:off x="357158" y="1928802"/>
            <a:ext cx="8515352" cy="4429156"/>
          </a:xfrm>
        </p:spPr>
        <p:txBody>
          <a:bodyPr>
            <a:normAutofit fontScale="77500" lnSpcReduction="20000"/>
          </a:bodyPr>
          <a:lstStyle/>
          <a:p>
            <a:pPr algn="just"/>
            <a:r>
              <a:rPr lang="ru-RU" b="1" dirty="0" smtClean="0"/>
              <a:t>К классу 6.1</a:t>
            </a:r>
            <a:r>
              <a:rPr lang="ru-RU" dirty="0" smtClean="0"/>
              <a:t> относят ядовитые (токсичные) вещества, о которых на основе данных о воздействии на людей или результатов экспериментов, произведенных на животных, известно, что они могут причинить вред здоровью или привести к смерти человека при попадании через дыхательные пути (в виде паров, пыли или аэрозолей), кожу или органы пищеварения при однократном или кратковременном воздействии в относительно небольших количествах, показатели токсичности которых не превышают значений:</a:t>
            </a:r>
          </a:p>
          <a:p>
            <a:pPr algn="just"/>
            <a:r>
              <a:rPr lang="ru-RU" dirty="0" smtClean="0"/>
              <a:t>- </a:t>
            </a:r>
            <a:r>
              <a:rPr lang="ru-RU" dirty="0" err="1" smtClean="0"/>
              <a:t>среднесмертельная</a:t>
            </a:r>
            <a:r>
              <a:rPr lang="ru-RU" dirty="0" smtClean="0"/>
              <a:t> (летальная) доза ЛД50: при введении в желудок твердых веществ - 200 мг/кг, жидкостей - 500 мг/кг; при нанесении на кожу - 1000 мг/кг;</a:t>
            </a:r>
          </a:p>
          <a:p>
            <a:pPr algn="just"/>
            <a:r>
              <a:rPr lang="ru-RU" dirty="0" smtClean="0"/>
              <a:t>- </a:t>
            </a:r>
            <a:r>
              <a:rPr lang="ru-RU" dirty="0" err="1" smtClean="0"/>
              <a:t>среднесмертельная</a:t>
            </a:r>
            <a:r>
              <a:rPr lang="ru-RU" dirty="0" smtClean="0"/>
              <a:t> концентрация ЛК50 при вдыхании пыли или </a:t>
            </a:r>
            <a:r>
              <a:rPr lang="ru-RU" dirty="0" err="1" smtClean="0"/>
              <a:t>аэровзвеси</a:t>
            </a:r>
            <a:r>
              <a:rPr lang="ru-RU" dirty="0" smtClean="0"/>
              <a:t> 10 мг/куб.дм.</a:t>
            </a:r>
          </a:p>
          <a:p>
            <a:endParaRPr lang="ru-RU"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214446"/>
          </a:xfrm>
        </p:spPr>
        <p:txBody>
          <a:bodyPr>
            <a:normAutofit fontScale="90000"/>
          </a:bodyPr>
          <a:lstStyle/>
          <a:p>
            <a:pPr algn="ctr"/>
            <a:r>
              <a:rPr lang="ru-RU" b="1" dirty="0" smtClean="0"/>
              <a:t>Класс 6.2 Инфекционные вещества</a:t>
            </a:r>
            <a:endParaRPr lang="ru-RU" b="1" dirty="0"/>
          </a:p>
        </p:txBody>
      </p:sp>
      <p:sp>
        <p:nvSpPr>
          <p:cNvPr id="3" name="Содержимое 2"/>
          <p:cNvSpPr>
            <a:spLocks noGrp="1"/>
          </p:cNvSpPr>
          <p:nvPr>
            <p:ph idx="1"/>
          </p:nvPr>
        </p:nvSpPr>
        <p:spPr>
          <a:xfrm>
            <a:off x="457200" y="1571612"/>
            <a:ext cx="8229600" cy="5002924"/>
          </a:xfrm>
        </p:spPr>
        <p:txBody>
          <a:bodyPr>
            <a:normAutofit/>
          </a:bodyPr>
          <a:lstStyle/>
          <a:p>
            <a:pPr algn="just"/>
            <a:r>
              <a:rPr lang="ru-RU" b="1" dirty="0" smtClean="0"/>
              <a:t>К классу 6.2 </a:t>
            </a:r>
            <a:r>
              <a:rPr lang="ru-RU" dirty="0" smtClean="0"/>
              <a:t>относят такие вещества, которые содержат патогенные микроорганизмы (включая бактерии, вирусы, риккетсии, паразиты и грибки) или их </a:t>
            </a:r>
            <a:r>
              <a:rPr lang="ru-RU" dirty="0" err="1" smtClean="0"/>
              <a:t>рекомбинанты</a:t>
            </a:r>
            <a:r>
              <a:rPr lang="ru-RU" dirty="0" smtClean="0"/>
              <a:t> (гибриды или мутанты), о которых известно или есть основания полагать, что они являются возбудителями инфекционных заболеваний животных или человека.</a:t>
            </a:r>
          </a:p>
          <a:p>
            <a:pPr algn="just"/>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000132"/>
          </a:xfrm>
        </p:spPr>
        <p:txBody>
          <a:bodyPr>
            <a:normAutofit fontScale="90000"/>
          </a:bodyPr>
          <a:lstStyle/>
          <a:p>
            <a:pPr algn="ctr"/>
            <a:r>
              <a:rPr lang="ru-RU" b="1" dirty="0" smtClean="0"/>
              <a:t>Класс 7 Радиоактивные материалы</a:t>
            </a:r>
            <a:endParaRPr lang="ru-RU" b="1" dirty="0"/>
          </a:p>
        </p:txBody>
      </p:sp>
      <p:sp>
        <p:nvSpPr>
          <p:cNvPr id="3" name="Содержимое 2"/>
          <p:cNvSpPr>
            <a:spLocks noGrp="1"/>
          </p:cNvSpPr>
          <p:nvPr>
            <p:ph idx="1"/>
          </p:nvPr>
        </p:nvSpPr>
        <p:spPr>
          <a:xfrm>
            <a:off x="500034" y="2143116"/>
            <a:ext cx="8229600" cy="3500462"/>
          </a:xfrm>
        </p:spPr>
        <p:txBody>
          <a:bodyPr/>
          <a:lstStyle/>
          <a:p>
            <a:r>
              <a:rPr lang="ru-RU" b="1" dirty="0" smtClean="0"/>
              <a:t>К классу 7</a:t>
            </a:r>
            <a:r>
              <a:rPr lang="ru-RU" dirty="0" smtClean="0"/>
              <a:t> относят радиоактивные вещества, удельная активность которых превышает 70 </a:t>
            </a:r>
            <a:r>
              <a:rPr lang="ru-RU" dirty="0" err="1" smtClean="0"/>
              <a:t>кБк</a:t>
            </a:r>
            <a:r>
              <a:rPr lang="ru-RU" dirty="0" smtClean="0"/>
              <a:t>/кг (2 </a:t>
            </a:r>
            <a:r>
              <a:rPr lang="ru-RU" dirty="0" err="1" smtClean="0"/>
              <a:t>нКи</a:t>
            </a:r>
            <a:r>
              <a:rPr lang="ru-RU" dirty="0" smtClean="0"/>
              <a:t>/г), и изделия, содержащие такие вещества.</a:t>
            </a:r>
          </a:p>
          <a:p>
            <a:endParaRPr lang="ru-RU"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428760"/>
          </a:xfrm>
        </p:spPr>
        <p:txBody>
          <a:bodyPr>
            <a:normAutofit/>
          </a:bodyPr>
          <a:lstStyle/>
          <a:p>
            <a:pPr algn="ctr"/>
            <a:r>
              <a:rPr lang="ru-RU" b="1" dirty="0" smtClean="0"/>
              <a:t>Класс 8 Едкие (коррозионные) вещества</a:t>
            </a:r>
            <a:endParaRPr lang="ru-RU" b="1" dirty="0"/>
          </a:p>
        </p:txBody>
      </p:sp>
      <p:sp>
        <p:nvSpPr>
          <p:cNvPr id="3" name="Содержимое 2"/>
          <p:cNvSpPr>
            <a:spLocks noGrp="1"/>
          </p:cNvSpPr>
          <p:nvPr>
            <p:ph idx="1"/>
          </p:nvPr>
        </p:nvSpPr>
        <p:spPr>
          <a:xfrm>
            <a:off x="457200" y="1785926"/>
            <a:ext cx="8229600" cy="4429156"/>
          </a:xfrm>
        </p:spPr>
        <p:txBody>
          <a:bodyPr>
            <a:normAutofit/>
          </a:bodyPr>
          <a:lstStyle/>
          <a:p>
            <a:pPr algn="just"/>
            <a:endParaRPr lang="ru-RU" dirty="0" smtClean="0"/>
          </a:p>
          <a:p>
            <a:pPr algn="just"/>
            <a:r>
              <a:rPr lang="ru-RU" b="1" dirty="0" smtClean="0"/>
              <a:t>К классу 8</a:t>
            </a:r>
            <a:r>
              <a:rPr lang="ru-RU" dirty="0" smtClean="0"/>
              <a:t> относят едкие и коррозионные вещества, которые действуют на живую кожную ткань, слизистые оболочки и глаза или в случае утечки могут вызвать повреждение других грузов или транспортных средств, или вызвать их разрушение и тем самым создать другие виды опасности.</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Класс 9 Прочие опасные вещества и изделия</a:t>
            </a:r>
            <a:endParaRPr lang="ru-RU" b="1" dirty="0"/>
          </a:p>
        </p:txBody>
      </p:sp>
      <p:sp>
        <p:nvSpPr>
          <p:cNvPr id="3" name="Содержимое 2"/>
          <p:cNvSpPr>
            <a:spLocks noGrp="1"/>
          </p:cNvSpPr>
          <p:nvPr>
            <p:ph idx="1"/>
          </p:nvPr>
        </p:nvSpPr>
        <p:spPr>
          <a:xfrm>
            <a:off x="457200" y="1928802"/>
            <a:ext cx="8229600" cy="4645734"/>
          </a:xfrm>
        </p:spPr>
        <p:txBody>
          <a:bodyPr>
            <a:normAutofit fontScale="77500" lnSpcReduction="20000"/>
          </a:bodyPr>
          <a:lstStyle/>
          <a:p>
            <a:r>
              <a:rPr lang="ru-RU" b="1" dirty="0" smtClean="0"/>
              <a:t>Класс 9 Прочие опасные вещества и изделия</a:t>
            </a:r>
          </a:p>
          <a:p>
            <a:endParaRPr lang="ru-RU" dirty="0" smtClean="0"/>
          </a:p>
          <a:p>
            <a:pPr algn="just"/>
            <a:r>
              <a:rPr lang="ru-RU" b="1" dirty="0" smtClean="0"/>
              <a:t>К классу 9</a:t>
            </a:r>
            <a:r>
              <a:rPr lang="ru-RU" dirty="0" smtClean="0"/>
              <a:t> относят вещества и изделия, которые во время перевозки представляют опасность, не подпадающую под определение других классов. Класс 9 включает наряду с другими:</a:t>
            </a:r>
          </a:p>
          <a:p>
            <a:pPr algn="just"/>
            <a:r>
              <a:rPr lang="ru-RU" dirty="0" smtClean="0"/>
              <a:t>- вещества, опасные для окружающей природной среды;</a:t>
            </a:r>
          </a:p>
          <a:p>
            <a:pPr algn="just"/>
            <a:r>
              <a:rPr lang="ru-RU" dirty="0" smtClean="0"/>
              <a:t>- вещества, перевозимые при высокой температуре (жидкости - не ниже 100°С и твердые вещества - не ниже 240°С);</a:t>
            </a:r>
          </a:p>
          <a:p>
            <a:pPr algn="just"/>
            <a:r>
              <a:rPr lang="ru-RU" dirty="0" smtClean="0"/>
              <a:t>(в ред. Протокола 75 заседания Совета по железнодорожному транспорту государств - участников Содружества)</a:t>
            </a:r>
          </a:p>
          <a:p>
            <a:pPr algn="just"/>
            <a:r>
              <a:rPr lang="ru-RU" dirty="0" smtClean="0"/>
              <a:t>- генетически измененные микроорганизмы или организмы, не попадающие под критерии класса 6.2 (инфекционные вещества).</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714500"/>
          <a:ext cx="8472517" cy="4556760"/>
        </p:xfrm>
        <a:graphic>
          <a:graphicData uri="http://schemas.openxmlformats.org/drawingml/2006/table">
            <a:tbl>
              <a:tblPr firstRow="1" bandRow="1">
                <a:tableStyleId>{5C22544A-7EE6-4342-B048-85BDC9FD1C3A}</a:tableStyleId>
              </a:tblPr>
              <a:tblGrid>
                <a:gridCol w="779565"/>
                <a:gridCol w="1029653"/>
                <a:gridCol w="6663299"/>
              </a:tblGrid>
              <a:tr h="370840">
                <a:tc gridSpan="2">
                  <a:txBody>
                    <a:bodyPr/>
                    <a:lstStyle/>
                    <a:p>
                      <a:pPr algn="ctr">
                        <a:lnSpc>
                          <a:spcPct val="150000"/>
                        </a:lnSpc>
                        <a:spcAft>
                          <a:spcPts val="0"/>
                        </a:spcAft>
                      </a:pPr>
                      <a:r>
                        <a:rPr lang="ru-RU" sz="14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gn="ctr">
                        <a:lnSpc>
                          <a:spcPct val="150000"/>
                        </a:lnSpc>
                        <a:spcAft>
                          <a:spcPts val="0"/>
                        </a:spcAft>
                      </a:pPr>
                      <a:r>
                        <a:rPr lang="ru-RU" sz="1400" dirty="0">
                          <a:latin typeface="Times New Roman"/>
                          <a:ea typeface="Times New Roman"/>
                        </a:rPr>
                        <a:t>Наименование подкласса</a:t>
                      </a:r>
                    </a:p>
                  </a:txBody>
                  <a:tcPr marL="39370" marR="39370" marT="64770" marB="64770"/>
                </a:tc>
              </a:tr>
              <a:tr h="370840">
                <a:tc>
                  <a:txBody>
                    <a:bodyPr/>
                    <a:lstStyle/>
                    <a:p>
                      <a:pPr algn="just">
                        <a:lnSpc>
                          <a:spcPct val="150000"/>
                        </a:lnSpc>
                        <a:spcAft>
                          <a:spcPts val="0"/>
                        </a:spcAft>
                      </a:pPr>
                      <a:r>
                        <a:rPr lang="ru-RU" sz="1400">
                          <a:latin typeface="Times New Roman"/>
                          <a:ea typeface="Times New Roman"/>
                        </a:rPr>
                        <a:t>Класса</a:t>
                      </a:r>
                    </a:p>
                  </a:txBody>
                  <a:tcPr marL="39370" marR="39370" marT="64770" marB="64770"/>
                </a:tc>
                <a:tc>
                  <a:txBody>
                    <a:bodyPr/>
                    <a:lstStyle/>
                    <a:p>
                      <a:pPr>
                        <a:lnSpc>
                          <a:spcPct val="150000"/>
                        </a:lnSpc>
                        <a:spcAft>
                          <a:spcPts val="0"/>
                        </a:spcAft>
                      </a:pPr>
                      <a:r>
                        <a:rPr lang="ru-RU" sz="1400">
                          <a:latin typeface="Times New Roman"/>
                          <a:ea typeface="Times New Roman"/>
                        </a:rPr>
                        <a:t>Подкласса</a:t>
                      </a:r>
                    </a:p>
                  </a:txBody>
                  <a:tcPr marL="39370" marR="39370" marT="64770" marB="64770"/>
                </a:tc>
                <a:tc vMerge="1">
                  <a:txBody>
                    <a:bodyPr/>
                    <a:lstStyle/>
                    <a:p>
                      <a:endParaRPr lang="ru-RU"/>
                    </a:p>
                  </a:txBody>
                  <a:tcPr/>
                </a:tc>
              </a:tr>
              <a:tr h="370840">
                <a:tc>
                  <a:txBody>
                    <a:bodyPr/>
                    <a:lstStyle/>
                    <a:p>
                      <a:pPr>
                        <a:lnSpc>
                          <a:spcPct val="150000"/>
                        </a:lnSpc>
                        <a:spcAft>
                          <a:spcPts val="0"/>
                        </a:spcAft>
                      </a:pPr>
                      <a:r>
                        <a:rPr lang="ru-RU" sz="1400">
                          <a:latin typeface="Times New Roman"/>
                          <a:ea typeface="Times New Roman"/>
                        </a:rPr>
                        <a:t>1</a:t>
                      </a:r>
                    </a:p>
                  </a:txBody>
                  <a:tcPr marL="39370" marR="39370" marT="64770" marB="64770"/>
                </a:tc>
                <a:tc>
                  <a:txBody>
                    <a:bodyPr/>
                    <a:lstStyle/>
                    <a:p>
                      <a:pPr>
                        <a:lnSpc>
                          <a:spcPct val="150000"/>
                        </a:lnSpc>
                        <a:spcAft>
                          <a:spcPts val="0"/>
                        </a:spcAft>
                      </a:pPr>
                      <a:r>
                        <a:rPr lang="ru-RU" sz="1400">
                          <a:latin typeface="Times New Roman"/>
                          <a:ea typeface="Times New Roman"/>
                        </a:rPr>
                        <a:t>1.1</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с опасностью взрыва массой</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1.2</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но характеризующиеся опасностью разбрасывания</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1.3</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характеризующиеся опасностью возгорания или незначительной опасностью взрыва или незначительной опасностью разбрасывания или тем и другим</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1.4</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вещества и изделия, не представляющие значительной опасности</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1.5</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очень низкой чувствительности с опасностью взрыва массой</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1.6</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изделия чрезвычайно низкой чувствительности, не взрывающиеся массой</a:t>
                      </a:r>
                    </a:p>
                  </a:txBody>
                  <a:tcPr marL="39370" marR="39370" marT="64770" marB="64770"/>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2249488"/>
          <a:ext cx="8229600" cy="3505200"/>
        </p:xfrm>
        <a:graphic>
          <a:graphicData uri="http://schemas.openxmlformats.org/drawingml/2006/table">
            <a:tbl>
              <a:tblPr firstRow="1" bandRow="1">
                <a:tableStyleId>{5C22544A-7EE6-4342-B048-85BDC9FD1C3A}</a:tableStyleId>
              </a:tblPr>
              <a:tblGrid>
                <a:gridCol w="614338"/>
                <a:gridCol w="857256"/>
                <a:gridCol w="6758006"/>
              </a:tblGrid>
              <a:tr h="3708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tr>
              <a:tr h="3708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tr>
              <a:tr h="370840">
                <a:tc>
                  <a:txBody>
                    <a:bodyPr/>
                    <a:lstStyle/>
                    <a:p>
                      <a:pPr>
                        <a:lnSpc>
                          <a:spcPct val="150000"/>
                        </a:lnSpc>
                        <a:spcAft>
                          <a:spcPts val="0"/>
                        </a:spcAft>
                      </a:pPr>
                      <a:r>
                        <a:rPr lang="ru-RU" sz="1200">
                          <a:latin typeface="Times New Roman"/>
                          <a:ea typeface="Times New Roman"/>
                        </a:rPr>
                        <a:t>2</a:t>
                      </a:r>
                    </a:p>
                  </a:txBody>
                  <a:tcPr marL="39370" marR="39370" marT="64770" marB="64770"/>
                </a:tc>
                <a:tc>
                  <a:txBody>
                    <a:bodyPr/>
                    <a:lstStyle/>
                    <a:p>
                      <a:pPr>
                        <a:lnSpc>
                          <a:spcPct val="150000"/>
                        </a:lnSpc>
                        <a:spcAft>
                          <a:spcPts val="0"/>
                        </a:spcAft>
                      </a:pPr>
                      <a:r>
                        <a:rPr lang="ru-RU" sz="1200">
                          <a:latin typeface="Times New Roman"/>
                          <a:ea typeface="Times New Roman"/>
                        </a:rPr>
                        <a:t>2.1</a:t>
                      </a:r>
                    </a:p>
                  </a:txBody>
                  <a:tcPr marL="39370" marR="39370" marT="64770" marB="64770"/>
                </a:tc>
                <a:tc>
                  <a:txBody>
                    <a:bodyPr/>
                    <a:lstStyle/>
                    <a:p>
                      <a:pPr>
                        <a:lnSpc>
                          <a:spcPct val="150000"/>
                        </a:lnSpc>
                        <a:spcAft>
                          <a:spcPts val="0"/>
                        </a:spcAft>
                      </a:pPr>
                      <a:r>
                        <a:rPr lang="ru-RU" sz="1200" dirty="0">
                          <a:latin typeface="Times New Roman"/>
                          <a:ea typeface="Times New Roman"/>
                        </a:rPr>
                        <a:t>Воспламеняющиеся газы</a:t>
                      </a:r>
                    </a:p>
                  </a:txBody>
                  <a:tcPr marL="39370" marR="39370" marT="64770" marB="64770"/>
                </a:tc>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2.2</a:t>
                      </a:r>
                    </a:p>
                  </a:txBody>
                  <a:tcPr marL="39370" marR="39370" marT="64770" marB="64770"/>
                </a:tc>
                <a:tc>
                  <a:txBody>
                    <a:bodyPr/>
                    <a:lstStyle/>
                    <a:p>
                      <a:pPr>
                        <a:lnSpc>
                          <a:spcPct val="150000"/>
                        </a:lnSpc>
                        <a:spcAft>
                          <a:spcPts val="0"/>
                        </a:spcAft>
                      </a:pPr>
                      <a:r>
                        <a:rPr lang="ru-RU" sz="1200">
                          <a:latin typeface="Times New Roman"/>
                          <a:ea typeface="Times New Roman"/>
                        </a:rPr>
                        <a:t>Невоспламеняющиеся неядовитые (нетоксичные) газы</a:t>
                      </a:r>
                    </a:p>
                  </a:txBody>
                  <a:tcPr marL="39370" marR="39370" marT="64770" marB="64770"/>
                </a:tc>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2.3</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газы</a:t>
                      </a:r>
                    </a:p>
                  </a:txBody>
                  <a:tcPr marL="39370" marR="39370" marT="64770" marB="64770"/>
                </a:tc>
              </a:tr>
              <a:tr h="370840">
                <a:tc>
                  <a:txBody>
                    <a:bodyPr/>
                    <a:lstStyle/>
                    <a:p>
                      <a:pPr>
                        <a:lnSpc>
                          <a:spcPct val="150000"/>
                        </a:lnSpc>
                        <a:spcAft>
                          <a:spcPts val="0"/>
                        </a:spcAft>
                      </a:pPr>
                      <a:r>
                        <a:rPr lang="ru-RU" sz="1200">
                          <a:latin typeface="Times New Roman"/>
                          <a:ea typeface="Times New Roman"/>
                        </a:rPr>
                        <a:t>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жидкости</a:t>
                      </a:r>
                    </a:p>
                  </a:txBody>
                  <a:tcPr marL="39370" marR="39370" marT="64770" marB="64770"/>
                </a:tc>
              </a:tr>
              <a:tr h="370840">
                <a:tc>
                  <a:txBody>
                    <a:bodyPr/>
                    <a:lstStyle/>
                    <a:p>
                      <a:pPr>
                        <a:lnSpc>
                          <a:spcPct val="150000"/>
                        </a:lnSpc>
                        <a:spcAft>
                          <a:spcPts val="0"/>
                        </a:spcAft>
                      </a:pPr>
                      <a:r>
                        <a:rPr lang="ru-RU" sz="1200">
                          <a:latin typeface="Times New Roman"/>
                          <a:ea typeface="Times New Roman"/>
                        </a:rPr>
                        <a:t>4.1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твердые вещества, саморазлагающиеся вещества и твердые десенсибилизированные взрывчатые вещества</a:t>
                      </a:r>
                    </a:p>
                  </a:txBody>
                  <a:tcPr marL="39370" marR="39370" marT="64770" marB="64770"/>
                </a:tc>
              </a:tr>
              <a:tr h="370840">
                <a:tc>
                  <a:txBody>
                    <a:bodyPr/>
                    <a:lstStyle/>
                    <a:p>
                      <a:pPr>
                        <a:lnSpc>
                          <a:spcPct val="150000"/>
                        </a:lnSpc>
                        <a:spcAft>
                          <a:spcPts val="0"/>
                        </a:spcAft>
                      </a:pPr>
                      <a:r>
                        <a:rPr lang="ru-RU" sz="1200">
                          <a:latin typeface="Times New Roman"/>
                          <a:ea typeface="Times New Roman"/>
                        </a:rPr>
                        <a:t>4.2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Самовозгорающиеся вещества</a:t>
                      </a:r>
                    </a:p>
                  </a:txBody>
                  <a:tcPr marL="39370" marR="39370" marT="64770" marB="64770"/>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28588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1785928"/>
          <a:ext cx="8229600" cy="4143400"/>
        </p:xfrm>
        <a:graphic>
          <a:graphicData uri="http://schemas.openxmlformats.org/drawingml/2006/table">
            <a:tbl>
              <a:tblPr firstRow="1" bandRow="1">
                <a:tableStyleId>{5C22544A-7EE6-4342-B048-85BDC9FD1C3A}</a:tableStyleId>
              </a:tblPr>
              <a:tblGrid>
                <a:gridCol w="828652"/>
                <a:gridCol w="928694"/>
                <a:gridCol w="6472254"/>
              </a:tblGrid>
              <a:tr h="4143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tr>
              <a:tr h="4143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tr>
              <a:tr h="414340">
                <a:tc>
                  <a:txBody>
                    <a:bodyPr/>
                    <a:lstStyle/>
                    <a:p>
                      <a:pPr>
                        <a:lnSpc>
                          <a:spcPct val="150000"/>
                        </a:lnSpc>
                        <a:spcAft>
                          <a:spcPts val="0"/>
                        </a:spcAft>
                      </a:pPr>
                      <a:r>
                        <a:rPr lang="ru-RU" sz="1200">
                          <a:latin typeface="Times New Roman"/>
                          <a:ea typeface="Times New Roman"/>
                        </a:rPr>
                        <a:t>4.3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Вещества, выделяющие воспламеняющиеся газы при взаимодействии с водой</a:t>
                      </a:r>
                    </a:p>
                  </a:txBody>
                  <a:tcPr marL="39370" marR="39370" marT="64770" marB="64770"/>
                </a:tc>
              </a:tr>
              <a:tr h="414340">
                <a:tc>
                  <a:txBody>
                    <a:bodyPr/>
                    <a:lstStyle/>
                    <a:p>
                      <a:pPr>
                        <a:lnSpc>
                          <a:spcPct val="150000"/>
                        </a:lnSpc>
                        <a:spcAft>
                          <a:spcPts val="0"/>
                        </a:spcAft>
                      </a:pPr>
                      <a:r>
                        <a:rPr lang="ru-RU" sz="1200">
                          <a:latin typeface="Times New Roman"/>
                          <a:ea typeface="Times New Roman"/>
                        </a:rPr>
                        <a:t>5.1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Окисляющие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5.2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Органические пероксиды</a:t>
                      </a:r>
                    </a:p>
                  </a:txBody>
                  <a:tcPr marL="39370" marR="39370" marT="64770" marB="64770"/>
                </a:tc>
              </a:tr>
              <a:tr h="414340">
                <a:tc>
                  <a:txBody>
                    <a:bodyPr/>
                    <a:lstStyle/>
                    <a:p>
                      <a:pPr>
                        <a:lnSpc>
                          <a:spcPct val="150000"/>
                        </a:lnSpc>
                        <a:spcAft>
                          <a:spcPts val="0"/>
                        </a:spcAft>
                      </a:pPr>
                      <a:r>
                        <a:rPr lang="ru-RU" sz="1200">
                          <a:latin typeface="Times New Roman"/>
                          <a:ea typeface="Times New Roman"/>
                        </a:rPr>
                        <a:t>6.1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6.2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Инфекционные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7</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Радиоактивные материалы</a:t>
                      </a:r>
                    </a:p>
                  </a:txBody>
                  <a:tcPr marL="39370" marR="39370" marT="64770" marB="64770"/>
                </a:tc>
              </a:tr>
              <a:tr h="414340">
                <a:tc>
                  <a:txBody>
                    <a:bodyPr/>
                    <a:lstStyle/>
                    <a:p>
                      <a:pPr>
                        <a:lnSpc>
                          <a:spcPct val="150000"/>
                        </a:lnSpc>
                        <a:spcAft>
                          <a:spcPts val="0"/>
                        </a:spcAft>
                      </a:pPr>
                      <a:r>
                        <a:rPr lang="ru-RU" sz="1200">
                          <a:latin typeface="Times New Roman"/>
                          <a:ea typeface="Times New Roman"/>
                        </a:rPr>
                        <a:t>8</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Едкие (коррозионные)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9</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Прочие опасные вещества и изделия</a:t>
                      </a:r>
                    </a:p>
                  </a:txBody>
                  <a:tcPr marL="39370" marR="39370" marT="64770" marB="64770"/>
                </a:tc>
              </a:tr>
            </a:tbl>
          </a:graphicData>
        </a:graphic>
      </p:graphicFrame>
      <p:sp>
        <p:nvSpPr>
          <p:cNvPr id="5" name="Прямоугольник 4"/>
          <p:cNvSpPr/>
          <p:nvPr/>
        </p:nvSpPr>
        <p:spPr>
          <a:xfrm>
            <a:off x="1643042" y="6143644"/>
            <a:ext cx="5214958" cy="369332"/>
          </a:xfrm>
          <a:prstGeom prst="rect">
            <a:avLst/>
          </a:prstGeom>
        </p:spPr>
        <p:txBody>
          <a:bodyPr wrap="square">
            <a:spAutoFit/>
          </a:bodyPr>
          <a:lstStyle/>
          <a:p>
            <a:r>
              <a:rPr lang="ru-RU" dirty="0"/>
              <a:t>*) - классы на подклассы не подразделяются</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lstStyle/>
          <a:p>
            <a:pPr algn="ctr"/>
            <a:r>
              <a:rPr lang="ru-RU" dirty="0" smtClean="0"/>
              <a:t>Определение</a:t>
            </a:r>
            <a:endParaRPr lang="ru-RU" dirty="0"/>
          </a:p>
        </p:txBody>
      </p:sp>
      <p:sp>
        <p:nvSpPr>
          <p:cNvPr id="3" name="Содержимое 2"/>
          <p:cNvSpPr>
            <a:spLocks noGrp="1"/>
          </p:cNvSpPr>
          <p:nvPr>
            <p:ph idx="1"/>
          </p:nvPr>
        </p:nvSpPr>
        <p:spPr>
          <a:xfrm>
            <a:off x="457200" y="1857364"/>
            <a:ext cx="8229600" cy="4500594"/>
          </a:xfrm>
        </p:spPr>
        <p:txBody>
          <a:bodyPr>
            <a:normAutofit fontScale="92500"/>
          </a:bodyPr>
          <a:lstStyle/>
          <a:p>
            <a:pPr algn="just">
              <a:buNone/>
            </a:pPr>
            <a:r>
              <a:rPr lang="ru-RU" dirty="0" smtClean="0"/>
              <a:t>		«Опасный груз»- </a:t>
            </a:r>
            <a:r>
              <a:rPr lang="ru-RU" dirty="0" err="1" smtClean="0"/>
              <a:t>груз</a:t>
            </a:r>
            <a:r>
              <a:rPr lang="ru-RU" smtClean="0"/>
              <a:t>, </a:t>
            </a:r>
            <a:r>
              <a:rPr lang="ru-RU" dirty="0" smtClean="0"/>
              <a:t>который в силу присущих ему свойств при определенных условиях при перевозке, выполнении маневровых, </a:t>
            </a:r>
            <a:r>
              <a:rPr lang="ru-RU" dirty="0" err="1" smtClean="0"/>
              <a:t>погрузочно</a:t>
            </a:r>
            <a:r>
              <a:rPr lang="ru-RU" dirty="0" smtClean="0"/>
              <a:t> - </a:t>
            </a:r>
            <a:r>
              <a:rPr lang="ru-RU" dirty="0" err="1" smtClean="0"/>
              <a:t>вырузочных</a:t>
            </a:r>
            <a:r>
              <a:rPr lang="ru-RU" dirty="0" smtClean="0"/>
              <a:t> работ и хранении может стать причиной взрыва, пожара, химического или иного вида заражения либо, повреждения технических средств, устройств, оборудования и других объектов железнодорожного транспорта и третьих лиц, а так же причинения вреда жизни или здоровью граждан, вреда окружающей среде.</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928694"/>
          </a:xfrm>
        </p:spPr>
        <p:txBody>
          <a:bodyPr>
            <a:normAutofit fontScale="90000"/>
          </a:bodyPr>
          <a:lstStyle/>
          <a:p>
            <a:pPr algn="ctr"/>
            <a:r>
              <a:rPr lang="ru-RU" dirty="0" smtClean="0"/>
              <a:t>. </a:t>
            </a:r>
            <a:r>
              <a:rPr lang="ru-RU" dirty="0" smtClean="0">
                <a:latin typeface="Times New Roman" pitchFamily="18" charset="0"/>
                <a:cs typeface="Times New Roman" pitchFamily="18" charset="0"/>
              </a:rPr>
              <a:t>Классификационная таблица опасных грузов класса 1</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14282" y="1428737"/>
          <a:ext cx="8786874" cy="5288133"/>
        </p:xfrm>
        <a:graphic>
          <a:graphicData uri="http://schemas.openxmlformats.org/drawingml/2006/table">
            <a:tbl>
              <a:tblPr firstRow="1" bandRow="1">
                <a:tableStyleId>{5C22544A-7EE6-4342-B048-85BDC9FD1C3A}</a:tableStyleId>
              </a:tblPr>
              <a:tblGrid>
                <a:gridCol w="500066"/>
                <a:gridCol w="6215106"/>
                <a:gridCol w="357190"/>
                <a:gridCol w="357190"/>
                <a:gridCol w="285752"/>
                <a:gridCol w="357190"/>
                <a:gridCol w="357190"/>
                <a:gridCol w="357190"/>
              </a:tblGrid>
              <a:tr h="494863">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55508">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tr>
              <a:tr h="336278">
                <a:tc>
                  <a:txBody>
                    <a:bodyPr/>
                    <a:lstStyle/>
                    <a:p>
                      <a:pPr>
                        <a:lnSpc>
                          <a:spcPct val="150000"/>
                        </a:lnSpc>
                        <a:spcAft>
                          <a:spcPts val="0"/>
                        </a:spcAft>
                      </a:pPr>
                      <a:r>
                        <a:rPr lang="ru-RU" sz="1000">
                          <a:latin typeface="Times New Roman"/>
                          <a:ea typeface="Times New Roman"/>
                        </a:rPr>
                        <a:t>A</a:t>
                      </a:r>
                    </a:p>
                  </a:txBody>
                  <a:tcPr marL="39370" marR="39370" marT="64770" marB="64770"/>
                </a:tc>
                <a:tc>
                  <a:txBody>
                    <a:bodyPr/>
                    <a:lstStyle/>
                    <a:p>
                      <a:pPr>
                        <a:lnSpc>
                          <a:spcPct val="100000"/>
                        </a:lnSpc>
                        <a:spcAft>
                          <a:spcPts val="0"/>
                        </a:spcAft>
                      </a:pPr>
                      <a:r>
                        <a:rPr lang="ru-RU" sz="1100" dirty="0">
                          <a:latin typeface="Times New Roman"/>
                          <a:ea typeface="Times New Roman"/>
                        </a:rPr>
                        <a:t>Инициирующие взрывчатые вещества (первичные)</a:t>
                      </a:r>
                    </a:p>
                  </a:txBody>
                  <a:tcPr marL="39370" marR="39370" marT="64770" marB="64770"/>
                </a:tc>
                <a:tc>
                  <a:txBody>
                    <a:bodyPr/>
                    <a:lstStyle/>
                    <a:p>
                      <a:pPr algn="just">
                        <a:lnSpc>
                          <a:spcPct val="150000"/>
                        </a:lnSpc>
                        <a:spcAft>
                          <a:spcPts val="0"/>
                        </a:spcAft>
                      </a:pPr>
                      <a:r>
                        <a:rPr lang="ru-RU" sz="1100">
                          <a:latin typeface="Times New Roman"/>
                          <a:ea typeface="Times New Roman"/>
                        </a:rPr>
                        <a:t>1.1A</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r>
              <a:tr h="766757">
                <a:tc>
                  <a:txBody>
                    <a:bodyPr/>
                    <a:lstStyle/>
                    <a:p>
                      <a:pPr>
                        <a:lnSpc>
                          <a:spcPct val="150000"/>
                        </a:lnSpc>
                        <a:spcAft>
                          <a:spcPts val="0"/>
                        </a:spcAft>
                      </a:pPr>
                      <a:r>
                        <a:rPr lang="ru-RU" sz="1000">
                          <a:latin typeface="Times New Roman"/>
                          <a:ea typeface="Times New Roman"/>
                        </a:rPr>
                        <a:t>B</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инициирующие (первичные) взрывчатые вещества и имеющие менее двух независимых предохранительных устройств, также включаются такие изделия как капсюли-детонаторы, сборки детонаторов и капсюли, даже если они не содержат инициирующего (первичного) взрывчатого вещества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1.1B</a:t>
                      </a:r>
                    </a:p>
                  </a:txBody>
                  <a:tcPr marL="39370" marR="39370" marT="64770" marB="64770"/>
                </a:tc>
                <a:tc>
                  <a:txBody>
                    <a:bodyPr/>
                    <a:lstStyle/>
                    <a:p>
                      <a:pPr algn="just">
                        <a:lnSpc>
                          <a:spcPct val="150000"/>
                        </a:lnSpc>
                        <a:spcAft>
                          <a:spcPts val="0"/>
                        </a:spcAft>
                      </a:pPr>
                      <a:r>
                        <a:rPr lang="ru-RU" sz="1100">
                          <a:latin typeface="Times New Roman"/>
                          <a:ea typeface="Times New Roman"/>
                        </a:rPr>
                        <a:t>1.2B</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1.4B</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r>
              <a:tr h="577259">
                <a:tc>
                  <a:txBody>
                    <a:bodyPr/>
                    <a:lstStyle/>
                    <a:p>
                      <a:pPr>
                        <a:lnSpc>
                          <a:spcPct val="150000"/>
                        </a:lnSpc>
                        <a:spcAft>
                          <a:spcPts val="0"/>
                        </a:spcAft>
                      </a:pPr>
                      <a:r>
                        <a:rPr lang="ru-RU" sz="1000">
                          <a:latin typeface="Times New Roman"/>
                          <a:ea typeface="Times New Roman"/>
                        </a:rPr>
                        <a:t>C</a:t>
                      </a:r>
                    </a:p>
                  </a:txBody>
                  <a:tcPr marL="39370" marR="39370" marT="64770" marB="64770"/>
                </a:tc>
                <a:tc>
                  <a:txBody>
                    <a:bodyPr/>
                    <a:lstStyle/>
                    <a:p>
                      <a:pPr>
                        <a:lnSpc>
                          <a:spcPct val="100000"/>
                        </a:lnSpc>
                        <a:spcAft>
                          <a:spcPts val="0"/>
                        </a:spcAft>
                      </a:pPr>
                      <a:r>
                        <a:rPr lang="ru-RU" sz="1100" dirty="0">
                          <a:latin typeface="Times New Roman"/>
                          <a:ea typeface="Times New Roman"/>
                        </a:rPr>
                        <a:t>Метательные взрывчатые вещества или другие </a:t>
                      </a:r>
                      <a:r>
                        <a:rPr lang="ru-RU" sz="1100" dirty="0" err="1">
                          <a:latin typeface="Times New Roman"/>
                          <a:ea typeface="Times New Roman"/>
                        </a:rPr>
                        <a:t>дефлагрирующие</a:t>
                      </a:r>
                      <a:r>
                        <a:rPr lang="ru-RU" sz="1100" dirty="0">
                          <a:latin typeface="Times New Roman"/>
                          <a:ea typeface="Times New Roman"/>
                        </a:rPr>
                        <a:t>  взрывчатые вещества или изделия, их содержащие</a:t>
                      </a:r>
                    </a:p>
                  </a:txBody>
                  <a:tcPr marL="39370" marR="39370" marT="64770" marB="64770"/>
                </a:tc>
                <a:tc>
                  <a:txBody>
                    <a:bodyPr/>
                    <a:lstStyle/>
                    <a:p>
                      <a:pPr algn="just">
                        <a:lnSpc>
                          <a:spcPct val="150000"/>
                        </a:lnSpc>
                        <a:spcAft>
                          <a:spcPts val="0"/>
                        </a:spcAft>
                      </a:pPr>
                      <a:r>
                        <a:rPr lang="ru-RU" sz="1100" dirty="0">
                          <a:latin typeface="Times New Roman"/>
                          <a:ea typeface="Times New Roman"/>
                        </a:rPr>
                        <a:t>1.1C</a:t>
                      </a:r>
                    </a:p>
                  </a:txBody>
                  <a:tcPr marL="39370" marR="39370" marT="64770" marB="64770"/>
                </a:tc>
                <a:tc>
                  <a:txBody>
                    <a:bodyPr/>
                    <a:lstStyle/>
                    <a:p>
                      <a:pPr algn="just">
                        <a:lnSpc>
                          <a:spcPct val="150000"/>
                        </a:lnSpc>
                        <a:spcAft>
                          <a:spcPts val="0"/>
                        </a:spcAft>
                      </a:pPr>
                      <a:r>
                        <a:rPr lang="ru-RU" sz="1100" dirty="0">
                          <a:latin typeface="Times New Roman"/>
                          <a:ea typeface="Times New Roman"/>
                        </a:rPr>
                        <a:t>1.2C</a:t>
                      </a:r>
                    </a:p>
                  </a:txBody>
                  <a:tcPr marL="39370" marR="39370" marT="64770" marB="64770"/>
                </a:tc>
                <a:tc>
                  <a:txBody>
                    <a:bodyPr/>
                    <a:lstStyle/>
                    <a:p>
                      <a:pPr algn="just">
                        <a:lnSpc>
                          <a:spcPct val="150000"/>
                        </a:lnSpc>
                        <a:spcAft>
                          <a:spcPts val="0"/>
                        </a:spcAft>
                      </a:pPr>
                      <a:r>
                        <a:rPr lang="ru-RU" sz="1100" dirty="0">
                          <a:latin typeface="Times New Roman"/>
                          <a:ea typeface="Times New Roman"/>
                        </a:rPr>
                        <a:t>1.3C</a:t>
                      </a:r>
                    </a:p>
                  </a:txBody>
                  <a:tcPr marL="39370" marR="39370" marT="64770" marB="64770"/>
                </a:tc>
                <a:tc>
                  <a:txBody>
                    <a:bodyPr/>
                    <a:lstStyle/>
                    <a:p>
                      <a:pPr algn="just">
                        <a:lnSpc>
                          <a:spcPct val="150000"/>
                        </a:lnSpc>
                        <a:spcAft>
                          <a:spcPts val="0"/>
                        </a:spcAft>
                      </a:pPr>
                      <a:r>
                        <a:rPr lang="ru-RU" sz="1100" dirty="0">
                          <a:latin typeface="Times New Roman"/>
                          <a:ea typeface="Times New Roman"/>
                        </a:rPr>
                        <a:t>1.4C</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766757">
                <a:tc>
                  <a:txBody>
                    <a:bodyPr/>
                    <a:lstStyle/>
                    <a:p>
                      <a:pPr>
                        <a:lnSpc>
                          <a:spcPct val="150000"/>
                        </a:lnSpc>
                        <a:spcAft>
                          <a:spcPts val="0"/>
                        </a:spcAft>
                      </a:pPr>
                      <a:r>
                        <a:rPr lang="ru-RU" sz="1000">
                          <a:latin typeface="Times New Roman"/>
                          <a:ea typeface="Times New Roman"/>
                        </a:rPr>
                        <a:t>D</a:t>
                      </a:r>
                    </a:p>
                  </a:txBody>
                  <a:tcPr marL="39370" marR="39370" marT="64770" marB="64770"/>
                </a:tc>
                <a:tc>
                  <a:txBody>
                    <a:bodyPr/>
                    <a:lstStyle/>
                    <a:p>
                      <a:pPr>
                        <a:lnSpc>
                          <a:spcPct val="100000"/>
                        </a:lnSpc>
                        <a:spcAft>
                          <a:spcPts val="0"/>
                        </a:spcAft>
                      </a:pPr>
                      <a:r>
                        <a:rPr lang="ru-RU" sz="1100" dirty="0">
                          <a:latin typeface="Times New Roman"/>
                          <a:ea typeface="Times New Roman"/>
                        </a:rPr>
                        <a:t>Вторичные детонирующие взрывчатые вещества; дымный порох; изделия, содержащие вторичные детонирующие взрывчатые вещества без средств инициирования и метательных зарядов; изделия содержащие инициирующие (первичные) взрывчатые вещества и имеющие два и более независимых предохранительных устройств</a:t>
                      </a:r>
                    </a:p>
                  </a:txBody>
                  <a:tcPr marL="39370" marR="39370" marT="64770" marB="64770"/>
                </a:tc>
                <a:tc>
                  <a:txBody>
                    <a:bodyPr/>
                    <a:lstStyle/>
                    <a:p>
                      <a:pPr algn="just">
                        <a:lnSpc>
                          <a:spcPct val="150000"/>
                        </a:lnSpc>
                        <a:spcAft>
                          <a:spcPts val="0"/>
                        </a:spcAft>
                      </a:pPr>
                      <a:r>
                        <a:rPr lang="ru-RU" sz="1100">
                          <a:latin typeface="Times New Roman"/>
                          <a:ea typeface="Times New Roman"/>
                        </a:rPr>
                        <a:t>1.1D</a:t>
                      </a:r>
                    </a:p>
                  </a:txBody>
                  <a:tcPr marL="39370" marR="39370" marT="64770" marB="64770"/>
                </a:tc>
                <a:tc>
                  <a:txBody>
                    <a:bodyPr/>
                    <a:lstStyle/>
                    <a:p>
                      <a:pPr algn="just">
                        <a:lnSpc>
                          <a:spcPct val="150000"/>
                        </a:lnSpc>
                        <a:spcAft>
                          <a:spcPts val="0"/>
                        </a:spcAft>
                      </a:pPr>
                      <a:r>
                        <a:rPr lang="ru-RU" sz="1100">
                          <a:latin typeface="Times New Roman"/>
                          <a:ea typeface="Times New Roman"/>
                        </a:rPr>
                        <a:t>1.2D</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1.4D</a:t>
                      </a:r>
                    </a:p>
                  </a:txBody>
                  <a:tcPr marL="39370" marR="39370" marT="64770" marB="64770"/>
                </a:tc>
                <a:tc>
                  <a:txBody>
                    <a:bodyPr/>
                    <a:lstStyle/>
                    <a:p>
                      <a:pPr algn="just">
                        <a:lnSpc>
                          <a:spcPct val="150000"/>
                        </a:lnSpc>
                        <a:spcAft>
                          <a:spcPts val="0"/>
                        </a:spcAft>
                      </a:pPr>
                      <a:r>
                        <a:rPr lang="ru-RU" sz="1100" dirty="0">
                          <a:latin typeface="Times New Roman"/>
                          <a:ea typeface="Times New Roman"/>
                        </a:rPr>
                        <a:t>1.5D</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606104">
                <a:tc>
                  <a:txBody>
                    <a:bodyPr/>
                    <a:lstStyle/>
                    <a:p>
                      <a:pPr>
                        <a:lnSpc>
                          <a:spcPct val="150000"/>
                        </a:lnSpc>
                        <a:spcAft>
                          <a:spcPts val="0"/>
                        </a:spcAft>
                      </a:pPr>
                      <a:r>
                        <a:rPr lang="ru-RU" sz="1200">
                          <a:latin typeface="Times New Roman"/>
                          <a:ea typeface="Times New Roman"/>
                        </a:rPr>
                        <a:t>E</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без средств инициирования, но с метательным зарядом (кроме изделий, содержащих легковоспламеняющуюся жидкость, гель или самовоспламеняющуюся жидкость)</a:t>
                      </a:r>
                    </a:p>
                  </a:txBody>
                  <a:tcPr marL="39370" marR="39370" marT="64770" marB="64770"/>
                </a:tc>
                <a:tc>
                  <a:txBody>
                    <a:bodyPr/>
                    <a:lstStyle/>
                    <a:p>
                      <a:pPr algn="just">
                        <a:lnSpc>
                          <a:spcPct val="150000"/>
                        </a:lnSpc>
                        <a:spcAft>
                          <a:spcPts val="0"/>
                        </a:spcAft>
                      </a:pPr>
                      <a:r>
                        <a:rPr lang="ru-RU" sz="1100">
                          <a:latin typeface="Times New Roman"/>
                          <a:ea typeface="Times New Roman"/>
                        </a:rPr>
                        <a:t>1.1E</a:t>
                      </a:r>
                    </a:p>
                  </a:txBody>
                  <a:tcPr marL="39370" marR="39370" marT="64770" marB="64770"/>
                </a:tc>
                <a:tc>
                  <a:txBody>
                    <a:bodyPr/>
                    <a:lstStyle/>
                    <a:p>
                      <a:pPr algn="just">
                        <a:lnSpc>
                          <a:spcPct val="150000"/>
                        </a:lnSpc>
                        <a:spcAft>
                          <a:spcPts val="0"/>
                        </a:spcAft>
                      </a:pPr>
                      <a:r>
                        <a:rPr lang="ru-RU" sz="1100">
                          <a:latin typeface="Times New Roman"/>
                          <a:ea typeface="Times New Roman"/>
                        </a:rPr>
                        <a:t>1.2E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a:latin typeface="Times New Roman"/>
                          <a:ea typeface="Times New Roman"/>
                        </a:rPr>
                        <a:t>1.4E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1097133">
                <a:tc>
                  <a:txBody>
                    <a:bodyPr/>
                    <a:lstStyle/>
                    <a:p>
                      <a:pPr>
                        <a:lnSpc>
                          <a:spcPct val="150000"/>
                        </a:lnSpc>
                        <a:spcAft>
                          <a:spcPts val="0"/>
                        </a:spcAft>
                      </a:pPr>
                      <a:r>
                        <a:rPr lang="ru-RU" sz="1200">
                          <a:latin typeface="Times New Roman"/>
                          <a:ea typeface="Times New Roman"/>
                        </a:rPr>
                        <a:t>F</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с собственными средствами инициирования и метательным зарядом (кроме изделий, содержащих легковоспламеняющуюся жидкость, гель или самовоспламеняющуюся жидкость) или без метательного заряда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1.1F</a:t>
                      </a:r>
                    </a:p>
                  </a:txBody>
                  <a:tcPr marL="39370" marR="39370" marT="64770" marB="64770"/>
                </a:tc>
                <a:tc>
                  <a:txBody>
                    <a:bodyPr/>
                    <a:lstStyle/>
                    <a:p>
                      <a:pPr algn="just">
                        <a:lnSpc>
                          <a:spcPct val="150000"/>
                        </a:lnSpc>
                        <a:spcAft>
                          <a:spcPts val="0"/>
                        </a:spcAft>
                      </a:pPr>
                      <a:r>
                        <a:rPr lang="ru-RU" sz="1100" dirty="0">
                          <a:latin typeface="Times New Roman"/>
                          <a:ea typeface="Times New Roman"/>
                        </a:rPr>
                        <a:t>1.2F</a:t>
                      </a:r>
                    </a:p>
                  </a:txBody>
                  <a:tcPr marL="39370" marR="39370" marT="64770" marB="64770"/>
                </a:tc>
                <a:tc>
                  <a:txBody>
                    <a:bodyPr/>
                    <a:lstStyle/>
                    <a:p>
                      <a:pPr algn="just">
                        <a:lnSpc>
                          <a:spcPct val="150000"/>
                        </a:lnSpc>
                        <a:spcAft>
                          <a:spcPts val="0"/>
                        </a:spcAft>
                      </a:pPr>
                      <a:r>
                        <a:rPr lang="ru-RU" sz="1100" dirty="0">
                          <a:latin typeface="Times New Roman"/>
                          <a:ea typeface="Times New Roman"/>
                        </a:rPr>
                        <a:t>1.3F</a:t>
                      </a:r>
                    </a:p>
                  </a:txBody>
                  <a:tcPr marL="39370" marR="39370" marT="64770" marB="64770"/>
                </a:tc>
                <a:tc>
                  <a:txBody>
                    <a:bodyPr/>
                    <a:lstStyle/>
                    <a:p>
                      <a:pPr algn="just">
                        <a:lnSpc>
                          <a:spcPct val="150000"/>
                        </a:lnSpc>
                        <a:spcAft>
                          <a:spcPts val="0"/>
                        </a:spcAft>
                      </a:pPr>
                      <a:r>
                        <a:rPr lang="ru-RU" sz="1100">
                          <a:latin typeface="Times New Roman"/>
                          <a:ea typeface="Times New Roman"/>
                        </a:rPr>
                        <a:t>1.4F</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Классификационная таблица опасных грузов класса 1</a:t>
            </a:r>
            <a:endParaRPr lang="ru-RU" dirty="0"/>
          </a:p>
        </p:txBody>
      </p:sp>
      <p:graphicFrame>
        <p:nvGraphicFramePr>
          <p:cNvPr id="4" name="Содержимое 3"/>
          <p:cNvGraphicFramePr>
            <a:graphicFrameLocks noGrp="1"/>
          </p:cNvGraphicFramePr>
          <p:nvPr>
            <p:ph idx="1"/>
          </p:nvPr>
        </p:nvGraphicFramePr>
        <p:xfrm>
          <a:off x="-4" y="1571611"/>
          <a:ext cx="9144003" cy="5940803"/>
        </p:xfrm>
        <a:graphic>
          <a:graphicData uri="http://schemas.openxmlformats.org/drawingml/2006/table">
            <a:tbl>
              <a:tblPr firstRow="1" bandRow="1">
                <a:tableStyleId>{5C22544A-7EE6-4342-B048-85BDC9FD1C3A}</a:tableStyleId>
              </a:tblPr>
              <a:tblGrid>
                <a:gridCol w="444472"/>
                <a:gridCol w="6270671"/>
                <a:gridCol w="396878"/>
                <a:gridCol w="396878"/>
                <a:gridCol w="396878"/>
                <a:gridCol w="544329"/>
                <a:gridCol w="385499"/>
                <a:gridCol w="308398"/>
              </a:tblGrid>
              <a:tr h="583227">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02592">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tr>
              <a:tr h="974633">
                <a:tc>
                  <a:txBody>
                    <a:bodyPr/>
                    <a:lstStyle/>
                    <a:p>
                      <a:pPr>
                        <a:lnSpc>
                          <a:spcPct val="150000"/>
                        </a:lnSpc>
                        <a:spcAft>
                          <a:spcPts val="0"/>
                        </a:spcAft>
                      </a:pPr>
                      <a:r>
                        <a:rPr lang="ru-RU" sz="1200">
                          <a:latin typeface="Times New Roman"/>
                          <a:ea typeface="Times New Roman"/>
                        </a:rPr>
                        <a:t>G</a:t>
                      </a:r>
                    </a:p>
                  </a:txBody>
                  <a:tcPr marL="39370" marR="39370" marT="64770" marB="64770"/>
                </a:tc>
                <a:tc>
                  <a:txBody>
                    <a:bodyPr/>
                    <a:lstStyle/>
                    <a:p>
                      <a:pPr>
                        <a:lnSpc>
                          <a:spcPct val="100000"/>
                        </a:lnSpc>
                        <a:spcAft>
                          <a:spcPts val="0"/>
                        </a:spcAft>
                      </a:pPr>
                      <a:r>
                        <a:rPr lang="ru-RU" sz="1200" dirty="0">
                          <a:latin typeface="Times New Roman"/>
                          <a:ea typeface="Times New Roman"/>
                        </a:rPr>
                        <a:t>Пиротехнические вещества, изделия, содержащие пиротехнические вещества; изделия, содержащие как взрывные вещества, так и осветительные, зажигательные, слезоточивые или дымообразующие вещества (кроме </a:t>
                      </a:r>
                      <a:r>
                        <a:rPr lang="ru-RU" sz="1200" dirty="0" err="1">
                          <a:latin typeface="Times New Roman"/>
                          <a:ea typeface="Times New Roman"/>
                        </a:rPr>
                        <a:t>водоактивируемых</a:t>
                      </a:r>
                      <a:r>
                        <a:rPr lang="ru-RU" sz="1200" dirty="0">
                          <a:latin typeface="Times New Roman"/>
                          <a:ea typeface="Times New Roman"/>
                        </a:rPr>
                        <a:t> изделий или изделий, содержащих белый фосфор, фосфиды, пирофорное вещество, легковоспламеняющиеся жидкости или гель или самовоспламеняющиеся жидкости)</a:t>
                      </a:r>
                    </a:p>
                  </a:txBody>
                  <a:tcPr marL="39370" marR="39370" marT="64770" marB="64770"/>
                </a:tc>
                <a:tc>
                  <a:txBody>
                    <a:bodyPr/>
                    <a:lstStyle/>
                    <a:p>
                      <a:pPr algn="just">
                        <a:lnSpc>
                          <a:spcPct val="150000"/>
                        </a:lnSpc>
                        <a:spcAft>
                          <a:spcPts val="0"/>
                        </a:spcAft>
                      </a:pPr>
                      <a:r>
                        <a:rPr lang="ru-RU" sz="1200">
                          <a:latin typeface="Times New Roman"/>
                          <a:ea typeface="Times New Roman"/>
                        </a:rPr>
                        <a:t>1.1G</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1.2G</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1.3G</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1.4G</a:t>
                      </a:r>
                    </a:p>
                  </a:txBody>
                  <a:tcPr marL="39370" marR="39370" marT="64770" marB="64770"/>
                </a:tc>
                <a:tc hMerge="1">
                  <a:txBody>
                    <a:bodyPr/>
                    <a:lstStyle/>
                    <a:p>
                      <a:endParaRPr lang="ru-RU"/>
                    </a:p>
                  </a:txBody>
                  <a:tcPr/>
                </a:tc>
              </a:tr>
              <a:tr h="287883">
                <a:tc>
                  <a:txBody>
                    <a:bodyPr/>
                    <a:lstStyle/>
                    <a:p>
                      <a:pPr>
                        <a:lnSpc>
                          <a:spcPct val="150000"/>
                        </a:lnSpc>
                        <a:spcAft>
                          <a:spcPts val="0"/>
                        </a:spcAft>
                      </a:pPr>
                      <a:r>
                        <a:rPr lang="ru-RU" sz="1200">
                          <a:latin typeface="Times New Roman"/>
                          <a:ea typeface="Times New Roman"/>
                        </a:rPr>
                        <a:t>H</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белый фосфор</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1.2H</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1.3H</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416982">
                <a:tc>
                  <a:txBody>
                    <a:bodyPr/>
                    <a:lstStyle/>
                    <a:p>
                      <a:pPr>
                        <a:lnSpc>
                          <a:spcPct val="150000"/>
                        </a:lnSpc>
                        <a:spcAft>
                          <a:spcPts val="0"/>
                        </a:spcAft>
                      </a:pPr>
                      <a:r>
                        <a:rPr lang="ru-RU" sz="1200">
                          <a:latin typeface="Times New Roman"/>
                          <a:ea typeface="Times New Roman"/>
                        </a:rPr>
                        <a:t>J</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легковоспламеняющуюся жидкость или гель</a:t>
                      </a:r>
                    </a:p>
                  </a:txBody>
                  <a:tcPr marL="39370" marR="39370" marT="64770" marB="64770"/>
                </a:tc>
                <a:tc>
                  <a:txBody>
                    <a:bodyPr/>
                    <a:lstStyle/>
                    <a:p>
                      <a:pPr algn="just">
                        <a:lnSpc>
                          <a:spcPct val="150000"/>
                        </a:lnSpc>
                        <a:spcAft>
                          <a:spcPts val="0"/>
                        </a:spcAft>
                      </a:pPr>
                      <a:r>
                        <a:rPr lang="ru-RU" sz="1200">
                          <a:latin typeface="Times New Roman"/>
                          <a:ea typeface="Times New Roman"/>
                        </a:rPr>
                        <a:t>1.1J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1.2J</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559416">
                <a:tc>
                  <a:txBody>
                    <a:bodyPr/>
                    <a:lstStyle/>
                    <a:p>
                      <a:pPr>
                        <a:lnSpc>
                          <a:spcPct val="150000"/>
                        </a:lnSpc>
                        <a:spcAft>
                          <a:spcPts val="0"/>
                        </a:spcAft>
                      </a:pPr>
                      <a:r>
                        <a:rPr lang="ru-RU" sz="1200">
                          <a:latin typeface="Times New Roman"/>
                          <a:ea typeface="Times New Roman"/>
                        </a:rPr>
                        <a:t>K</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ядовитые вещества (токсичный химический агент)</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1.2K</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1.3K</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791026">
                <a:tc>
                  <a:txBody>
                    <a:bodyPr/>
                    <a:lstStyle/>
                    <a:p>
                      <a:pPr>
                        <a:lnSpc>
                          <a:spcPct val="150000"/>
                        </a:lnSpc>
                        <a:spcAft>
                          <a:spcPts val="0"/>
                        </a:spcAft>
                      </a:pPr>
                      <a:r>
                        <a:rPr lang="ru-RU" sz="1200">
                          <a:latin typeface="Times New Roman"/>
                          <a:ea typeface="Times New Roman"/>
                        </a:rPr>
                        <a:t>L</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содержащие взрывчатые вещества и обладающие особой опасностью (например, вследствие </a:t>
                      </a:r>
                      <a:r>
                        <a:rPr lang="ru-RU" sz="1200" dirty="0" err="1">
                          <a:latin typeface="Times New Roman"/>
                          <a:ea typeface="Times New Roman"/>
                        </a:rPr>
                        <a:t>водоактивации</a:t>
                      </a:r>
                      <a:r>
                        <a:rPr lang="ru-RU" sz="1200" dirty="0">
                          <a:latin typeface="Times New Roman"/>
                          <a:ea typeface="Times New Roman"/>
                        </a:rPr>
                        <a:t> или присутствия самовоспламеняющейся жидкости, фосфидов или пирофорного вещества), требующие изоляции каждого вида.</a:t>
                      </a:r>
                    </a:p>
                  </a:txBody>
                  <a:tcPr marL="39370" marR="39370" marT="64770" marB="64770"/>
                </a:tc>
                <a:tc>
                  <a:txBody>
                    <a:bodyPr/>
                    <a:lstStyle/>
                    <a:p>
                      <a:pPr algn="just">
                        <a:lnSpc>
                          <a:spcPct val="150000"/>
                        </a:lnSpc>
                        <a:spcAft>
                          <a:spcPts val="0"/>
                        </a:spcAft>
                      </a:pPr>
                      <a:r>
                        <a:rPr lang="ru-RU" sz="1200">
                          <a:latin typeface="Times New Roman"/>
                          <a:ea typeface="Times New Roman"/>
                        </a:rPr>
                        <a:t>1.1L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1.2L</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559416">
                <a:tc>
                  <a:txBody>
                    <a:bodyPr/>
                    <a:lstStyle/>
                    <a:p>
                      <a:pPr>
                        <a:lnSpc>
                          <a:spcPct val="150000"/>
                        </a:lnSpc>
                        <a:spcAft>
                          <a:spcPts val="0"/>
                        </a:spcAft>
                      </a:pPr>
                      <a:r>
                        <a:rPr lang="ru-RU" sz="1200">
                          <a:latin typeface="Times New Roman"/>
                          <a:ea typeface="Times New Roman"/>
                        </a:rPr>
                        <a:t>N</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только детонирующие вещества, нечувствительные в исключительной степени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1179076">
                <a:tc>
                  <a:txBody>
                    <a:bodyPr/>
                    <a:lstStyle/>
                    <a:p>
                      <a:pPr>
                        <a:lnSpc>
                          <a:spcPct val="150000"/>
                        </a:lnSpc>
                        <a:spcAft>
                          <a:spcPts val="0"/>
                        </a:spcAft>
                      </a:pPr>
                      <a:r>
                        <a:rPr lang="ru-RU" sz="1200">
                          <a:latin typeface="Times New Roman"/>
                          <a:ea typeface="Times New Roman"/>
                        </a:rPr>
                        <a:t>S</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упакованные или сконструированные таким образом, что при случайном срабатывании любое опасное проявление ограничено самой упаковкой, а если тара разрушена огнем, то эффект взрыва или разбрасывания ограничен, и почти не препятствует проведению аварийных мер или тушению пожара в непосредственной близости от упаковки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1.4S</a:t>
                      </a:r>
                    </a:p>
                  </a:txBody>
                  <a:tcPr marL="39370" marR="39370" marT="64770" marB="64770"/>
                </a:tc>
                <a:tc hMerge="1">
                  <a:txBody>
                    <a:bodyPr/>
                    <a:lstStyle/>
                    <a:p>
                      <a:endParaRPr lang="ru-RU"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Совместная перевозка опасных грузов</a:t>
            </a:r>
            <a:endParaRPr lang="ru-RU" dirty="0"/>
          </a:p>
        </p:txBody>
      </p:sp>
      <p:graphicFrame>
        <p:nvGraphicFramePr>
          <p:cNvPr id="4" name="Содержимое 3"/>
          <p:cNvGraphicFramePr>
            <a:graphicFrameLocks noGrp="1"/>
          </p:cNvGraphicFramePr>
          <p:nvPr>
            <p:ph idx="1"/>
          </p:nvPr>
        </p:nvGraphicFramePr>
        <p:xfrm>
          <a:off x="457200" y="1714487"/>
          <a:ext cx="8229598" cy="4357721"/>
        </p:xfrm>
        <a:graphic>
          <a:graphicData uri="http://schemas.openxmlformats.org/drawingml/2006/table">
            <a:tbl>
              <a:tblPr firstRow="1" bandRow="1">
                <a:tableStyleId>{5C22544A-7EE6-4342-B048-85BDC9FD1C3A}</a:tableStyleId>
              </a:tblPr>
              <a:tblGrid>
                <a:gridCol w="3686172"/>
                <a:gridCol w="357190"/>
                <a:gridCol w="357190"/>
                <a:gridCol w="357190"/>
                <a:gridCol w="428628"/>
                <a:gridCol w="357190"/>
                <a:gridCol w="357190"/>
                <a:gridCol w="285752"/>
                <a:gridCol w="357190"/>
                <a:gridCol w="357190"/>
                <a:gridCol w="357190"/>
                <a:gridCol w="500066"/>
                <a:gridCol w="471460"/>
              </a:tblGrid>
              <a:tr h="509017">
                <a:tc rowSpan="2">
                  <a:txBody>
                    <a:bodyPr/>
                    <a:lstStyle/>
                    <a:p>
                      <a:pPr>
                        <a:lnSpc>
                          <a:spcPct val="115000"/>
                        </a:lnSpc>
                        <a:spcAft>
                          <a:spcPts val="0"/>
                        </a:spcAft>
                      </a:pPr>
                      <a:r>
                        <a:rPr lang="ru-RU" sz="1200" dirty="0">
                          <a:latin typeface="Times New Roman"/>
                          <a:ea typeface="Times New Roman"/>
                        </a:rPr>
                        <a:t>Наименование неопасных грузов</a:t>
                      </a:r>
                    </a:p>
                  </a:txBody>
                  <a:tcPr marL="39370" marR="39370" marT="64770" marB="64770"/>
                </a:tc>
                <a:tc gridSpan="12">
                  <a:txBody>
                    <a:bodyPr/>
                    <a:lstStyle/>
                    <a:p>
                      <a:pPr>
                        <a:lnSpc>
                          <a:spcPct val="115000"/>
                        </a:lnSpc>
                        <a:spcAft>
                          <a:spcPts val="0"/>
                        </a:spcAft>
                      </a:pPr>
                      <a:r>
                        <a:rPr lang="ru-RU" sz="1200">
                          <a:latin typeface="Times New Roman"/>
                          <a:ea typeface="Times New Roman"/>
                        </a:rPr>
                        <a:t>Классы опасных грузов</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05829">
                <a:tc vMerge="1">
                  <a:txBody>
                    <a:bodyPr/>
                    <a:lstStyle/>
                    <a:p>
                      <a:endParaRPr lang="ru-RU"/>
                    </a:p>
                  </a:txBody>
                  <a:tcPr/>
                </a:tc>
                <a:tc>
                  <a:txBody>
                    <a:bodyPr/>
                    <a:lstStyle/>
                    <a:p>
                      <a:pPr>
                        <a:lnSpc>
                          <a:spcPct val="115000"/>
                        </a:lnSpc>
                        <a:spcAft>
                          <a:spcPts val="0"/>
                        </a:spcAft>
                      </a:pPr>
                      <a:r>
                        <a:rPr lang="ru-RU" sz="1200">
                          <a:latin typeface="Times New Roman"/>
                          <a:ea typeface="Times New Roman"/>
                        </a:rPr>
                        <a:t>2.1</a:t>
                      </a:r>
                    </a:p>
                  </a:txBody>
                  <a:tcPr marL="39370" marR="39370" marT="64770" marB="64770"/>
                </a:tc>
                <a:tc>
                  <a:txBody>
                    <a:bodyPr/>
                    <a:lstStyle/>
                    <a:p>
                      <a:pPr>
                        <a:lnSpc>
                          <a:spcPct val="115000"/>
                        </a:lnSpc>
                        <a:spcAft>
                          <a:spcPts val="0"/>
                        </a:spcAft>
                      </a:pPr>
                      <a:r>
                        <a:rPr lang="ru-RU" sz="1200">
                          <a:latin typeface="Times New Roman"/>
                          <a:ea typeface="Times New Roman"/>
                        </a:rPr>
                        <a:t>2.2</a:t>
                      </a:r>
                    </a:p>
                  </a:txBody>
                  <a:tcPr marL="39370" marR="39370" marT="64770" marB="64770"/>
                </a:tc>
                <a:tc>
                  <a:txBody>
                    <a:bodyPr/>
                    <a:lstStyle/>
                    <a:p>
                      <a:pPr>
                        <a:lnSpc>
                          <a:spcPct val="115000"/>
                        </a:lnSpc>
                        <a:spcAft>
                          <a:spcPts val="0"/>
                        </a:spcAft>
                      </a:pPr>
                      <a:r>
                        <a:rPr lang="ru-RU" sz="1200">
                          <a:latin typeface="Times New Roman"/>
                          <a:ea typeface="Times New Roman"/>
                        </a:rPr>
                        <a:t>2.3</a:t>
                      </a:r>
                    </a:p>
                  </a:txBody>
                  <a:tcPr marL="39370" marR="39370" marT="64770" marB="64770"/>
                </a:tc>
                <a:tc>
                  <a:txBody>
                    <a:bodyPr/>
                    <a:lstStyle/>
                    <a:p>
                      <a:pPr algn="ctr">
                        <a:lnSpc>
                          <a:spcPct val="115000"/>
                        </a:lnSpc>
                        <a:spcAft>
                          <a:spcPts val="0"/>
                        </a:spcAft>
                      </a:pPr>
                      <a:r>
                        <a:rPr lang="ru-RU" sz="1200" dirty="0">
                          <a:latin typeface="Times New Roman"/>
                          <a:ea typeface="Times New Roman"/>
                        </a:rPr>
                        <a:t>3</a:t>
                      </a:r>
                    </a:p>
                  </a:txBody>
                  <a:tcPr marL="39370" marR="39370" marT="64770" marB="64770"/>
                </a:tc>
                <a:tc>
                  <a:txBody>
                    <a:bodyPr/>
                    <a:lstStyle/>
                    <a:p>
                      <a:pPr>
                        <a:lnSpc>
                          <a:spcPct val="115000"/>
                        </a:lnSpc>
                        <a:spcAft>
                          <a:spcPts val="0"/>
                        </a:spcAft>
                      </a:pPr>
                      <a:r>
                        <a:rPr lang="ru-RU" sz="1200">
                          <a:latin typeface="Times New Roman"/>
                          <a:ea typeface="Times New Roman"/>
                        </a:rPr>
                        <a:t>4.1</a:t>
                      </a:r>
                    </a:p>
                  </a:txBody>
                  <a:tcPr marL="39370" marR="39370" marT="64770" marB="64770"/>
                </a:tc>
                <a:tc>
                  <a:txBody>
                    <a:bodyPr/>
                    <a:lstStyle/>
                    <a:p>
                      <a:pPr>
                        <a:lnSpc>
                          <a:spcPct val="115000"/>
                        </a:lnSpc>
                        <a:spcAft>
                          <a:spcPts val="0"/>
                        </a:spcAft>
                      </a:pPr>
                      <a:r>
                        <a:rPr lang="ru-RU" sz="1200">
                          <a:latin typeface="Times New Roman"/>
                          <a:ea typeface="Times New Roman"/>
                        </a:rPr>
                        <a:t>4.2</a:t>
                      </a:r>
                    </a:p>
                  </a:txBody>
                  <a:tcPr marL="39370" marR="39370" marT="64770" marB="64770"/>
                </a:tc>
                <a:tc>
                  <a:txBody>
                    <a:bodyPr/>
                    <a:lstStyle/>
                    <a:p>
                      <a:pPr>
                        <a:lnSpc>
                          <a:spcPct val="115000"/>
                        </a:lnSpc>
                        <a:spcAft>
                          <a:spcPts val="0"/>
                        </a:spcAft>
                      </a:pPr>
                      <a:r>
                        <a:rPr lang="ru-RU" sz="1200">
                          <a:latin typeface="Times New Roman"/>
                          <a:ea typeface="Times New Roman"/>
                        </a:rPr>
                        <a:t>4.3</a:t>
                      </a:r>
                    </a:p>
                  </a:txBody>
                  <a:tcPr marL="39370" marR="39370" marT="64770" marB="64770"/>
                </a:tc>
                <a:tc>
                  <a:txBody>
                    <a:bodyPr/>
                    <a:lstStyle/>
                    <a:p>
                      <a:pPr>
                        <a:lnSpc>
                          <a:spcPct val="115000"/>
                        </a:lnSpc>
                        <a:spcAft>
                          <a:spcPts val="0"/>
                        </a:spcAft>
                      </a:pPr>
                      <a:r>
                        <a:rPr lang="ru-RU" sz="1200">
                          <a:latin typeface="Times New Roman"/>
                          <a:ea typeface="Times New Roman"/>
                        </a:rPr>
                        <a:t>5.1</a:t>
                      </a:r>
                    </a:p>
                  </a:txBody>
                  <a:tcPr marL="39370" marR="39370" marT="64770" marB="64770"/>
                </a:tc>
                <a:tc>
                  <a:txBody>
                    <a:bodyPr/>
                    <a:lstStyle/>
                    <a:p>
                      <a:pPr>
                        <a:lnSpc>
                          <a:spcPct val="115000"/>
                        </a:lnSpc>
                        <a:spcAft>
                          <a:spcPts val="0"/>
                        </a:spcAft>
                      </a:pPr>
                      <a:r>
                        <a:rPr lang="ru-RU" sz="1200" dirty="0">
                          <a:latin typeface="Times New Roman"/>
                          <a:ea typeface="Times New Roman"/>
                        </a:rPr>
                        <a:t>5.2</a:t>
                      </a:r>
                    </a:p>
                  </a:txBody>
                  <a:tcPr marL="39370" marR="39370" marT="64770" marB="64770"/>
                </a:tc>
                <a:tc>
                  <a:txBody>
                    <a:bodyPr/>
                    <a:lstStyle/>
                    <a:p>
                      <a:pPr algn="just">
                        <a:lnSpc>
                          <a:spcPct val="115000"/>
                        </a:lnSpc>
                        <a:spcAft>
                          <a:spcPts val="0"/>
                        </a:spcAft>
                      </a:pPr>
                      <a:r>
                        <a:rPr lang="ru-RU" sz="1200" dirty="0">
                          <a:latin typeface="Times New Roman"/>
                          <a:ea typeface="Times New Roman"/>
                        </a:rPr>
                        <a:t>6.1</a:t>
                      </a:r>
                    </a:p>
                  </a:txBody>
                  <a:tcPr marL="39370" marR="39370" marT="64770" marB="64770"/>
                </a:tc>
                <a:tc>
                  <a:txBody>
                    <a:bodyPr/>
                    <a:lstStyle/>
                    <a:p>
                      <a:pPr algn="ctr">
                        <a:lnSpc>
                          <a:spcPct val="115000"/>
                        </a:lnSpc>
                        <a:spcAft>
                          <a:spcPts val="0"/>
                        </a:spcAft>
                      </a:pPr>
                      <a:r>
                        <a:rPr lang="ru-RU" sz="1200">
                          <a:latin typeface="Times New Roman"/>
                          <a:ea typeface="Times New Roman"/>
                        </a:rPr>
                        <a:t>8</a:t>
                      </a:r>
                    </a:p>
                  </a:txBody>
                  <a:tcPr marL="39370" marR="39370" marT="64770" marB="64770"/>
                </a:tc>
                <a:tc>
                  <a:txBody>
                    <a:bodyPr/>
                    <a:lstStyle/>
                    <a:p>
                      <a:pPr algn="ctr">
                        <a:lnSpc>
                          <a:spcPct val="115000"/>
                        </a:lnSpc>
                        <a:spcAft>
                          <a:spcPts val="0"/>
                        </a:spcAft>
                      </a:pPr>
                      <a:r>
                        <a:rPr lang="ru-RU" sz="1200">
                          <a:latin typeface="Times New Roman"/>
                          <a:ea typeface="Times New Roman"/>
                        </a:rPr>
                        <a:t>9</a:t>
                      </a:r>
                    </a:p>
                  </a:txBody>
                  <a:tcPr marL="39370" marR="39370" marT="64770" marB="64770"/>
                </a:tc>
              </a:tr>
              <a:tr h="405829">
                <a:tc>
                  <a:txBody>
                    <a:bodyPr/>
                    <a:lstStyle/>
                    <a:p>
                      <a:pPr>
                        <a:lnSpc>
                          <a:spcPct val="115000"/>
                        </a:lnSpc>
                        <a:spcAft>
                          <a:spcPts val="0"/>
                        </a:spcAft>
                      </a:pPr>
                      <a:r>
                        <a:rPr lang="ru-RU" sz="1200">
                          <a:latin typeface="Times New Roman"/>
                          <a:ea typeface="Times New Roman"/>
                        </a:rPr>
                        <a:t>Растительные масла и жиры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Пушно-меховые изделия, кожа и другие ценные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Писчебумажные изделия и книги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Предметы электротехники и точной механики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602072">
                <a:tc>
                  <a:txBody>
                    <a:bodyPr/>
                    <a:lstStyle/>
                    <a:p>
                      <a:pPr>
                        <a:lnSpc>
                          <a:spcPct val="115000"/>
                        </a:lnSpc>
                        <a:spcAft>
                          <a:spcPts val="0"/>
                        </a:spcAft>
                      </a:pPr>
                      <a:r>
                        <a:rPr lang="ru-RU" sz="1200">
                          <a:latin typeface="Times New Roman"/>
                          <a:ea typeface="Times New Roman"/>
                        </a:rPr>
                        <a:t>Химико-фармацефтические, лекарственные, парфюмерно-косметические товары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Домашние вещи, игрушки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Продовольственные и хлебо-фуражные продукты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dirty="0">
                          <a:latin typeface="Times New Roman"/>
                          <a:ea typeface="Times New Roman"/>
                        </a:rPr>
                        <a:t>Прочие неопасные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dirty="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tr>
            </a:tbl>
          </a:graphicData>
        </a:graphic>
      </p:graphicFrame>
      <p:sp>
        <p:nvSpPr>
          <p:cNvPr id="5" name="Прямоугольник 4"/>
          <p:cNvSpPr/>
          <p:nvPr/>
        </p:nvSpPr>
        <p:spPr>
          <a:xfrm>
            <a:off x="428596" y="5786454"/>
            <a:ext cx="8358246" cy="1015663"/>
          </a:xfrm>
          <a:prstGeom prst="rect">
            <a:avLst/>
          </a:prstGeom>
        </p:spPr>
        <p:txBody>
          <a:bodyPr wrap="square">
            <a:spAutoFit/>
          </a:bodyPr>
          <a:lstStyle/>
          <a:p>
            <a:endParaRPr lang="ru-RU" sz="1200" dirty="0" smtClean="0"/>
          </a:p>
          <a:p>
            <a:endParaRPr lang="ru-RU" sz="1200" dirty="0"/>
          </a:p>
          <a:p>
            <a:r>
              <a:rPr lang="ru-RU" sz="1200" dirty="0" smtClean="0"/>
              <a:t>Условные </a:t>
            </a:r>
            <a:r>
              <a:rPr lang="ru-RU" sz="1200" dirty="0"/>
              <a:t>обозначения:</a:t>
            </a:r>
          </a:p>
          <a:p>
            <a:r>
              <a:rPr lang="ru-RU" sz="1200" dirty="0"/>
              <a:t>"-" - </a:t>
            </a:r>
            <a:r>
              <a:rPr lang="ru-RU" sz="1200" dirty="0" smtClean="0"/>
              <a:t>запрещена </a:t>
            </a:r>
            <a:r>
              <a:rPr lang="ru-RU" sz="1200" dirty="0"/>
              <a:t>совместная перевозка данных грузов</a:t>
            </a:r>
          </a:p>
          <a:p>
            <a:r>
              <a:rPr lang="ru-RU" sz="1200" dirty="0"/>
              <a:t>"+" - возможна совместная перевозка данных грузов</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Совместная перевозка</a:t>
            </a:r>
            <a:endParaRPr lang="ru-RU" dirty="0"/>
          </a:p>
        </p:txBody>
      </p:sp>
      <p:sp>
        <p:nvSpPr>
          <p:cNvPr id="3" name="Содержимое 2"/>
          <p:cNvSpPr>
            <a:spLocks noGrp="1"/>
          </p:cNvSpPr>
          <p:nvPr>
            <p:ph idx="1"/>
          </p:nvPr>
        </p:nvSpPr>
        <p:spPr/>
        <p:txBody>
          <a:bodyPr>
            <a:normAutofit fontScale="85000" lnSpcReduction="20000"/>
          </a:bodyPr>
          <a:lstStyle/>
          <a:p>
            <a:pPr algn="just"/>
            <a:r>
              <a:rPr lang="ru-RU" dirty="0" smtClean="0"/>
              <a:t>Как исключение разрешается совместная перевозка </a:t>
            </a:r>
            <a:r>
              <a:rPr lang="ru-RU" dirty="0" err="1" smtClean="0"/>
              <a:t>повагонными</a:t>
            </a:r>
            <a:r>
              <a:rPr lang="ru-RU" dirty="0" smtClean="0"/>
              <a:t> отправками легковоспламеняющихся жидкостей класса 3 и кислот класса 8, входящих в комплект медицинского, ветеринарного и лабораторного оборудования. Легковоспламеняющиеся жидкости должны быть упакованы в герметичную тару (вместимость стеклянной тары не должна превышать 1 л) и помещены в плотные деревянные ящики с гнездами на всю высоту тары. Ящики при необходимости должны иметь горизонтальные прокладки, амортизаторы. Свободное пространство в гнездах и под крышкой ящиков заполняется негорючим прокладочным материалом.</a:t>
            </a:r>
          </a:p>
          <a:p>
            <a:pPr algn="just"/>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dirty="0" smtClean="0"/>
              <a:t>Перевозка опасных грузов</a:t>
            </a:r>
            <a:endParaRPr lang="ru-RU"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dirty="0" smtClean="0"/>
              <a:t>Стеклянная тара с кислотами должна быть закупорена притертыми стеклянными пробками, закрепленными предохранительными колпаками, и помещена в отдельные плотные деревянные ящики с гнездами. Гнезда ящиков обкладывают мягким негорючим материалом (шлаковата, кизельгур и др.). Использование бумаги, древесных стружек, опилок, соломы и других горючих и легковоспламеняющихся материалов при упаковке кислот не допускается.</a:t>
            </a:r>
          </a:p>
          <a:p>
            <a:pPr algn="just"/>
            <a:r>
              <a:rPr lang="ru-RU" dirty="0" smtClean="0"/>
              <a:t>Масса брутто ящика не должна превышать 50 кг.</a:t>
            </a:r>
          </a:p>
          <a:p>
            <a:pPr algn="just"/>
            <a:r>
              <a:rPr lang="ru-RU" dirty="0" smtClean="0"/>
              <a:t>При погрузке в вагоны грузовые места с кислотами ставятся в противоположную сторону от мест с легковоспламеняющимися жидкостями и горючими материалами. Все места должны быть плотно установлены одно к другому и прочно закреплены.</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143000"/>
            <a:ext cx="8229600" cy="3857636"/>
          </a:xfrm>
        </p:spPr>
        <p:txBody>
          <a:bodyPr>
            <a:normAutofit/>
          </a:bodyPr>
          <a:lstStyle/>
          <a:p>
            <a:pPr algn="ctr"/>
            <a:r>
              <a:rPr lang="ru-RU" sz="8000" dirty="0" smtClean="0">
                <a:latin typeface="Times New Roman" pitchFamily="18" charset="0"/>
                <a:cs typeface="Times New Roman" pitchFamily="18" charset="0"/>
              </a:rPr>
              <a:t>СПАСИБО ЗА ВНИМАНИЕ!</a:t>
            </a:r>
            <a:endParaRPr lang="ru-RU" sz="8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214446"/>
          </a:xfrm>
        </p:spPr>
        <p:txBody>
          <a:bodyPr/>
          <a:lstStyle/>
          <a:p>
            <a:pPr algn="ctr"/>
            <a:r>
              <a:rPr lang="ru-RU" dirty="0" smtClean="0"/>
              <a:t>Опасные грузы</a:t>
            </a:r>
            <a:endParaRPr lang="ru-RU" dirty="0"/>
          </a:p>
        </p:txBody>
      </p:sp>
      <p:sp>
        <p:nvSpPr>
          <p:cNvPr id="3" name="Содержимое 2"/>
          <p:cNvSpPr>
            <a:spLocks noGrp="1"/>
          </p:cNvSpPr>
          <p:nvPr>
            <p:ph idx="1"/>
          </p:nvPr>
        </p:nvSpPr>
        <p:spPr/>
        <p:txBody>
          <a:bodyPr/>
          <a:lstStyle/>
          <a:p>
            <a:pPr algn="just"/>
            <a:r>
              <a:rPr lang="ru-RU" b="1" dirty="0" smtClean="0"/>
              <a:t>Опасные грузы</a:t>
            </a:r>
            <a:r>
              <a:rPr lang="ru-RU" dirty="0" smtClean="0"/>
              <a:t> в соответствии с международными требованиями, установленными Типовыми правилами ООН (Рекомендации по перевозке опасных грузов) классификации веществ и изделий, по характеру опасных свойств подразделяются на следующие классы:</a:t>
            </a: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Опасные грузы</a:t>
            </a:r>
            <a:endParaRPr lang="ru-RU" dirty="0"/>
          </a:p>
        </p:txBody>
      </p:sp>
      <p:sp>
        <p:nvSpPr>
          <p:cNvPr id="3" name="Содержимое 2"/>
          <p:cNvSpPr>
            <a:spLocks noGrp="1"/>
          </p:cNvSpPr>
          <p:nvPr>
            <p:ph idx="1"/>
          </p:nvPr>
        </p:nvSpPr>
        <p:spPr>
          <a:xfrm>
            <a:off x="457200" y="2249424"/>
            <a:ext cx="4257676" cy="4325112"/>
          </a:xfrm>
        </p:spPr>
        <p:txBody>
          <a:bodyPr>
            <a:normAutofit fontScale="92500" lnSpcReduction="20000"/>
          </a:bodyPr>
          <a:lstStyle/>
          <a:p>
            <a:r>
              <a:rPr lang="ru-RU" b="1" dirty="0" smtClean="0"/>
              <a:t>Класс 1 Взрывчатые вещества и изделия</a:t>
            </a:r>
          </a:p>
          <a:p>
            <a:endParaRPr lang="ru-RU" dirty="0" smtClean="0"/>
          </a:p>
          <a:p>
            <a:pPr algn="just"/>
            <a:r>
              <a:rPr lang="ru-RU" dirty="0" smtClean="0"/>
              <a:t> </a:t>
            </a:r>
            <a:r>
              <a:rPr lang="ru-RU" b="1" dirty="0" smtClean="0"/>
              <a:t>К опасным грузам класса 1 </a:t>
            </a:r>
            <a:r>
              <a:rPr lang="ru-RU" dirty="0" smtClean="0"/>
              <a:t>относятся: взрывчатые вещества и изделия со взрывчатыми веществами, пиротехнические вещества, составы и изделия.</a:t>
            </a:r>
          </a:p>
          <a:p>
            <a:endParaRPr lang="ru-RU" dirty="0"/>
          </a:p>
        </p:txBody>
      </p:sp>
      <p:pic>
        <p:nvPicPr>
          <p:cNvPr id="1026" name="Picture 2" descr="https://avatars.mds.yandex.net/i?id=b28385febb4d25d4809e1feaa0adb7b16b649084-5009068-images-thumbs&amp;n=13"/>
          <p:cNvPicPr>
            <a:picLocks noChangeAspect="1" noChangeArrowheads="1"/>
          </p:cNvPicPr>
          <p:nvPr/>
        </p:nvPicPr>
        <p:blipFill>
          <a:blip r:embed="rId2" cstate="print"/>
          <a:srcRect/>
          <a:stretch>
            <a:fillRect/>
          </a:stretch>
        </p:blipFill>
        <p:spPr bwMode="auto">
          <a:xfrm>
            <a:off x="5072066" y="2143116"/>
            <a:ext cx="3048000" cy="304800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lstStyle/>
          <a:p>
            <a:pPr algn="ctr"/>
            <a:r>
              <a:rPr lang="ru-RU" dirty="0" smtClean="0"/>
              <a:t>Класс 1 ВМ</a:t>
            </a:r>
            <a:endParaRPr lang="ru-RU" dirty="0"/>
          </a:p>
        </p:txBody>
      </p:sp>
      <p:sp>
        <p:nvSpPr>
          <p:cNvPr id="3" name="Содержимое 2"/>
          <p:cNvSpPr>
            <a:spLocks noGrp="1"/>
          </p:cNvSpPr>
          <p:nvPr>
            <p:ph idx="1"/>
          </p:nvPr>
        </p:nvSpPr>
        <p:spPr>
          <a:xfrm>
            <a:off x="457200" y="1500174"/>
            <a:ext cx="8229600" cy="4214842"/>
          </a:xfrm>
        </p:spPr>
        <p:txBody>
          <a:bodyPr>
            <a:noAutofit/>
          </a:bodyPr>
          <a:lstStyle/>
          <a:p>
            <a:pPr algn="just"/>
            <a:r>
              <a:rPr lang="ru-RU" dirty="0" smtClean="0"/>
              <a:t>Опасные грузы класса 1 подразделяются на шесть подклассов:</a:t>
            </a:r>
          </a:p>
          <a:p>
            <a:pPr algn="just"/>
            <a:r>
              <a:rPr lang="ru-RU" dirty="0" smtClean="0"/>
              <a:t>К подклассу 1.1 относят вещества и изделия, которые характеризуются опасностью взрыва массой (взрыв массой - взрыв, который практически мгновенно распространяется на весь груз).</a:t>
            </a:r>
          </a:p>
          <a:p>
            <a:pPr algn="just"/>
            <a:r>
              <a:rPr lang="ru-RU" dirty="0" smtClean="0"/>
              <a:t>К подклассу 1.2 относят вещества и изделия, которые характеризуются опасностью разбрасывания, но не создают опасности взрыва массой.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dirty="0" smtClean="0"/>
              <a:t>Класс 1 ВМ</a:t>
            </a:r>
            <a:endParaRPr lang="ru-RU" dirty="0"/>
          </a:p>
        </p:txBody>
      </p:sp>
      <p:sp>
        <p:nvSpPr>
          <p:cNvPr id="3" name="Содержимое 2"/>
          <p:cNvSpPr>
            <a:spLocks noGrp="1"/>
          </p:cNvSpPr>
          <p:nvPr>
            <p:ph idx="1"/>
          </p:nvPr>
        </p:nvSpPr>
        <p:spPr>
          <a:xfrm>
            <a:off x="457200" y="1643050"/>
            <a:ext cx="8229600" cy="4931486"/>
          </a:xfrm>
        </p:spPr>
        <p:txBody>
          <a:bodyPr>
            <a:normAutofit fontScale="92500"/>
          </a:bodyPr>
          <a:lstStyle/>
          <a:p>
            <a:pPr algn="just"/>
            <a:r>
              <a:rPr lang="ru-RU" dirty="0" smtClean="0"/>
              <a:t>К подклассу 1.3 относят вещества и изделия, которые характеризуются пожарной опасностью, а также незначительной опасностью взрыва, незначительной опасностью разбрасывания, либо тем и другим, но не характеризуются опасностью взрыва массой:</a:t>
            </a:r>
          </a:p>
          <a:p>
            <a:pPr algn="just"/>
            <a:r>
              <a:rPr lang="ru-RU" dirty="0" smtClean="0"/>
              <a:t>а) при горении,  которых выделяется значительное тепловое излучение, или</a:t>
            </a:r>
          </a:p>
          <a:p>
            <a:pPr algn="just"/>
            <a:r>
              <a:rPr lang="ru-RU" dirty="0" smtClean="0"/>
              <a:t>б) которые, загораясь одно за другим, характеризуются незначительным взрывчатым эффектом, разбрасыванием, либо тем и другим.</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928694"/>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643050"/>
            <a:ext cx="8229600" cy="4931486"/>
          </a:xfrm>
        </p:spPr>
        <p:txBody>
          <a:bodyPr>
            <a:normAutofit/>
          </a:bodyPr>
          <a:lstStyle/>
          <a:p>
            <a:pPr algn="just"/>
            <a:r>
              <a:rPr lang="ru-RU" dirty="0" smtClean="0"/>
              <a:t>К подклассу 1.4 относят взрывчатые вещества и изделия, представляющие лишь незначительную опасность взрыва в случае воспламенения или инициирования при перевозке. Действие взрыва ограничивается грузовым местом, при этом не ожидается выброса осколков значительных размеров или на значительное расстояние. Внешний пожар не должен служить причиной практически мгновенного взрыва почти всего содержимого упаковки.</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Класс 1 ВМ</a:t>
            </a:r>
            <a:endParaRPr lang="ru-RU" dirty="0"/>
          </a:p>
        </p:txBody>
      </p:sp>
      <p:sp>
        <p:nvSpPr>
          <p:cNvPr id="3" name="Содержимое 2"/>
          <p:cNvSpPr>
            <a:spLocks noGrp="1"/>
          </p:cNvSpPr>
          <p:nvPr>
            <p:ph idx="1"/>
          </p:nvPr>
        </p:nvSpPr>
        <p:spPr/>
        <p:txBody>
          <a:bodyPr>
            <a:normAutofit lnSpcReduction="10000"/>
          </a:bodyPr>
          <a:lstStyle/>
          <a:p>
            <a:pPr algn="just"/>
            <a:r>
              <a:rPr lang="ru-RU" dirty="0" smtClean="0"/>
              <a:t>К подклассу 1.5 относят вещества очень низкой чувствительности, которые характеризуются опасностью взрыва массой, но обладают настолько низкой чувствительностью, что существует очень малая вероятность их инициирования или перехода от горения к детонации при нормальных условиях перевозки. Минимальное требование для этих веществ - они не должны взрываться при испытании на внешнее воздействие огня.</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281</TotalTime>
  <Words>2613</Words>
  <Application>Microsoft Office PowerPoint</Application>
  <PresentationFormat>Экран (4:3)</PresentationFormat>
  <Paragraphs>412</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Городская</vt:lpstr>
      <vt:lpstr>Классы , подклассы, категории, группы и степени опасности</vt:lpstr>
      <vt:lpstr>Опасные грузы </vt:lpstr>
      <vt:lpstr>Определение</vt:lpstr>
      <vt:lpstr>Опасные грузы</vt:lpstr>
      <vt:lpstr>Опасные грузы</vt:lpstr>
      <vt:lpstr>Класс 1 ВМ</vt:lpstr>
      <vt:lpstr>Класс 1 ВМ</vt:lpstr>
      <vt:lpstr>Класс 1 ВМ</vt:lpstr>
      <vt:lpstr>Класс 1 ВМ</vt:lpstr>
      <vt:lpstr>Класс 1 ВМ</vt:lpstr>
      <vt:lpstr>Класс 1 ВМ</vt:lpstr>
      <vt:lpstr>Класс 1 ВМ</vt:lpstr>
      <vt:lpstr>Класс 2 Газы</vt:lpstr>
      <vt:lpstr>Класс 2 Газы</vt:lpstr>
      <vt:lpstr>Класс 2 Газы</vt:lpstr>
      <vt:lpstr>Класс 3 Легковоспламеняющиеся жидкости</vt:lpstr>
      <vt:lpstr>Класс 4.1 Легковоспламеняющиеся твердые вещества, самореактивные вещества и твердые десенсибилизированные взрывчатые вещества </vt:lpstr>
      <vt:lpstr>Класс 4.2 Самовозгорающиеся вещества</vt:lpstr>
      <vt:lpstr>Класс 4.3 Вещества выделяющие воспламеняющиеся газы при взаимодействии с водой </vt:lpstr>
      <vt:lpstr>Класс 5.1 Окисляющие вещества  </vt:lpstr>
      <vt:lpstr>Класс 5.2 Органические пероксиды</vt:lpstr>
      <vt:lpstr>Класс 6.1 Ядовитые (токсичные) вещества</vt:lpstr>
      <vt:lpstr>Класс 6.2 Инфекционные вещества</vt:lpstr>
      <vt:lpstr>Класс 7 Радиоактивные материалы</vt:lpstr>
      <vt:lpstr>Класс 8 Едкие (коррозионные) вещества</vt:lpstr>
      <vt:lpstr>Класс 9 Прочие опасные вещества и изделия</vt:lpstr>
      <vt:lpstr>Классификация опасных грузов по классам и подклассам</vt:lpstr>
      <vt:lpstr>Классификация опасных грузов по классам и подклассам</vt:lpstr>
      <vt:lpstr>Классификация опасных грузов по классам и подклассам</vt:lpstr>
      <vt:lpstr>. Классификационная таблица опасных грузов класса 1</vt:lpstr>
      <vt:lpstr>Классификационная таблица опасных грузов класса 1</vt:lpstr>
      <vt:lpstr>Совместная перевозка опасных грузов</vt:lpstr>
      <vt:lpstr>Совместная перевозка</vt:lpstr>
      <vt:lpstr>Перевозка опасных грузов</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Классы , подклассы, категории, группы и степени опасности</dc:title>
  <dc:creator>пользователь</dc:creator>
  <cp:lastModifiedBy>пользователь</cp:lastModifiedBy>
  <cp:revision>16</cp:revision>
  <dcterms:created xsi:type="dcterms:W3CDTF">2024-11-25T11:05:48Z</dcterms:created>
  <dcterms:modified xsi:type="dcterms:W3CDTF">2025-01-13T11:29:35Z</dcterms:modified>
</cp:coreProperties>
</file>