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3" d="100"/>
          <a:sy n="53" d="100"/>
        </p:scale>
        <p:origin x="-96" y="-3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Подзаголовок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Заголовок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ru-RU" smtClean="0"/>
              <a:t>Образец заголовка</a:t>
            </a:r>
            <a:endParaRPr kumimoji="0" lang="en-US"/>
          </a:p>
        </p:txBody>
      </p:sp>
      <p:cxnSp>
        <p:nvCxnSpPr>
          <p:cNvPr id="8" name="Прямая соединительная линия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Овал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Дата 14"/>
          <p:cNvSpPr>
            <a:spLocks noGrp="1"/>
          </p:cNvSpPr>
          <p:nvPr>
            <p:ph type="dt" sz="half" idx="10"/>
          </p:nvPr>
        </p:nvSpPr>
        <p:spPr/>
        <p:txBody>
          <a:bodyPr/>
          <a:lstStyle/>
          <a:p>
            <a:fld id="{5B106E36-FD25-4E2D-B0AA-010F637433A0}" type="datetimeFigureOut">
              <a:rPr lang="ru-RU" smtClean="0"/>
              <a:pPr/>
              <a:t>04.12.2024</a:t>
            </a:fld>
            <a:endParaRPr lang="ru-RU"/>
          </a:p>
        </p:txBody>
      </p:sp>
      <p:sp>
        <p:nvSpPr>
          <p:cNvPr id="16" name="Номер слайда 15"/>
          <p:cNvSpPr>
            <a:spLocks noGrp="1"/>
          </p:cNvSpPr>
          <p:nvPr>
            <p:ph type="sldNum" sz="quarter" idx="11"/>
          </p:nvPr>
        </p:nvSpPr>
        <p:spPr/>
        <p:txBody>
          <a:bodyPr/>
          <a:lstStyle/>
          <a:p>
            <a:fld id="{725C68B6-61C2-468F-89AB-4B9F7531AA68}" type="slidenum">
              <a:rPr lang="ru-RU" smtClean="0"/>
              <a:pPr/>
              <a:t>‹#›</a:t>
            </a:fld>
            <a:endParaRPr lang="ru-RU"/>
          </a:p>
        </p:txBody>
      </p:sp>
      <p:sp>
        <p:nvSpPr>
          <p:cNvPr id="17" name="Нижний колонтитул 16"/>
          <p:cNvSpPr>
            <a:spLocks noGrp="1"/>
          </p:cNvSpPr>
          <p:nvPr>
            <p:ph type="ftr" sz="quarter" idx="12"/>
          </p:nvPr>
        </p:nvSpPr>
        <p:spPr/>
        <p:txBody>
          <a:bodyPr/>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04.12.2024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04.12.2024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9" name="Содержимое 8"/>
          <p:cNvSpPr>
            <a:spLocks noGrp="1"/>
          </p:cNvSpPr>
          <p:nvPr>
            <p:ph idx="1"/>
          </p:nvPr>
        </p:nvSpPr>
        <p:spPr>
          <a:xfrm>
            <a:off x="457200" y="1524000"/>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4" name="Дата 13"/>
          <p:cNvSpPr>
            <a:spLocks noGrp="1"/>
          </p:cNvSpPr>
          <p:nvPr>
            <p:ph type="dt" sz="half" idx="14"/>
          </p:nvPr>
        </p:nvSpPr>
        <p:spPr/>
        <p:txBody>
          <a:bodyPr/>
          <a:lstStyle/>
          <a:p>
            <a:fld id="{5B106E36-FD25-4E2D-B0AA-010F637433A0}" type="datetimeFigureOut">
              <a:rPr lang="ru-RU" smtClean="0"/>
              <a:pPr/>
              <a:t>04.12.2024</a:t>
            </a:fld>
            <a:endParaRPr lang="ru-RU"/>
          </a:p>
        </p:txBody>
      </p:sp>
      <p:sp>
        <p:nvSpPr>
          <p:cNvPr id="15" name="Номер слайда 14"/>
          <p:cNvSpPr>
            <a:spLocks noGrp="1"/>
          </p:cNvSpPr>
          <p:nvPr>
            <p:ph type="sldNum" sz="quarter" idx="15"/>
          </p:nvPr>
        </p:nvSpPr>
        <p:spPr/>
        <p:txBody>
          <a:bodyPr/>
          <a:lstStyle>
            <a:lvl1pPr algn="ctr">
              <a:defRPr/>
            </a:lvl1pPr>
          </a:lstStyle>
          <a:p>
            <a:fld id="{725C68B6-61C2-468F-89AB-4B9F7531AA68}" type="slidenum">
              <a:rPr lang="ru-RU" smtClean="0"/>
              <a:pPr/>
              <a:t>‹#›</a:t>
            </a:fld>
            <a:endParaRPr lang="ru-RU"/>
          </a:p>
        </p:txBody>
      </p:sp>
      <p:sp>
        <p:nvSpPr>
          <p:cNvPr id="16" name="Нижний колонтитул 15"/>
          <p:cNvSpPr>
            <a:spLocks noGrp="1"/>
          </p:cNvSpPr>
          <p:nvPr>
            <p:ph type="ftr" sz="quarter" idx="16"/>
          </p:nvPr>
        </p:nvSpPr>
        <p:spPr/>
        <p:txBody>
          <a:bodyPr/>
          <a:lstStyle/>
          <a:p>
            <a:endParaRPr lang="ru-RU"/>
          </a:p>
        </p:txBody>
      </p:sp>
      <p:sp>
        <p:nvSpPr>
          <p:cNvPr id="17" name="Заголовок 16"/>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fld id="{5B106E36-FD25-4E2D-B0AA-010F637433A0}" type="datetimeFigureOut">
              <a:rPr lang="ru-RU" smtClean="0"/>
              <a:pPr/>
              <a:t>04.12.2024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
        <p:nvSpPr>
          <p:cNvPr id="2" name="Заголовок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cxnSp>
        <p:nvCxnSpPr>
          <p:cNvPr id="7" name="Прямая соединительная линия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Дата 4"/>
          <p:cNvSpPr>
            <a:spLocks noGrp="1"/>
          </p:cNvSpPr>
          <p:nvPr>
            <p:ph type="dt" sz="half" idx="10"/>
          </p:nvPr>
        </p:nvSpPr>
        <p:spPr/>
        <p:txBody>
          <a:bodyPr/>
          <a:lstStyle/>
          <a:p>
            <a:fld id="{5B106E36-FD25-4E2D-B0AA-010F637433A0}" type="datetimeFigureOut">
              <a:rPr lang="ru-RU" smtClean="0"/>
              <a:pPr/>
              <a:t>04.12.2024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11" name="Содержимое 10"/>
          <p:cNvSpPr>
            <a:spLocks noGrp="1"/>
          </p:cNvSpPr>
          <p:nvPr>
            <p:ph sz="half" idx="1"/>
          </p:nvPr>
        </p:nvSpPr>
        <p:spPr>
          <a:xfrm>
            <a:off x="457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04.12.2024</a:t>
            </a:fld>
            <a:endParaRPr lang="ru-RU"/>
          </a:p>
        </p:txBody>
      </p:sp>
      <p:sp>
        <p:nvSpPr>
          <p:cNvPr id="3" name="Текст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32" name="Содержимое 31"/>
          <p:cNvSpPr>
            <a:spLocks noGrp="1"/>
          </p:cNvSpPr>
          <p:nvPr>
            <p:ph sz="half" idx="2"/>
          </p:nvPr>
        </p:nvSpPr>
        <p:spPr>
          <a:xfrm>
            <a:off x="457200"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4" name="Содержимое 33"/>
          <p:cNvSpPr>
            <a:spLocks noGrp="1"/>
          </p:cNvSpPr>
          <p:nvPr>
            <p:ph sz="quarter" idx="4"/>
          </p:nvPr>
        </p:nvSpPr>
        <p:spPr>
          <a:xfrm>
            <a:off x="4649788"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 name="Заголовок 1"/>
          <p:cNvSpPr>
            <a:spLocks noGrp="1"/>
          </p:cNvSpPr>
          <p:nvPr>
            <p:ph type="title"/>
          </p:nvPr>
        </p:nvSpPr>
        <p:spPr>
          <a:xfrm>
            <a:off x="457200" y="155448"/>
            <a:ext cx="8229600" cy="1143000"/>
          </a:xfrm>
        </p:spPr>
        <p:txBody>
          <a:bodyPr anchor="b" anchorCtr="0"/>
          <a:lstStyle>
            <a:lvl1pPr>
              <a:defRPr/>
            </a:lvl1pPr>
          </a:lstStyle>
          <a:p>
            <a:r>
              <a:rPr kumimoji="0" lang="ru-RU" smtClean="0"/>
              <a:t>Образец заголовка</a:t>
            </a:r>
            <a:endParaRPr kumimoji="0" lang="en-US"/>
          </a:p>
        </p:txBody>
      </p:sp>
      <p:sp>
        <p:nvSpPr>
          <p:cNvPr id="12" name="Текст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cxnSp>
        <p:nvCxnSpPr>
          <p:cNvPr id="10" name="Прямая соединительная линия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5B106E36-FD25-4E2D-B0AA-010F637433A0}" type="datetimeFigureOut">
              <a:rPr lang="ru-RU" smtClean="0"/>
              <a:pPr/>
              <a:t>04.12.2024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04.12.2024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9" name="Содержимое 28"/>
          <p:cNvSpPr>
            <a:spLocks noGrp="1"/>
          </p:cNvSpPr>
          <p:nvPr>
            <p:ph sz="quarter" idx="1"/>
          </p:nvPr>
        </p:nvSpPr>
        <p:spPr>
          <a:xfrm>
            <a:off x="457200" y="457200"/>
            <a:ext cx="6248400" cy="5715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 name="Текст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31" name="Заголовок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8" name="Дата 7"/>
          <p:cNvSpPr>
            <a:spLocks noGrp="1"/>
          </p:cNvSpPr>
          <p:nvPr>
            <p:ph type="dt" sz="half" idx="14"/>
          </p:nvPr>
        </p:nvSpPr>
        <p:spPr/>
        <p:txBody>
          <a:bodyPr/>
          <a:lstStyle/>
          <a:p>
            <a:fld id="{5B106E36-FD25-4E2D-B0AA-010F637433A0}" type="datetimeFigureOut">
              <a:rPr lang="ru-RU" smtClean="0"/>
              <a:pPr/>
              <a:t>04.12.2024</a:t>
            </a:fld>
            <a:endParaRPr lang="ru-RU"/>
          </a:p>
        </p:txBody>
      </p:sp>
      <p:sp>
        <p:nvSpPr>
          <p:cNvPr id="9" name="Номер слайда 8"/>
          <p:cNvSpPr>
            <a:spLocks noGrp="1"/>
          </p:cNvSpPr>
          <p:nvPr>
            <p:ph type="sldNum" sz="quarter" idx="15"/>
          </p:nvPr>
        </p:nvSpPr>
        <p:spPr/>
        <p:txBody>
          <a:bodyPr/>
          <a:lstStyle/>
          <a:p>
            <a:fld id="{725C68B6-61C2-468F-89AB-4B9F7531AA68}" type="slidenum">
              <a:rPr lang="ru-RU" smtClean="0"/>
              <a:pPr/>
              <a:t>‹#›</a:t>
            </a:fld>
            <a:endParaRPr lang="ru-RU"/>
          </a:p>
        </p:txBody>
      </p:sp>
      <p:sp>
        <p:nvSpPr>
          <p:cNvPr id="10" name="Нижний колонтитул 9"/>
          <p:cNvSpPr>
            <a:spLocks noGrp="1"/>
          </p:cNvSpPr>
          <p:nvPr>
            <p:ph type="ftr" sz="quarter" idx="16"/>
          </p:nvPr>
        </p:nvSpPr>
        <p:spPr/>
        <p:txBody>
          <a:bodyPr/>
          <a:lstStyle/>
          <a:p>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ru-RU" smtClean="0"/>
              <a:t>Вставка рисунка</a:t>
            </a:r>
            <a:endParaRPr kumimoji="0" lang="en-US"/>
          </a:p>
        </p:txBody>
      </p:sp>
      <p:sp>
        <p:nvSpPr>
          <p:cNvPr id="4" name="Текст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8" name="Дата 7"/>
          <p:cNvSpPr>
            <a:spLocks noGrp="1"/>
          </p:cNvSpPr>
          <p:nvPr>
            <p:ph type="dt" sz="half" idx="10"/>
          </p:nvPr>
        </p:nvSpPr>
        <p:spPr/>
        <p:txBody>
          <a:bodyPr/>
          <a:lstStyle/>
          <a:p>
            <a:fld id="{5B106E36-FD25-4E2D-B0AA-010F637433A0}" type="datetimeFigureOut">
              <a:rPr lang="ru-RU" smtClean="0"/>
              <a:pPr/>
              <a:t>04.12.2024</a:t>
            </a:fld>
            <a:endParaRPr lang="ru-RU"/>
          </a:p>
        </p:txBody>
      </p:sp>
      <p:sp>
        <p:nvSpPr>
          <p:cNvPr id="9" name="Номер слайда 8"/>
          <p:cNvSpPr>
            <a:spLocks noGrp="1"/>
          </p:cNvSpPr>
          <p:nvPr>
            <p:ph type="sldNum" sz="quarter" idx="11"/>
          </p:nvPr>
        </p:nvSpPr>
        <p:spPr/>
        <p:txBody>
          <a:bodyPr/>
          <a:lstStyle/>
          <a:p>
            <a:fld id="{725C68B6-61C2-468F-89AB-4B9F7531AA68}" type="slidenum">
              <a:rPr lang="ru-RU" smtClean="0"/>
              <a:pPr/>
              <a:t>‹#›</a:t>
            </a:fld>
            <a:endParaRPr lang="ru-RU"/>
          </a:p>
        </p:txBody>
      </p:sp>
      <p:sp>
        <p:nvSpPr>
          <p:cNvPr id="10" name="Нижний колонтитул 9"/>
          <p:cNvSpPr>
            <a:spLocks noGrp="1"/>
          </p:cNvSpPr>
          <p:nvPr>
            <p:ph type="ftr" sz="quarter" idx="12"/>
          </p:nvPr>
        </p:nvSpPr>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Текст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5B106E36-FD25-4E2D-B0AA-010F637433A0}" type="datetimeFigureOut">
              <a:rPr lang="ru-RU" smtClean="0"/>
              <a:pPr/>
              <a:t>04.12.2024</a:t>
            </a:fld>
            <a:endParaRPr lang="ru-RU"/>
          </a:p>
        </p:txBody>
      </p:sp>
      <p:sp>
        <p:nvSpPr>
          <p:cNvPr id="10" name="Нижний колонтитул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ru-RU"/>
          </a:p>
        </p:txBody>
      </p:sp>
      <p:sp>
        <p:nvSpPr>
          <p:cNvPr id="22" name="Номер слайда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725C68B6-61C2-468F-89AB-4B9F7531AA68}" type="slidenum">
              <a:rPr lang="ru-RU" smtClean="0"/>
              <a:pPr/>
              <a:t>‹#›</a:t>
            </a:fld>
            <a:endParaRPr lang="ru-RU"/>
          </a:p>
        </p:txBody>
      </p:sp>
      <p:sp>
        <p:nvSpPr>
          <p:cNvPr id="5" name="Заголовок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ru-RU" smtClean="0"/>
              <a:t>Образец заголовка</a:t>
            </a:r>
            <a:endParaRPr kumimoji="0" lang="en-US"/>
          </a:p>
        </p:txBody>
      </p:sp>
    </p:spTree>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transsys.ru/img/tst/products/gir4.jpg"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s://transsys.ru/img/tst/products/gir5.jpg"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transsys.ru/img/tst/products/gid.jpg"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transsys.ru/img/tst/products/gir1_l.jpg"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s://transsys.ru/img/tst/products/gir1a_l.jpg"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transsys.ru/img/tst/products/gir2_l.jpg"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transsys.ru/img/tst/products/gir3_l.jpg"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285852" y="4357694"/>
            <a:ext cx="6357982" cy="1252534"/>
          </a:xfrm>
        </p:spPr>
        <p:txBody>
          <a:bodyPr/>
          <a:lstStyle/>
          <a:p>
            <a:pPr algn="r"/>
            <a:r>
              <a:rPr lang="ru-RU" dirty="0" smtClean="0">
                <a:solidFill>
                  <a:schemeClr val="tx1"/>
                </a:solidFill>
              </a:rPr>
              <a:t>Лекция </a:t>
            </a:r>
            <a:r>
              <a:rPr lang="ru-RU" dirty="0" smtClean="0">
                <a:solidFill>
                  <a:schemeClr val="tx1"/>
                </a:solidFill>
              </a:rPr>
              <a:t>3.2</a:t>
            </a:r>
            <a:r>
              <a:rPr lang="ru-RU" dirty="0" smtClean="0">
                <a:solidFill>
                  <a:schemeClr val="tx1"/>
                </a:solidFill>
              </a:rPr>
              <a:t>.</a:t>
            </a:r>
            <a:endParaRPr lang="ru-RU" dirty="0">
              <a:solidFill>
                <a:schemeClr val="tx1"/>
              </a:solidFill>
            </a:endParaRPr>
          </a:p>
        </p:txBody>
      </p:sp>
      <p:sp>
        <p:nvSpPr>
          <p:cNvPr id="2" name="Заголовок 1"/>
          <p:cNvSpPr>
            <a:spLocks noGrp="1"/>
          </p:cNvSpPr>
          <p:nvPr>
            <p:ph type="ctrTitle"/>
          </p:nvPr>
        </p:nvSpPr>
        <p:spPr>
          <a:xfrm>
            <a:off x="685800" y="1071546"/>
            <a:ext cx="7958166" cy="3143271"/>
          </a:xfrm>
        </p:spPr>
        <p:txBody>
          <a:bodyPr>
            <a:normAutofit fontScale="90000"/>
          </a:bodyPr>
          <a:lstStyle/>
          <a:p>
            <a:r>
              <a:rPr lang="ru-RU" b="1" dirty="0" smtClean="0"/>
              <a:t>Составление </a:t>
            </a:r>
            <a:r>
              <a:rPr lang="ru-RU" b="1" dirty="0" smtClean="0"/>
              <a:t>графиков в автоматизированном, электронном виде.</a:t>
            </a:r>
            <a:r>
              <a:rPr lang="ru-RU" dirty="0" smtClean="0"/>
              <a:t/>
            </a:r>
            <a:br>
              <a:rPr lang="ru-RU" dirty="0" smtClean="0"/>
            </a:br>
            <a:r>
              <a:rPr lang="ru-RU" dirty="0" smtClean="0"/>
              <a:t/>
            </a:r>
            <a:br>
              <a:rPr lang="ru-RU" dirty="0" smtClean="0"/>
            </a:br>
            <a:endParaRPr lang="ru-RU" dirty="0">
              <a:solidFill>
                <a:schemeClr val="accent2">
                  <a:lumMod val="50000"/>
                </a:schemeClr>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152400"/>
            <a:ext cx="8229600" cy="1847840"/>
          </a:xfrm>
        </p:spPr>
        <p:txBody>
          <a:bodyPr>
            <a:normAutofit fontScale="90000"/>
          </a:bodyPr>
          <a:lstStyle/>
          <a:p>
            <a:pPr algn="ctr"/>
            <a:r>
              <a:rPr lang="ru-RU" b="1" dirty="0" smtClean="0"/>
              <a:t>График работы маневровых локомотивов на станции </a:t>
            </a:r>
            <a:r>
              <a:rPr lang="ru-RU" dirty="0" smtClean="0"/>
              <a:t/>
            </a:r>
            <a:br>
              <a:rPr lang="ru-RU" dirty="0" smtClean="0"/>
            </a:br>
            <a:endParaRPr lang="ru-RU" dirty="0"/>
          </a:p>
        </p:txBody>
      </p:sp>
      <p:pic>
        <p:nvPicPr>
          <p:cNvPr id="4" name="Содержимое 3" descr="https://transsys.ru/img/tst/products/gir4.jpg">
            <a:hlinkClick r:id="rId2"/>
          </p:cNvPr>
          <p:cNvPicPr>
            <a:picLocks noGrp="1"/>
          </p:cNvPicPr>
          <p:nvPr>
            <p:ph idx="1"/>
          </p:nvPr>
        </p:nvPicPr>
        <p:blipFill>
          <a:blip r:embed="rId3" cstate="print"/>
          <a:srcRect/>
          <a:stretch>
            <a:fillRect/>
          </a:stretch>
        </p:blipFill>
        <p:spPr bwMode="auto">
          <a:xfrm>
            <a:off x="500034" y="1571612"/>
            <a:ext cx="8215370" cy="4857784"/>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571472" y="2357430"/>
            <a:ext cx="8258204" cy="4143404"/>
          </a:xfrm>
        </p:spPr>
        <p:txBody>
          <a:bodyPr>
            <a:normAutofit fontScale="77500" lnSpcReduction="20000"/>
          </a:bodyPr>
          <a:lstStyle/>
          <a:p>
            <a:r>
              <a:rPr lang="ru-RU" dirty="0" smtClean="0"/>
              <a:t>В парке отправления Г, на поле графика можно увидеть два типа пометок. Синие треугольники с литерой «К», как например на 4 пути, это автоматические пометки КАСАТ (комплексная автоматизированная система учёта и анализа случаев технологических нарушений), которые автоматически появляются в случае нарушения норм технологических операций. Когда такая пометка появилась, сотрудники станции должны выделить ее, и ввести причину нарушения и виновную службу. В результате вместо пометки «К» в этом месте появится диспетчерская пометка с названием виновной службы и описанием причины (например на 8 пути). Такие пометки часто интервальные, то есть относятся к определенному интервалу времени. Технологические нарушения очень часто приводят к задержкам отправления поездов и нарушениям плана, поэтому очень важно их учитывать.</a:t>
            </a:r>
          </a:p>
          <a:p>
            <a:endParaRPr lang="ru-RU" dirty="0"/>
          </a:p>
        </p:txBody>
      </p:sp>
      <p:sp>
        <p:nvSpPr>
          <p:cNvPr id="3" name="Заголовок 2"/>
          <p:cNvSpPr>
            <a:spLocks noGrp="1"/>
          </p:cNvSpPr>
          <p:nvPr>
            <p:ph type="title"/>
          </p:nvPr>
        </p:nvSpPr>
        <p:spPr>
          <a:xfrm>
            <a:off x="457200" y="152400"/>
            <a:ext cx="8229600" cy="2490782"/>
          </a:xfrm>
        </p:spPr>
        <p:txBody>
          <a:bodyPr>
            <a:normAutofit fontScale="90000"/>
          </a:bodyPr>
          <a:lstStyle/>
          <a:p>
            <a:pPr algn="ctr"/>
            <a:r>
              <a:rPr lang="ru-RU" b="1" dirty="0" smtClean="0"/>
              <a:t>Превышение нормативов операций на графике и использование пометок.</a:t>
            </a:r>
            <a:r>
              <a:rPr lang="ru-RU" dirty="0" smtClean="0"/>
              <a:t/>
            </a:r>
            <a:br>
              <a:rPr lang="ru-RU" dirty="0" smtClean="0"/>
            </a:br>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152400"/>
            <a:ext cx="8686800" cy="1633526"/>
          </a:xfrm>
        </p:spPr>
        <p:txBody>
          <a:bodyPr>
            <a:normAutofit fontScale="90000"/>
          </a:bodyPr>
          <a:lstStyle/>
          <a:p>
            <a:pPr algn="ctr"/>
            <a:r>
              <a:rPr lang="ru-RU" b="1" dirty="0" smtClean="0"/>
              <a:t>Превышение нормативов операций на графике и использование пометок</a:t>
            </a:r>
            <a:endParaRPr lang="ru-RU" dirty="0"/>
          </a:p>
        </p:txBody>
      </p:sp>
      <p:pic>
        <p:nvPicPr>
          <p:cNvPr id="4" name="Содержимое 3" descr="https://transsys.ru/img/tst/products/gir5.jpg">
            <a:hlinkClick r:id="rId2"/>
          </p:cNvPr>
          <p:cNvPicPr>
            <a:picLocks noGrp="1"/>
          </p:cNvPicPr>
          <p:nvPr>
            <p:ph idx="1"/>
          </p:nvPr>
        </p:nvPicPr>
        <p:blipFill>
          <a:blip r:embed="rId3" cstate="print"/>
          <a:srcRect/>
          <a:stretch>
            <a:fillRect/>
          </a:stretch>
        </p:blipFill>
        <p:spPr bwMode="auto">
          <a:xfrm>
            <a:off x="928662" y="2000240"/>
            <a:ext cx="7719482" cy="4572000"/>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524000"/>
            <a:ext cx="8401080" cy="4833958"/>
          </a:xfrm>
        </p:spPr>
        <p:txBody>
          <a:bodyPr>
            <a:normAutofit fontScale="92500" lnSpcReduction="10000"/>
          </a:bodyPr>
          <a:lstStyle/>
          <a:p>
            <a:pPr algn="just"/>
            <a:r>
              <a:rPr lang="ru-RU" dirty="0" smtClean="0"/>
              <a:t>Данный вариант графика показывает динамику движения поездов на участках между станциями. По вертикали расположены станции, участок Тайшет-Иркутск. Расстояния между станциями пропорциональны реальным расстояниям, цифры слева показывают времена хода в минутах для грузовых и пассажирских (красным) поездов. Линии - это поезда, цвет линии определяется категорией поезда. Наклон линии соответствует времени хода поезда между участками. В правой части графика находится плановая часть построенная на основе имитационного моделирования, с учетом либо нормативного графика, либо вариантного из АПК Эльбрус.</a:t>
            </a:r>
          </a:p>
          <a:p>
            <a:pPr algn="just"/>
            <a:endParaRPr lang="ru-RU" dirty="0"/>
          </a:p>
        </p:txBody>
      </p:sp>
      <p:sp>
        <p:nvSpPr>
          <p:cNvPr id="3" name="Заголовок 2"/>
          <p:cNvSpPr>
            <a:spLocks noGrp="1"/>
          </p:cNvSpPr>
          <p:nvPr>
            <p:ph type="title"/>
          </p:nvPr>
        </p:nvSpPr>
        <p:spPr/>
        <p:txBody>
          <a:bodyPr>
            <a:normAutofit fontScale="90000"/>
          </a:bodyPr>
          <a:lstStyle/>
          <a:p>
            <a:pPr algn="ctr"/>
            <a:r>
              <a:rPr lang="ru-RU" b="1" dirty="0" smtClean="0"/>
              <a:t>График исполненного и прогнозного движения на участке </a:t>
            </a:r>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152400"/>
            <a:ext cx="8229600" cy="1847840"/>
          </a:xfrm>
        </p:spPr>
        <p:txBody>
          <a:bodyPr>
            <a:normAutofit fontScale="90000"/>
          </a:bodyPr>
          <a:lstStyle/>
          <a:p>
            <a:pPr algn="ctr"/>
            <a:r>
              <a:rPr lang="ru-RU" dirty="0" smtClean="0"/>
              <a:t>График работы маневровых локомотивов на станции</a:t>
            </a:r>
            <a:br>
              <a:rPr lang="ru-RU" dirty="0" smtClean="0"/>
            </a:br>
            <a:endParaRPr lang="ru-RU" dirty="0"/>
          </a:p>
        </p:txBody>
      </p:sp>
      <p:pic>
        <p:nvPicPr>
          <p:cNvPr id="4" name="Содержимое 3" descr="https://transsys.ru/img/tst/products/gid.jpg">
            <a:hlinkClick r:id="rId2"/>
          </p:cNvPr>
          <p:cNvPicPr>
            <a:picLocks noGrp="1"/>
          </p:cNvPicPr>
          <p:nvPr>
            <p:ph idx="1"/>
          </p:nvPr>
        </p:nvPicPr>
        <p:blipFill>
          <a:blip r:embed="rId3" cstate="print"/>
          <a:srcRect/>
          <a:stretch>
            <a:fillRect/>
          </a:stretch>
        </p:blipFill>
        <p:spPr bwMode="auto">
          <a:xfrm>
            <a:off x="1210235" y="1524000"/>
            <a:ext cx="6723529" cy="4572000"/>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571472" y="1524000"/>
            <a:ext cx="8115328" cy="5048272"/>
          </a:xfrm>
        </p:spPr>
        <p:txBody>
          <a:bodyPr>
            <a:normAutofit fontScale="77500" lnSpcReduction="20000"/>
          </a:bodyPr>
          <a:lstStyle/>
          <a:p>
            <a:r>
              <a:rPr lang="ru-RU" dirty="0" smtClean="0"/>
              <a:t>На базовом поле графика исполненной работы должны отражаться:</a:t>
            </a:r>
          </a:p>
          <a:p>
            <a:r>
              <a:rPr lang="ru-RU" dirty="0" smtClean="0"/>
              <a:t>-  технологические операции с подвижными единицами, выраженные в виде </a:t>
            </a:r>
          </a:p>
          <a:p>
            <a:r>
              <a:rPr lang="ru-RU" dirty="0" smtClean="0"/>
              <a:t>условных обозначений, и основная информация о подвижных единицах</a:t>
            </a:r>
          </a:p>
          <a:p>
            <a:r>
              <a:rPr lang="ru-RU" dirty="0" smtClean="0"/>
              <a:t>-  закрытие путей, фронтов, перегонов, станций линейного района и других </a:t>
            </a:r>
          </a:p>
          <a:p>
            <a:r>
              <a:rPr lang="ru-RU" dirty="0" smtClean="0"/>
              <a:t>устройств, обслуживающих работу;</a:t>
            </a:r>
          </a:p>
          <a:p>
            <a:r>
              <a:rPr lang="ru-RU" dirty="0" smtClean="0"/>
              <a:t>- комментарии и пометки пользователя (их условное обозначение в отдельных </a:t>
            </a:r>
          </a:p>
          <a:p>
            <a:r>
              <a:rPr lang="ru-RU" dirty="0" smtClean="0"/>
              <a:t>случаях прикрепляемое к конкретной ПЕ);</a:t>
            </a:r>
          </a:p>
          <a:p>
            <a:r>
              <a:rPr lang="ru-RU" dirty="0" smtClean="0"/>
              <a:t>-  оперативные показатели выполнения ГИР и его сравнения с прогнозным </a:t>
            </a:r>
          </a:p>
          <a:p>
            <a:r>
              <a:rPr lang="ru-RU" dirty="0" smtClean="0"/>
              <a:t>графиком работы.</a:t>
            </a:r>
          </a:p>
          <a:p>
            <a:r>
              <a:rPr lang="ru-RU" dirty="0" smtClean="0"/>
              <a:t> </a:t>
            </a:r>
          </a:p>
          <a:p>
            <a:endParaRPr lang="ru-RU" dirty="0"/>
          </a:p>
        </p:txBody>
      </p:sp>
      <p:sp>
        <p:nvSpPr>
          <p:cNvPr id="3" name="Заголовок 2"/>
          <p:cNvSpPr>
            <a:spLocks noGrp="1"/>
          </p:cNvSpPr>
          <p:nvPr>
            <p:ph type="title"/>
          </p:nvPr>
        </p:nvSpPr>
        <p:spPr/>
        <p:txBody>
          <a:bodyPr>
            <a:normAutofit fontScale="90000"/>
          </a:bodyPr>
          <a:lstStyle/>
          <a:p>
            <a:pPr algn="ctr"/>
            <a:r>
              <a:rPr lang="ru-RU" dirty="0" smtClean="0"/>
              <a:t>График работы маневровых локомотивов на станции</a:t>
            </a:r>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2214554"/>
            <a:ext cx="8229600" cy="3881446"/>
          </a:xfrm>
        </p:spPr>
        <p:txBody>
          <a:bodyPr/>
          <a:lstStyle/>
          <a:p>
            <a:r>
              <a:rPr lang="ru-RU" dirty="0" smtClean="0"/>
              <a:t>В основе универсального интерфейса системы ГИД «</a:t>
            </a:r>
            <a:r>
              <a:rPr lang="ru-RU" dirty="0" err="1" smtClean="0"/>
              <a:t>Урал-ВНИИЖТ</a:t>
            </a:r>
            <a:r>
              <a:rPr lang="ru-RU" dirty="0" smtClean="0"/>
              <a:t>» положен «машинный» график исполненного движения (рисунок 18). На машинном графике размещается вся информация о выполненной работе: движении поездов, задержках и сбоях, обработке и закреплении составов и отдельных вагонов, наличии действующих предупреждений, предоставляемых окнах и др.</a:t>
            </a:r>
          </a:p>
          <a:p>
            <a:endParaRPr lang="ru-RU" dirty="0"/>
          </a:p>
        </p:txBody>
      </p:sp>
      <p:sp>
        <p:nvSpPr>
          <p:cNvPr id="3" name="Заголовок 2"/>
          <p:cNvSpPr>
            <a:spLocks noGrp="1"/>
          </p:cNvSpPr>
          <p:nvPr>
            <p:ph type="title"/>
          </p:nvPr>
        </p:nvSpPr>
        <p:spPr>
          <a:xfrm>
            <a:off x="457200" y="152400"/>
            <a:ext cx="8229600" cy="2133592"/>
          </a:xfrm>
        </p:spPr>
        <p:txBody>
          <a:bodyPr>
            <a:normAutofit fontScale="90000"/>
          </a:bodyPr>
          <a:lstStyle/>
          <a:p>
            <a:r>
              <a:rPr lang="ru-RU" b="1" dirty="0" smtClean="0"/>
              <a:t>Автоматизированный график исполненного движения поездов</a:t>
            </a:r>
            <a:r>
              <a:rPr lang="ru-RU" dirty="0" smtClean="0"/>
              <a:t/>
            </a:r>
            <a:br>
              <a:rPr lang="ru-RU" dirty="0" smtClean="0"/>
            </a:br>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fontScale="90000"/>
          </a:bodyPr>
          <a:lstStyle/>
          <a:p>
            <a:pPr algn="ctr"/>
            <a:r>
              <a:rPr lang="ru-RU" dirty="0" smtClean="0"/>
              <a:t>График исполненного движения поездов</a:t>
            </a:r>
            <a:endParaRPr lang="ru-RU" dirty="0"/>
          </a:p>
        </p:txBody>
      </p:sp>
      <p:pic>
        <p:nvPicPr>
          <p:cNvPr id="4" name="Содержимое 3" descr="Picture background"/>
          <p:cNvPicPr>
            <a:picLocks noGrp="1"/>
          </p:cNvPicPr>
          <p:nvPr>
            <p:ph idx="1"/>
          </p:nvPr>
        </p:nvPicPr>
        <p:blipFill>
          <a:blip r:embed="rId2" cstate="print"/>
          <a:srcRect/>
          <a:stretch>
            <a:fillRect/>
          </a:stretch>
        </p:blipFill>
        <p:spPr bwMode="auto">
          <a:xfrm>
            <a:off x="785786" y="1524000"/>
            <a:ext cx="7715304" cy="4572000"/>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92500" lnSpcReduction="20000"/>
          </a:bodyPr>
          <a:lstStyle/>
          <a:p>
            <a:r>
              <a:rPr lang="ru-RU" dirty="0" smtClean="0"/>
              <a:t>Для автоматизированного ведение графика в системе используются следующие виды оперативной входной информации:</a:t>
            </a:r>
          </a:p>
          <a:p>
            <a:r>
              <a:rPr lang="ru-RU" dirty="0" smtClean="0"/>
              <a:t>- </a:t>
            </a:r>
            <a:r>
              <a:rPr lang="ru-RU" dirty="0" err="1" smtClean="0"/>
              <a:t>o</a:t>
            </a:r>
            <a:r>
              <a:rPr lang="ru-RU" dirty="0" smtClean="0"/>
              <a:t> данные АСОУП в виде соответствующих сообщений;</a:t>
            </a:r>
          </a:p>
          <a:p>
            <a:r>
              <a:rPr lang="ru-RU" dirty="0" smtClean="0"/>
              <a:t>- </a:t>
            </a:r>
            <a:r>
              <a:rPr lang="ru-RU" dirty="0" err="1" smtClean="0"/>
              <a:t>o</a:t>
            </a:r>
            <a:r>
              <a:rPr lang="ru-RU" dirty="0" smtClean="0"/>
              <a:t> сведения о состоянии сигналов с устройств СЦБ;</a:t>
            </a:r>
          </a:p>
          <a:p>
            <a:r>
              <a:rPr lang="ru-RU" dirty="0" smtClean="0"/>
              <a:t>- </a:t>
            </a:r>
            <a:r>
              <a:rPr lang="ru-RU" dirty="0" err="1" smtClean="0"/>
              <a:t>o</a:t>
            </a:r>
            <a:r>
              <a:rPr lang="ru-RU" dirty="0" smtClean="0"/>
              <a:t> данные ручного ввода с рабочих мест ГИД (АРМ поездных диспетчеров и дежурных по станциям).</a:t>
            </a:r>
          </a:p>
          <a:p>
            <a:r>
              <a:rPr lang="ru-RU" dirty="0" smtClean="0"/>
              <a:t>На основе информации с устройств СЦБ система формирует сообщения об операциях с поездами и передает их в базу данных АСОУП, в том числе автоматически. При этом в качестве источника данных о сигналах СЦБ может использоваться практически любая из широко применяемых на сети дорог систем (ДЦ, ДК, СПД) или их сочетание.</a:t>
            </a:r>
          </a:p>
          <a:p>
            <a:endParaRPr lang="ru-RU" dirty="0"/>
          </a:p>
        </p:txBody>
      </p:sp>
      <p:sp>
        <p:nvSpPr>
          <p:cNvPr id="3" name="Заголовок 2"/>
          <p:cNvSpPr>
            <a:spLocks noGrp="1"/>
          </p:cNvSpPr>
          <p:nvPr>
            <p:ph type="title"/>
          </p:nvPr>
        </p:nvSpPr>
        <p:spPr/>
        <p:txBody>
          <a:bodyPr>
            <a:normAutofit fontScale="90000"/>
          </a:bodyPr>
          <a:lstStyle/>
          <a:p>
            <a:pPr algn="ctr"/>
            <a:r>
              <a:rPr lang="ru-RU" dirty="0" smtClean="0"/>
              <a:t>График исполненного движения поездов</a:t>
            </a:r>
            <a:endParaRPr 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77500" lnSpcReduction="20000"/>
          </a:bodyPr>
          <a:lstStyle/>
          <a:p>
            <a:r>
              <a:rPr lang="ru-RU" dirty="0" smtClean="0"/>
              <a:t>Достоверность и своевременность, а также полнота информации, поступающей от систем низовой автоматики, играют основную роль в качестве ведения автоматизированного графика. Опыт широкомасштабного внедрения системы ГИД «</a:t>
            </a:r>
            <a:r>
              <a:rPr lang="ru-RU" dirty="0" err="1" smtClean="0"/>
              <a:t>Урал-ВНИИЖТ</a:t>
            </a:r>
            <a:r>
              <a:rPr lang="ru-RU" dirty="0" smtClean="0"/>
              <a:t>» показал, что наиболее оптимальным является внедрение системы ГИД на тех участках, где системы низовой автоматики сданы в промышленную эксплуатацию и имеются АРМ, установленные на рабочих местах поездных диспетчеров.</a:t>
            </a:r>
          </a:p>
          <a:p>
            <a:r>
              <a:rPr lang="ru-RU" dirty="0" smtClean="0"/>
              <a:t>Опыт внедрения и использования системы ГИД «</a:t>
            </a:r>
            <a:r>
              <a:rPr lang="ru-RU" dirty="0" err="1" smtClean="0"/>
              <a:t>Урал-ВНИИЖТ</a:t>
            </a:r>
            <a:r>
              <a:rPr lang="ru-RU" dirty="0" smtClean="0"/>
              <a:t>» показал, что наиболее эффективным является взаимодействие системы с современными системами ДЦ. Внедрение микропроцессорных линейных пунктов обеспечивает высокую надежность. Наличие в составе систем ДЦ развитых сервисных средств контроля и диагностики позволяет оптимально организовать работу причастных служб по поддержанию эксплуатации системы в целом.</a:t>
            </a:r>
          </a:p>
          <a:p>
            <a:endParaRPr lang="ru-RU" dirty="0"/>
          </a:p>
        </p:txBody>
      </p:sp>
      <p:sp>
        <p:nvSpPr>
          <p:cNvPr id="3" name="Заголовок 2"/>
          <p:cNvSpPr>
            <a:spLocks noGrp="1"/>
          </p:cNvSpPr>
          <p:nvPr>
            <p:ph type="title"/>
          </p:nvPr>
        </p:nvSpPr>
        <p:spPr/>
        <p:txBody>
          <a:bodyPr/>
          <a:lstStyle/>
          <a:p>
            <a:endParaRPr lang="ru-RU"/>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92500"/>
          </a:bodyPr>
          <a:lstStyle/>
          <a:p>
            <a:r>
              <a:rPr lang="ru-RU" dirty="0" smtClean="0"/>
              <a:t>График исполненной работы (ГИР) представляет собой графическое отображение технологических процессов работы станции в реальном масштабе времени. График исполненной работы формируется в автоматизированном режиме согласно всем принятым условным обозначениям и правилам его составления с использованием мнемоники суточных планов-графиков. В графике находят отражение технологические процессы выполняемые с поездами и вагонами на станционных путях, подъездных путях, грузовых фронтах. В графике представлена вся топология станций и перегонов между станциями.</a:t>
            </a:r>
            <a:endParaRPr lang="ru-RU" dirty="0"/>
          </a:p>
        </p:txBody>
      </p:sp>
      <p:sp>
        <p:nvSpPr>
          <p:cNvPr id="3" name="Заголовок 2"/>
          <p:cNvSpPr>
            <a:spLocks noGrp="1"/>
          </p:cNvSpPr>
          <p:nvPr>
            <p:ph type="title"/>
          </p:nvPr>
        </p:nvSpPr>
        <p:spPr/>
        <p:txBody>
          <a:bodyPr>
            <a:normAutofit fontScale="90000"/>
          </a:bodyPr>
          <a:lstStyle/>
          <a:p>
            <a:pPr algn="ctr"/>
            <a:r>
              <a:rPr lang="ru-RU" dirty="0" smtClean="0"/>
              <a:t>Составление суточного плана графика.</a:t>
            </a:r>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524000"/>
            <a:ext cx="8229600" cy="4833958"/>
          </a:xfrm>
        </p:spPr>
        <p:txBody>
          <a:bodyPr>
            <a:normAutofit fontScale="85000" lnSpcReduction="20000"/>
          </a:bodyPr>
          <a:lstStyle/>
          <a:p>
            <a:r>
              <a:rPr lang="ru-RU" dirty="0" smtClean="0"/>
              <a:t>Теория графика ранее ограничивалась исследованием закономерностей и возможностей нормативного графика. В настоящее время, благодаря разработке и использованию машинных графиков, наряду с известными нормативным и вариантными графиками, следует выделять график исполненного движения, план-график пропуска поездов по участкам и направлениям и прогнозный график.</a:t>
            </a:r>
          </a:p>
          <a:p>
            <a:r>
              <a:rPr lang="ru-RU" dirty="0" smtClean="0"/>
              <a:t>Даже в условиях действующих компьютерных технологий нормативный график был и остается основой организации перевозочного процесса.</a:t>
            </a:r>
          </a:p>
          <a:p>
            <a:r>
              <a:rPr lang="ru-RU" dirty="0" smtClean="0"/>
              <a:t>Отличительной особенностью современного нормативного графика является его множественность в соответствии с календарем движения поездов по дням недели и числам месяца (в основном для пассажирских и пригородных поездов) и в то же время однозначность на конкретные сутки текущего года.</a:t>
            </a:r>
          </a:p>
          <a:p>
            <a:endParaRPr lang="ru-RU" dirty="0"/>
          </a:p>
        </p:txBody>
      </p:sp>
      <p:sp>
        <p:nvSpPr>
          <p:cNvPr id="3" name="Заголовок 2"/>
          <p:cNvSpPr>
            <a:spLocks noGrp="1"/>
          </p:cNvSpPr>
          <p:nvPr>
            <p:ph type="title"/>
          </p:nvPr>
        </p:nvSpPr>
        <p:spPr/>
        <p:txBody>
          <a:bodyPr>
            <a:normAutofit fontScale="90000"/>
          </a:bodyPr>
          <a:lstStyle/>
          <a:p>
            <a:pPr algn="ctr"/>
            <a:r>
              <a:rPr lang="ru-RU" b="1" dirty="0" smtClean="0"/>
              <a:t>Виды графиков в системе ГИД «Урал-ВНИИЖТ».</a:t>
            </a:r>
            <a:endParaRPr lang="ru-R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524000"/>
            <a:ext cx="8401080" cy="4905396"/>
          </a:xfrm>
        </p:spPr>
        <p:txBody>
          <a:bodyPr/>
          <a:lstStyle/>
          <a:p>
            <a:r>
              <a:rPr lang="ru-RU" dirty="0" smtClean="0"/>
              <a:t>Вариантный график является вариантом нормативного графика, рассчитанного на конкретные сутки с учетом планируемых окон для производства ремонтно-путевых работ.</a:t>
            </a:r>
          </a:p>
          <a:p>
            <a:r>
              <a:rPr lang="ru-RU" dirty="0" smtClean="0"/>
              <a:t>На основе вариантного графика рассчитываются съем грузовых поездов, а также изменения расписаний движения пассажирских и пригородных поездов. Данные расчетов вариантных графиков объявляются для исполнения работникам всех причастных служб.</a:t>
            </a:r>
          </a:p>
          <a:p>
            <a:endParaRPr lang="ru-RU" dirty="0"/>
          </a:p>
        </p:txBody>
      </p:sp>
      <p:sp>
        <p:nvSpPr>
          <p:cNvPr id="3" name="Заголовок 2"/>
          <p:cNvSpPr>
            <a:spLocks noGrp="1"/>
          </p:cNvSpPr>
          <p:nvPr>
            <p:ph type="title"/>
          </p:nvPr>
        </p:nvSpPr>
        <p:spPr>
          <a:xfrm>
            <a:off x="500034" y="285728"/>
            <a:ext cx="8229600" cy="1219200"/>
          </a:xfrm>
        </p:spPr>
        <p:txBody>
          <a:bodyPr/>
          <a:lstStyle/>
          <a:p>
            <a:pPr algn="ctr"/>
            <a:r>
              <a:rPr lang="ru-RU" dirty="0" smtClean="0"/>
              <a:t>Вариантный график </a:t>
            </a:r>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524000"/>
            <a:ext cx="8229600" cy="4976834"/>
          </a:xfrm>
        </p:spPr>
        <p:txBody>
          <a:bodyPr>
            <a:normAutofit fontScale="92500" lnSpcReduction="10000"/>
          </a:bodyPr>
          <a:lstStyle/>
          <a:p>
            <a:pPr algn="just"/>
            <a:r>
              <a:rPr lang="ru-RU" dirty="0" smtClean="0"/>
              <a:t>График исполненного движения ведется автоматически или в автоматизированном режиме на основе фактических данных о прибытии, отправлении и проследовании поездами раздельных пунктов, а также операций формирования, расформирования, соединения, разъединения, бросания, с учетом категорий поездов, рода подвижного состава и других признаков. При отсутствии съема данных с устройств СЦБ - график исполненного движения ведется вручную с рабочих мест поездного диспетчера (ДНЦ) и дежурного по железнодорожной станции (ДСП). За ведение графика исполненного движения отвечает дежурный персонал Департамента управления перевозками.</a:t>
            </a:r>
          </a:p>
          <a:p>
            <a:endParaRPr lang="ru-RU" dirty="0"/>
          </a:p>
        </p:txBody>
      </p:sp>
      <p:sp>
        <p:nvSpPr>
          <p:cNvPr id="3" name="Заголовок 2"/>
          <p:cNvSpPr>
            <a:spLocks noGrp="1"/>
          </p:cNvSpPr>
          <p:nvPr>
            <p:ph type="title"/>
          </p:nvPr>
        </p:nvSpPr>
        <p:spPr/>
        <p:txBody>
          <a:bodyPr>
            <a:normAutofit fontScale="90000"/>
          </a:bodyPr>
          <a:lstStyle/>
          <a:p>
            <a:pPr algn="ctr"/>
            <a:r>
              <a:rPr lang="ru-RU" dirty="0" smtClean="0"/>
              <a:t>Ведение Графика исполненного движения</a:t>
            </a:r>
            <a:endParaRPr lang="ru-RU"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0" y="1524000"/>
            <a:ext cx="8858280" cy="5048272"/>
          </a:xfrm>
        </p:spPr>
        <p:txBody>
          <a:bodyPr>
            <a:normAutofit fontScale="85000" lnSpcReduction="20000"/>
          </a:bodyPr>
          <a:lstStyle/>
          <a:p>
            <a:pPr algn="just"/>
            <a:r>
              <a:rPr lang="ru-RU" dirty="0" smtClean="0"/>
              <a:t>Подробный график исполненного движения включает в себя все основные раздельные пункты (станции, разъезды, обгонные пункты и </a:t>
            </a:r>
            <a:r>
              <a:rPr lang="ru-RU" dirty="0" err="1" smtClean="0"/>
              <a:t>блок-посты</a:t>
            </a:r>
            <a:r>
              <a:rPr lang="ru-RU" dirty="0" smtClean="0"/>
              <a:t>), по которым зафиксированы расписания поездов данного участка, узла или направления. Подробный график также может включать в себя путевые, вспомогательные посты и даже пассажирские остановочные пункты в пригородном движении.</a:t>
            </a:r>
          </a:p>
          <a:p>
            <a:pPr algn="just"/>
            <a:r>
              <a:rPr lang="ru-RU" dirty="0" smtClean="0"/>
              <a:t>Сокращенный график включает небольшую часть раздельных пунктов. Чаще всего сокращенный график содержит технические станции (</a:t>
            </a:r>
            <a:r>
              <a:rPr lang="ru-RU" dirty="0" err="1" smtClean="0"/>
              <a:t>станции</a:t>
            </a:r>
            <a:r>
              <a:rPr lang="ru-RU" dirty="0" smtClean="0"/>
              <a:t> смены локомотивов и локомотивных бригад, а также технической и коммерческой обработки составов поездов и погранично-таможенного досмотра), стыковые станции дорог и отделений и грузовые станции. Имея в качестве базового подробный график, любой пользователь, удалив не нужные ему раздельные пункты, может легко построить для себя сокращенный график в форме, соответствующей решаемым задачам. Этим достигается концентрация необходимой пользователю информации.</a:t>
            </a:r>
          </a:p>
          <a:p>
            <a:endParaRPr lang="ru-RU" dirty="0"/>
          </a:p>
        </p:txBody>
      </p:sp>
      <p:sp>
        <p:nvSpPr>
          <p:cNvPr id="3" name="Заголовок 2"/>
          <p:cNvSpPr>
            <a:spLocks noGrp="1"/>
          </p:cNvSpPr>
          <p:nvPr>
            <p:ph type="title"/>
          </p:nvPr>
        </p:nvSpPr>
        <p:spPr/>
        <p:txBody>
          <a:bodyPr>
            <a:normAutofit fontScale="90000"/>
          </a:bodyPr>
          <a:lstStyle/>
          <a:p>
            <a:pPr algn="ctr"/>
            <a:r>
              <a:rPr lang="ru-RU" dirty="0" smtClean="0"/>
              <a:t>Подробный и сокращенный график</a:t>
            </a:r>
            <a:endParaRPr lang="ru-RU"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524000"/>
            <a:ext cx="8329642" cy="4905396"/>
          </a:xfrm>
        </p:spPr>
        <p:txBody>
          <a:bodyPr>
            <a:normAutofit lnSpcReduction="10000"/>
          </a:bodyPr>
          <a:lstStyle/>
          <a:p>
            <a:pPr algn="just"/>
            <a:r>
              <a:rPr lang="ru-RU" dirty="0" smtClean="0"/>
              <a:t>Прогнозный график - это максимально упрощенный план-график. Он рассчитывается на основе данных нормативного или вариантного графика и нормативов времен хода поездов.</a:t>
            </a:r>
          </a:p>
          <a:p>
            <a:pPr algn="just"/>
            <a:r>
              <a:rPr lang="ru-RU" dirty="0" smtClean="0"/>
              <a:t>Предусмотрена возможность вместе с графиком исполненного движения отображать (при необходимости отключать) в правой части от оси текущего времени план пропуска поездов по участку (направлению). Также вместе с графиком исполненного движения можно отображать темно-серым цветом нормативный, в том числе вариантный, или прогнозный график.</a:t>
            </a:r>
          </a:p>
          <a:p>
            <a:pPr algn="just"/>
            <a:endParaRPr lang="ru-RU" dirty="0"/>
          </a:p>
        </p:txBody>
      </p:sp>
      <p:sp>
        <p:nvSpPr>
          <p:cNvPr id="3" name="Заголовок 2"/>
          <p:cNvSpPr>
            <a:spLocks noGrp="1"/>
          </p:cNvSpPr>
          <p:nvPr>
            <p:ph type="title"/>
          </p:nvPr>
        </p:nvSpPr>
        <p:spPr/>
        <p:txBody>
          <a:bodyPr/>
          <a:lstStyle/>
          <a:p>
            <a:pPr algn="ctr"/>
            <a:r>
              <a:rPr lang="ru-RU" dirty="0" smtClean="0"/>
              <a:t>Прогнозный график</a:t>
            </a:r>
            <a:endParaRPr lang="ru-RU"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643050"/>
            <a:ext cx="8229600" cy="4714908"/>
          </a:xfrm>
        </p:spPr>
        <p:txBody>
          <a:bodyPr>
            <a:normAutofit fontScale="85000" lnSpcReduction="20000"/>
          </a:bodyPr>
          <a:lstStyle/>
          <a:p>
            <a:pPr algn="just"/>
            <a:r>
              <a:rPr lang="ru-RU" dirty="0" smtClean="0"/>
              <a:t>В системе ГИД «</a:t>
            </a:r>
            <a:r>
              <a:rPr lang="ru-RU" dirty="0" err="1" smtClean="0"/>
              <a:t>Урал-ВНИИЖТ</a:t>
            </a:r>
            <a:r>
              <a:rPr lang="ru-RU" dirty="0" smtClean="0"/>
              <a:t>» представлено несколько форм поездного положения. В качестве важнейших из них можно считать форму «Обмена поездов и вагонов по стыковым пунктам дорог», соответствующую путевой схеме дороги и отдельно таблицей, а также форму «Наличия поездов на станциях и участках дороги».</a:t>
            </a:r>
          </a:p>
          <a:p>
            <a:pPr algn="just"/>
            <a:r>
              <a:rPr lang="ru-RU" dirty="0" smtClean="0"/>
              <a:t>Форма «Обмена поездов и вагонов по стыковым пунктам дороги» показывает размеры приема и сдачи поездов и вагонов за любой период времени, в том числе на текущий момент. Выдается список поездов, принятых или сданных по стыковому пункту, а также разложение вагонов по роду подвижного состава.</a:t>
            </a:r>
          </a:p>
          <a:p>
            <a:pPr algn="just"/>
            <a:r>
              <a:rPr lang="ru-RU" dirty="0" smtClean="0"/>
              <a:t>В данной форме есть настройки по виду поездов и роду подвижного состава, применяя которые пользователь может отфильтровать из общей массы данных необходимые ему сведения.</a:t>
            </a:r>
          </a:p>
          <a:p>
            <a:pPr algn="just"/>
            <a:endParaRPr lang="ru-RU" dirty="0"/>
          </a:p>
        </p:txBody>
      </p:sp>
      <p:sp>
        <p:nvSpPr>
          <p:cNvPr id="3" name="Заголовок 2"/>
          <p:cNvSpPr>
            <a:spLocks noGrp="1"/>
          </p:cNvSpPr>
          <p:nvPr>
            <p:ph type="title"/>
          </p:nvPr>
        </p:nvSpPr>
        <p:spPr>
          <a:xfrm>
            <a:off x="457200" y="152400"/>
            <a:ext cx="8229600" cy="1776402"/>
          </a:xfrm>
        </p:spPr>
        <p:txBody>
          <a:bodyPr>
            <a:normAutofit fontScale="90000"/>
          </a:bodyPr>
          <a:lstStyle/>
          <a:p>
            <a:pPr algn="ctr"/>
            <a:r>
              <a:rPr lang="ru-RU" b="1" dirty="0" smtClean="0"/>
              <a:t>Оперативный контроль поездного положения.</a:t>
            </a:r>
            <a:r>
              <a:rPr lang="ru-RU" dirty="0" smtClean="0"/>
              <a:t/>
            </a:r>
            <a:br>
              <a:rPr lang="ru-RU" dirty="0" smtClean="0"/>
            </a:br>
            <a:endParaRPr lang="ru-RU"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928802"/>
            <a:ext cx="8229600" cy="4714908"/>
          </a:xfrm>
        </p:spPr>
        <p:txBody>
          <a:bodyPr>
            <a:normAutofit fontScale="85000" lnSpcReduction="20000"/>
          </a:bodyPr>
          <a:lstStyle/>
          <a:p>
            <a:r>
              <a:rPr lang="ru-RU" dirty="0" smtClean="0"/>
              <a:t>В системе ГИД «</a:t>
            </a:r>
            <a:r>
              <a:rPr lang="ru-RU" dirty="0" err="1" smtClean="0"/>
              <a:t>Урал-ВНИИЖТ</a:t>
            </a:r>
            <a:r>
              <a:rPr lang="ru-RU" dirty="0" smtClean="0"/>
              <a:t>» реализована база контроля состояний локомотивов на основе сведений из поездной и локомотивной моделей АСОУП.</a:t>
            </a:r>
          </a:p>
          <a:p>
            <a:r>
              <a:rPr lang="ru-RU" dirty="0" smtClean="0"/>
              <a:t>По основным типам и сериям локомотивов (грузовые электровозы, грузовые тепловозы, пассажирские электровозы и т.п.) разрабатываются таблицы их дислокации и состояний с учетом текущего вида работ (пассажирское, грузовое, вывозное, передаточное, хозяйственное движение, </a:t>
            </a:r>
            <a:r>
              <a:rPr lang="ru-RU" dirty="0" err="1" smtClean="0"/>
              <a:t>снегоборьба</a:t>
            </a:r>
            <a:r>
              <a:rPr lang="ru-RU" dirty="0" smtClean="0"/>
              <a:t> и маневры).</a:t>
            </a:r>
          </a:p>
          <a:p>
            <a:r>
              <a:rPr lang="ru-RU" dirty="0" smtClean="0"/>
              <a:t>По дислокации выделено нахождение локомотивов в движении (с поездами и резервом), на станциях в ожидании работы и в депо.</a:t>
            </a:r>
          </a:p>
          <a:p>
            <a:r>
              <a:rPr lang="ru-RU" dirty="0" smtClean="0"/>
              <a:t>При этом можно анализировать весь инвентарный парк локомотивов. По этим группам рассчитывается наличие локомотивов в зависимости от установленных выше факторов.</a:t>
            </a:r>
          </a:p>
          <a:p>
            <a:endParaRPr lang="ru-RU" dirty="0"/>
          </a:p>
        </p:txBody>
      </p:sp>
      <p:sp>
        <p:nvSpPr>
          <p:cNvPr id="3" name="Заголовок 2"/>
          <p:cNvSpPr>
            <a:spLocks noGrp="1"/>
          </p:cNvSpPr>
          <p:nvPr>
            <p:ph type="title"/>
          </p:nvPr>
        </p:nvSpPr>
        <p:spPr>
          <a:xfrm>
            <a:off x="457200" y="152400"/>
            <a:ext cx="8229600" cy="2276468"/>
          </a:xfrm>
        </p:spPr>
        <p:txBody>
          <a:bodyPr>
            <a:normAutofit fontScale="90000"/>
          </a:bodyPr>
          <a:lstStyle/>
          <a:p>
            <a:pPr algn="ctr"/>
            <a:r>
              <a:rPr lang="ru-RU" b="1" dirty="0" smtClean="0"/>
              <a:t>Оперативный контроль дислокации и состояния локомотивов.</a:t>
            </a:r>
            <a:r>
              <a:rPr lang="ru-RU" dirty="0" smtClean="0"/>
              <a:t/>
            </a:r>
            <a:br>
              <a:rPr lang="ru-RU" dirty="0" smtClean="0"/>
            </a:br>
            <a:endParaRPr lang="ru-RU"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500034" y="1857364"/>
            <a:ext cx="8372476" cy="4500594"/>
          </a:xfrm>
        </p:spPr>
        <p:txBody>
          <a:bodyPr>
            <a:normAutofit fontScale="85000" lnSpcReduction="10000"/>
          </a:bodyPr>
          <a:lstStyle/>
          <a:p>
            <a:r>
              <a:rPr lang="ru-RU" dirty="0" smtClean="0"/>
              <a:t>К числу задач местной работы, реализованных в системе ГИД «</a:t>
            </a:r>
            <a:r>
              <a:rPr lang="ru-RU" dirty="0" err="1" smtClean="0"/>
              <a:t>Урал-ВНИИЖТ</a:t>
            </a:r>
            <a:r>
              <a:rPr lang="ru-RU" dirty="0" smtClean="0"/>
              <a:t>», можно отнести: наличие местного груза к развозу и передаче, подсчет фактически выполненной работы по развозу и передаче местного груза, показ на графике исполненного движения прицепок и отцепок вагонов на станциях местной работы.</a:t>
            </a:r>
          </a:p>
          <a:p>
            <a:r>
              <a:rPr lang="ru-RU" dirty="0" smtClean="0"/>
              <a:t>Расчет всех показателей ведется на текущий или другой момент времени и за период для диспетчерского участка, отделения дороги и дороги в целом.</a:t>
            </a:r>
          </a:p>
          <a:p>
            <a:r>
              <a:rPr lang="ru-RU" dirty="0" smtClean="0"/>
              <a:t>Недостатком задачи наличие местного груза, реализованной в системе ГИД «</a:t>
            </a:r>
            <a:r>
              <a:rPr lang="ru-RU" dirty="0" err="1" smtClean="0"/>
              <a:t>Урал-ВНИИЖТ</a:t>
            </a:r>
            <a:r>
              <a:rPr lang="ru-RU" dirty="0" smtClean="0"/>
              <a:t>», следует считать отсутствие данных о вагонах, уже погруженных на грузовых фронтах, но по которым еще не передано сообщение о том, что эти вагоны поставлены в сформированный состав (ТГНЛ).</a:t>
            </a:r>
          </a:p>
          <a:p>
            <a:endParaRPr lang="ru-RU" dirty="0"/>
          </a:p>
        </p:txBody>
      </p:sp>
      <p:sp>
        <p:nvSpPr>
          <p:cNvPr id="3" name="Заголовок 2"/>
          <p:cNvSpPr>
            <a:spLocks noGrp="1"/>
          </p:cNvSpPr>
          <p:nvPr>
            <p:ph type="title"/>
          </p:nvPr>
        </p:nvSpPr>
        <p:spPr>
          <a:xfrm>
            <a:off x="457200" y="152400"/>
            <a:ext cx="8229600" cy="1562088"/>
          </a:xfrm>
        </p:spPr>
        <p:txBody>
          <a:bodyPr>
            <a:normAutofit fontScale="90000"/>
          </a:bodyPr>
          <a:lstStyle/>
          <a:p>
            <a:pPr algn="ctr"/>
            <a:r>
              <a:rPr lang="ru-RU" b="1" dirty="0" smtClean="0"/>
              <a:t>Оперативный контроль хода выполнения местной работы.</a:t>
            </a:r>
            <a:r>
              <a:rPr lang="ru-RU" dirty="0" smtClean="0"/>
              <a:t/>
            </a:r>
            <a:br>
              <a:rPr lang="ru-RU" dirty="0" smtClean="0"/>
            </a:br>
            <a:endParaRPr lang="ru-RU"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785926"/>
            <a:ext cx="8229600" cy="4310074"/>
          </a:xfrm>
        </p:spPr>
        <p:txBody>
          <a:bodyPr>
            <a:normAutofit fontScale="92500" lnSpcReduction="10000"/>
          </a:bodyPr>
          <a:lstStyle/>
          <a:p>
            <a:r>
              <a:rPr lang="ru-RU" dirty="0" smtClean="0"/>
              <a:t>В системе ГИД «</a:t>
            </a:r>
            <a:r>
              <a:rPr lang="ru-RU" dirty="0" err="1" smtClean="0"/>
              <a:t>Урал-ВНИИЖТ</a:t>
            </a:r>
            <a:r>
              <a:rPr lang="ru-RU" dirty="0" smtClean="0"/>
              <a:t>» представлены следующие важнейшие виды анализа:</a:t>
            </a:r>
          </a:p>
          <a:p>
            <a:r>
              <a:rPr lang="ru-RU" dirty="0" smtClean="0"/>
              <a:t>- выполнения графика движения поездов;</a:t>
            </a:r>
          </a:p>
          <a:p>
            <a:r>
              <a:rPr lang="ru-RU" dirty="0" smtClean="0"/>
              <a:t>- веса и скорости движения поездов;</a:t>
            </a:r>
          </a:p>
          <a:p>
            <a:r>
              <a:rPr lang="ru-RU" dirty="0" smtClean="0"/>
              <a:t>- </a:t>
            </a:r>
            <a:r>
              <a:rPr lang="ru-RU" dirty="0" err="1" smtClean="0"/>
              <a:t>неполновесности</a:t>
            </a:r>
            <a:r>
              <a:rPr lang="ru-RU" dirty="0" smtClean="0"/>
              <a:t> и </a:t>
            </a:r>
            <a:r>
              <a:rPr lang="ru-RU" dirty="0" err="1" smtClean="0"/>
              <a:t>неполносоставности</a:t>
            </a:r>
            <a:r>
              <a:rPr lang="ru-RU" dirty="0" smtClean="0"/>
              <a:t> поездов;</a:t>
            </a:r>
          </a:p>
          <a:p>
            <a:r>
              <a:rPr lang="ru-RU" dirty="0" smtClean="0"/>
              <a:t>- простоев поездов на технических станциях;</a:t>
            </a:r>
          </a:p>
          <a:p>
            <a:r>
              <a:rPr lang="ru-RU" dirty="0" smtClean="0"/>
              <a:t>- нарушений специализации </a:t>
            </a:r>
            <a:r>
              <a:rPr lang="ru-RU" dirty="0" err="1" smtClean="0"/>
              <a:t>приемо-отправочных</a:t>
            </a:r>
            <a:r>
              <a:rPr lang="ru-RU" dirty="0" smtClean="0"/>
              <a:t> путей станций при пропуске поездов;</a:t>
            </a:r>
          </a:p>
          <a:p>
            <a:r>
              <a:rPr lang="ru-RU" dirty="0" smtClean="0"/>
              <a:t>- показателей использования локомотивов;</a:t>
            </a:r>
          </a:p>
          <a:p>
            <a:r>
              <a:rPr lang="ru-RU" dirty="0" smtClean="0"/>
              <a:t>- пометок, введенных дежурным персоналом, и предупреждений на поезда.</a:t>
            </a:r>
          </a:p>
          <a:p>
            <a:endParaRPr lang="ru-RU" dirty="0"/>
          </a:p>
        </p:txBody>
      </p:sp>
      <p:sp>
        <p:nvSpPr>
          <p:cNvPr id="3" name="Заголовок 2"/>
          <p:cNvSpPr>
            <a:spLocks noGrp="1"/>
          </p:cNvSpPr>
          <p:nvPr>
            <p:ph type="title"/>
          </p:nvPr>
        </p:nvSpPr>
        <p:spPr>
          <a:xfrm>
            <a:off x="457200" y="152400"/>
            <a:ext cx="8229600" cy="2133592"/>
          </a:xfrm>
        </p:spPr>
        <p:txBody>
          <a:bodyPr>
            <a:normAutofit fontScale="90000"/>
          </a:bodyPr>
          <a:lstStyle/>
          <a:p>
            <a:pPr algn="ctr"/>
            <a:r>
              <a:rPr lang="ru-RU" b="1" dirty="0" smtClean="0"/>
              <a:t>Оперативный анализ основных показателей эксплуатационной работы</a:t>
            </a:r>
            <a:r>
              <a:rPr lang="ru-RU" dirty="0" smtClean="0"/>
              <a:t/>
            </a:r>
            <a:br>
              <a:rPr lang="ru-RU" dirty="0" smtClean="0"/>
            </a:br>
            <a:endParaRPr lang="ru-RU"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3286124"/>
            <a:ext cx="8229600" cy="3286148"/>
          </a:xfrm>
        </p:spPr>
        <p:txBody>
          <a:bodyPr>
            <a:normAutofit fontScale="92500" lnSpcReduction="20000"/>
          </a:bodyPr>
          <a:lstStyle/>
          <a:p>
            <a:r>
              <a:rPr lang="ru-RU" dirty="0" smtClean="0"/>
              <a:t>Источниками </a:t>
            </a:r>
            <a:r>
              <a:rPr lang="ru-RU" dirty="0" smtClean="0"/>
              <a:t>информации для расчета являются:</a:t>
            </a:r>
          </a:p>
          <a:p>
            <a:r>
              <a:rPr lang="ru-RU" dirty="0" smtClean="0"/>
              <a:t>- база графика исполненного движения;</a:t>
            </a:r>
          </a:p>
          <a:p>
            <a:r>
              <a:rPr lang="ru-RU" dirty="0" smtClean="0"/>
              <a:t>- база нормативного графика;</a:t>
            </a:r>
          </a:p>
          <a:p>
            <a:r>
              <a:rPr lang="ru-RU" dirty="0" smtClean="0"/>
              <a:t>- нормативы времен хода и стоянок.</a:t>
            </a:r>
          </a:p>
          <a:p>
            <a:r>
              <a:rPr lang="ru-RU" dirty="0" smtClean="0"/>
              <a:t>С заданной пользователем периодичностью система ГИД автоматически запускает процедуры анализа графика исполненного движения и формирует списки с выявленными нарушениями для выдачи их на экран в правое поле графика.</a:t>
            </a:r>
          </a:p>
          <a:p>
            <a:endParaRPr lang="ru-RU" dirty="0"/>
          </a:p>
        </p:txBody>
      </p:sp>
      <p:sp>
        <p:nvSpPr>
          <p:cNvPr id="3" name="Заголовок 2"/>
          <p:cNvSpPr>
            <a:spLocks noGrp="1"/>
          </p:cNvSpPr>
          <p:nvPr>
            <p:ph type="title"/>
          </p:nvPr>
        </p:nvSpPr>
        <p:spPr>
          <a:xfrm>
            <a:off x="457200" y="152400"/>
            <a:ext cx="8229600" cy="3133724"/>
          </a:xfrm>
        </p:spPr>
        <p:txBody>
          <a:bodyPr>
            <a:normAutofit fontScale="90000"/>
          </a:bodyPr>
          <a:lstStyle/>
          <a:p>
            <a:pPr algn="ctr"/>
            <a:r>
              <a:rPr lang="ru-RU" b="1" dirty="0" smtClean="0"/>
              <a:t>Оперативный анализ текущих превышений нормативов хода/стоянок и отклонений от графика</a:t>
            </a:r>
            <a:r>
              <a:rPr lang="ru-RU" dirty="0" smtClean="0"/>
              <a:t/>
            </a:r>
            <a:br>
              <a:rPr lang="ru-RU" dirty="0" smtClean="0"/>
            </a:b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pPr algn="ctr"/>
            <a:r>
              <a:rPr lang="ru-RU" dirty="0" smtClean="0"/>
              <a:t>Суточный план график</a:t>
            </a:r>
            <a:endParaRPr lang="ru-RU" dirty="0"/>
          </a:p>
        </p:txBody>
      </p:sp>
      <p:pic>
        <p:nvPicPr>
          <p:cNvPr id="4" name="Содержимое 3" descr="https://transsys.ru/img/tst/products/gir1_l.jpg">
            <a:hlinkClick r:id="rId2"/>
          </p:cNvPr>
          <p:cNvPicPr>
            <a:picLocks noGrp="1"/>
          </p:cNvPicPr>
          <p:nvPr>
            <p:ph idx="1"/>
          </p:nvPr>
        </p:nvPicPr>
        <p:blipFill>
          <a:blip r:embed="rId3" cstate="print"/>
          <a:srcRect/>
          <a:stretch>
            <a:fillRect/>
          </a:stretch>
        </p:blipFill>
        <p:spPr bwMode="auto">
          <a:xfrm>
            <a:off x="0" y="1746365"/>
            <a:ext cx="8929718" cy="5111635"/>
          </a:xfrm>
          <a:prstGeom prst="rect">
            <a:avLst/>
          </a:prstGeom>
          <a:noFill/>
          <a:ln w="9525">
            <a:noFill/>
            <a:miter lim="800000"/>
            <a:headEnd/>
            <a:tailEnd/>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2500306"/>
            <a:ext cx="8229600" cy="3929090"/>
          </a:xfrm>
        </p:spPr>
        <p:txBody>
          <a:bodyPr>
            <a:normAutofit fontScale="85000" lnSpcReduction="10000"/>
          </a:bodyPr>
          <a:lstStyle/>
          <a:p>
            <a:r>
              <a:rPr lang="ru-RU" dirty="0" smtClean="0"/>
              <a:t>Пользователь указывает:</a:t>
            </a:r>
          </a:p>
          <a:p>
            <a:r>
              <a:rPr lang="ru-RU" dirty="0" smtClean="0"/>
              <a:t>- объект для анализа (отделение, диспетчерский участок или что-то иное);</a:t>
            </a:r>
          </a:p>
          <a:p>
            <a:r>
              <a:rPr lang="ru-RU" dirty="0" smtClean="0"/>
              <a:t>- какие поезда будут включаться в список (опаздывающие; с текущими нарушениями норм хода/стоянки; те и другие);</a:t>
            </a:r>
          </a:p>
          <a:p>
            <a:r>
              <a:rPr lang="ru-RU" dirty="0" smtClean="0"/>
              <a:t>- отбор поездов по категориям и пороговые значения опозданий и превышения норм;</a:t>
            </a:r>
          </a:p>
          <a:p>
            <a:r>
              <a:rPr lang="ru-RU" dirty="0" smtClean="0"/>
              <a:t>- критерий сортировки поездов в списке.</a:t>
            </a:r>
          </a:p>
          <a:p>
            <a:r>
              <a:rPr lang="ru-RU" dirty="0" smtClean="0"/>
              <a:t>После установки значений параметров, предусматривающих вывод списка поездов в правое поле графика будет выводиться большое окно со списком поездов.</a:t>
            </a:r>
          </a:p>
          <a:p>
            <a:endParaRPr lang="ru-RU" dirty="0"/>
          </a:p>
        </p:txBody>
      </p:sp>
      <p:sp>
        <p:nvSpPr>
          <p:cNvPr id="3" name="Заголовок 2"/>
          <p:cNvSpPr>
            <a:spLocks noGrp="1"/>
          </p:cNvSpPr>
          <p:nvPr>
            <p:ph type="title"/>
          </p:nvPr>
        </p:nvSpPr>
        <p:spPr>
          <a:xfrm>
            <a:off x="457200" y="152400"/>
            <a:ext cx="8229600" cy="2847972"/>
          </a:xfrm>
        </p:spPr>
        <p:txBody>
          <a:bodyPr>
            <a:normAutofit fontScale="90000"/>
          </a:bodyPr>
          <a:lstStyle/>
          <a:p>
            <a:pPr algn="ctr"/>
            <a:r>
              <a:rPr lang="ru-RU" b="1" dirty="0" smtClean="0"/>
              <a:t>Оперативный анализ текущих превышений нормативов хода/стоянок и отклонений от графика</a:t>
            </a:r>
            <a:r>
              <a:rPr lang="ru-RU" dirty="0" smtClean="0"/>
              <a:t/>
            </a:r>
            <a:br>
              <a:rPr lang="ru-RU" dirty="0" smtClean="0"/>
            </a:br>
            <a:endParaRPr lang="ru-RU"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92500" lnSpcReduction="10000"/>
          </a:bodyPr>
          <a:lstStyle/>
          <a:p>
            <a:r>
              <a:rPr lang="ru-RU" dirty="0" smtClean="0"/>
              <a:t>Ткнув мышкой в любой поезд списка в правом поле, пользователь получает более подробную информацию о данном поезде, вплоть до его полного расписания со всеми дополнительными сведениями.</a:t>
            </a:r>
          </a:p>
          <a:p>
            <a:r>
              <a:rPr lang="ru-RU" dirty="0" smtClean="0"/>
              <a:t>Так как правое поле графика ограничено по ширине и высоте, то в системе ГИД предусмотрена выдача тех же данных в стандартный </a:t>
            </a:r>
            <a:r>
              <a:rPr lang="ru-RU" dirty="0" err="1" smtClean="0"/>
              <a:t>ГИДовский</a:t>
            </a:r>
            <a:r>
              <a:rPr lang="ru-RU" dirty="0" smtClean="0"/>
              <a:t> список. Доступ – через главное меню, пункт «Функции/Анализ/Поезда, опаздывающие и с превышениями норм». В этом списке пользователь получает все данные в более подробном формате, может список прокручивать, выводить на печать и т.д.</a:t>
            </a:r>
          </a:p>
          <a:p>
            <a:r>
              <a:rPr lang="ru-RU" dirty="0" smtClean="0"/>
              <a:t> </a:t>
            </a:r>
          </a:p>
          <a:p>
            <a:endParaRPr lang="ru-RU" dirty="0"/>
          </a:p>
        </p:txBody>
      </p:sp>
      <p:sp>
        <p:nvSpPr>
          <p:cNvPr id="3" name="Заголовок 2"/>
          <p:cNvSpPr>
            <a:spLocks noGrp="1"/>
          </p:cNvSpPr>
          <p:nvPr>
            <p:ph type="title"/>
          </p:nvPr>
        </p:nvSpPr>
        <p:spPr/>
        <p:txBody>
          <a:bodyPr/>
          <a:lstStyle/>
          <a:p>
            <a:pPr algn="ctr"/>
            <a:r>
              <a:rPr lang="ru-RU" dirty="0" smtClean="0"/>
              <a:t>Функции ГИД.</a:t>
            </a:r>
            <a:endParaRPr lang="ru-RU"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ru-RU" dirty="0" smtClean="0"/>
              <a:t>График движения характеризуется количественными и качественными показателями:</a:t>
            </a:r>
          </a:p>
          <a:p>
            <a:r>
              <a:rPr lang="ru-RU" dirty="0" smtClean="0"/>
              <a:t>Основными качественными показателями являются:</a:t>
            </a:r>
          </a:p>
          <a:p>
            <a:r>
              <a:rPr lang="ru-RU" dirty="0" smtClean="0"/>
              <a:t>- техническая ,участковая, маршрутная скорости;</a:t>
            </a:r>
          </a:p>
          <a:p>
            <a:r>
              <a:rPr lang="ru-RU" dirty="0" smtClean="0"/>
              <a:t>- коэффициент скорости;</a:t>
            </a:r>
          </a:p>
          <a:p>
            <a:r>
              <a:rPr lang="ru-RU" dirty="0" smtClean="0"/>
              <a:t>- среднесуточный пробег локомотивов;</a:t>
            </a:r>
          </a:p>
          <a:p>
            <a:r>
              <a:rPr lang="ru-RU" dirty="0" smtClean="0"/>
              <a:t>- средняя масса поезда и оборот пассажирских составов.</a:t>
            </a:r>
            <a:endParaRPr lang="ru-RU" dirty="0"/>
          </a:p>
        </p:txBody>
      </p:sp>
      <p:sp>
        <p:nvSpPr>
          <p:cNvPr id="3" name="Заголовок 2"/>
          <p:cNvSpPr>
            <a:spLocks noGrp="1"/>
          </p:cNvSpPr>
          <p:nvPr>
            <p:ph type="title"/>
          </p:nvPr>
        </p:nvSpPr>
        <p:spPr/>
        <p:txBody>
          <a:bodyPr/>
          <a:lstStyle/>
          <a:p>
            <a:pPr algn="ctr"/>
            <a:r>
              <a:rPr lang="ru-RU" dirty="0" smtClean="0"/>
              <a:t>График движения поездов</a:t>
            </a:r>
            <a:endParaRPr lang="ru-RU"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428736"/>
            <a:ext cx="8229600" cy="4667264"/>
          </a:xfrm>
        </p:spPr>
        <p:txBody>
          <a:bodyPr>
            <a:normAutofit fontScale="92500" lnSpcReduction="20000"/>
          </a:bodyPr>
          <a:lstStyle/>
          <a:p>
            <a:r>
              <a:rPr lang="ru-RU" dirty="0" smtClean="0"/>
              <a:t>- средняя продолжительность стоянки транзитных поездов на сортировочных и участковых станциях;</a:t>
            </a:r>
          </a:p>
          <a:p>
            <a:r>
              <a:rPr lang="ru-RU" dirty="0" smtClean="0"/>
              <a:t>- средний простой локомотивов на станциях их оборота;</a:t>
            </a:r>
          </a:p>
          <a:p>
            <a:r>
              <a:rPr lang="ru-RU" dirty="0" smtClean="0"/>
              <a:t>- эксплуатационный и полный оборот локомотивов.</a:t>
            </a:r>
          </a:p>
          <a:p>
            <a:r>
              <a:rPr lang="ru-RU" dirty="0" smtClean="0"/>
              <a:t>К количественным показателям графика относятся:</a:t>
            </a:r>
          </a:p>
          <a:p>
            <a:r>
              <a:rPr lang="ru-RU" dirty="0" smtClean="0"/>
              <a:t>- размеры погрузки и выгрузки, которые могут быть освоены  при данном графике</a:t>
            </a:r>
          </a:p>
          <a:p>
            <a:r>
              <a:rPr lang="ru-RU" dirty="0" smtClean="0"/>
              <a:t>размеры движения поездов;</a:t>
            </a:r>
          </a:p>
          <a:p>
            <a:r>
              <a:rPr lang="ru-RU" dirty="0" smtClean="0"/>
              <a:t>- передача поездов и вагонов по стыковым пунктам дороги;</a:t>
            </a:r>
          </a:p>
          <a:p>
            <a:r>
              <a:rPr lang="ru-RU" dirty="0" smtClean="0"/>
              <a:t>- вагонооборот станции;</a:t>
            </a:r>
          </a:p>
          <a:p>
            <a:r>
              <a:rPr lang="ru-RU" dirty="0" smtClean="0"/>
              <a:t>- пробеги поездов, вагонов  и грузов.</a:t>
            </a:r>
            <a:endParaRPr lang="ru-RU" dirty="0"/>
          </a:p>
        </p:txBody>
      </p:sp>
      <p:sp>
        <p:nvSpPr>
          <p:cNvPr id="3" name="Заголовок 2"/>
          <p:cNvSpPr>
            <a:spLocks noGrp="1"/>
          </p:cNvSpPr>
          <p:nvPr>
            <p:ph type="title"/>
          </p:nvPr>
        </p:nvSpPr>
        <p:spPr>
          <a:xfrm>
            <a:off x="457200" y="152400"/>
            <a:ext cx="8229600" cy="1633526"/>
          </a:xfrm>
        </p:spPr>
        <p:txBody>
          <a:bodyPr>
            <a:normAutofit fontScale="90000"/>
          </a:bodyPr>
          <a:lstStyle/>
          <a:p>
            <a:pPr algn="ctr"/>
            <a:r>
              <a:rPr lang="ru-RU" dirty="0" smtClean="0"/>
              <a:t>Дополнительные качественные показатели:</a:t>
            </a:r>
            <a:br>
              <a:rPr lang="ru-RU" dirty="0" smtClean="0"/>
            </a:br>
            <a:endParaRPr lang="ru-RU"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92500" lnSpcReduction="20000"/>
          </a:bodyPr>
          <a:lstStyle/>
          <a:p>
            <a:r>
              <a:rPr lang="ru-RU" dirty="0" smtClean="0"/>
              <a:t>После построения суточного плана-графика рассчитываются следующие показатели:</a:t>
            </a:r>
          </a:p>
          <a:p>
            <a:r>
              <a:rPr lang="ru-RU" dirty="0" smtClean="0"/>
              <a:t>Средний простой транзитного вагона без переработки</a:t>
            </a:r>
            <a:r>
              <a:rPr lang="ru-RU" dirty="0" smtClean="0"/>
              <a:t>:</a:t>
            </a:r>
          </a:p>
          <a:p>
            <a:endParaRPr lang="ru-RU" dirty="0" smtClean="0"/>
          </a:p>
          <a:p>
            <a:pPr>
              <a:buNone/>
            </a:pPr>
            <a:r>
              <a:rPr lang="ru-RU" dirty="0" smtClean="0"/>
              <a:t>    </a:t>
            </a:r>
          </a:p>
          <a:p>
            <a:endParaRPr lang="ru-RU" dirty="0" smtClean="0"/>
          </a:p>
          <a:p>
            <a:r>
              <a:rPr lang="ru-RU" dirty="0" smtClean="0"/>
              <a:t>--где , </a:t>
            </a:r>
          </a:p>
          <a:p>
            <a:endParaRPr lang="ru-RU" dirty="0" smtClean="0"/>
          </a:p>
          <a:p>
            <a:r>
              <a:rPr lang="ru-RU" dirty="0" smtClean="0"/>
              <a:t> </a:t>
            </a:r>
            <a:r>
              <a:rPr lang="ru-RU" dirty="0" smtClean="0"/>
              <a:t>общие </a:t>
            </a:r>
            <a:r>
              <a:rPr lang="ru-RU" dirty="0" err="1" smtClean="0"/>
              <a:t>вагоно-часы</a:t>
            </a:r>
            <a:r>
              <a:rPr lang="ru-RU" dirty="0" smtClean="0"/>
              <a:t> нахождения транзитных вагонов </a:t>
            </a:r>
            <a:r>
              <a:rPr lang="ru-RU" dirty="0" smtClean="0"/>
              <a:t>без </a:t>
            </a:r>
            <a:r>
              <a:rPr lang="ru-RU" dirty="0" smtClean="0"/>
              <a:t>переработки на станции;</a:t>
            </a:r>
          </a:p>
          <a:p>
            <a:r>
              <a:rPr lang="ru-RU" dirty="0" smtClean="0"/>
              <a:t>- общее число вагонов в транзитных поездах. Обе эти суммы определяются по плану графику.</a:t>
            </a:r>
          </a:p>
          <a:p>
            <a:endParaRPr lang="ru-RU" dirty="0"/>
          </a:p>
        </p:txBody>
      </p:sp>
      <p:sp>
        <p:nvSpPr>
          <p:cNvPr id="3" name="Заголовок 2"/>
          <p:cNvSpPr>
            <a:spLocks noGrp="1"/>
          </p:cNvSpPr>
          <p:nvPr>
            <p:ph type="title"/>
          </p:nvPr>
        </p:nvSpPr>
        <p:spPr/>
        <p:txBody>
          <a:bodyPr/>
          <a:lstStyle/>
          <a:p>
            <a:endParaRPr lang="ru-RU"/>
          </a:p>
        </p:txBody>
      </p:sp>
      <p:pic>
        <p:nvPicPr>
          <p:cNvPr id="4" name="Рисунок 3"/>
          <p:cNvPicPr/>
          <p:nvPr/>
        </p:nvPicPr>
        <p:blipFill>
          <a:blip r:embed="rId2" cstate="print"/>
          <a:srcRect/>
          <a:stretch>
            <a:fillRect/>
          </a:stretch>
        </p:blipFill>
        <p:spPr bwMode="auto">
          <a:xfrm>
            <a:off x="3500430" y="2786058"/>
            <a:ext cx="2428892" cy="1143008"/>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92500"/>
          </a:bodyPr>
          <a:lstStyle/>
          <a:p>
            <a:r>
              <a:rPr lang="ru-RU" dirty="0" smtClean="0"/>
              <a:t>Средний простой транзитного вагона с переработкой</a:t>
            </a:r>
          </a:p>
          <a:p>
            <a:r>
              <a:rPr lang="ru-RU" dirty="0" err="1" smtClean="0"/>
              <a:t>Т</a:t>
            </a:r>
            <a:r>
              <a:rPr lang="ru-RU" baseline="-25000" dirty="0" err="1" smtClean="0"/>
              <a:t>пер</a:t>
            </a:r>
            <a:r>
              <a:rPr lang="ru-RU" dirty="0" smtClean="0"/>
              <a:t> = </a:t>
            </a:r>
            <a:r>
              <a:rPr lang="ru-RU" dirty="0" err="1" smtClean="0"/>
              <a:t>t</a:t>
            </a:r>
            <a:r>
              <a:rPr lang="ru-RU" baseline="-25000" dirty="0" err="1" smtClean="0"/>
              <a:t>пп</a:t>
            </a:r>
            <a:r>
              <a:rPr lang="ru-RU" dirty="0" smtClean="0"/>
              <a:t> + </a:t>
            </a:r>
            <a:r>
              <a:rPr lang="ru-RU" dirty="0" err="1" smtClean="0"/>
              <a:t>t</a:t>
            </a:r>
            <a:r>
              <a:rPr lang="ru-RU" baseline="-25000" dirty="0" err="1" smtClean="0"/>
              <a:t>расф</a:t>
            </a:r>
            <a:r>
              <a:rPr lang="ru-RU" baseline="-25000" dirty="0" smtClean="0"/>
              <a:t> </a:t>
            </a:r>
            <a:r>
              <a:rPr lang="ru-RU" dirty="0" smtClean="0"/>
              <a:t>+ </a:t>
            </a:r>
            <a:r>
              <a:rPr lang="ru-RU" dirty="0" err="1" smtClean="0"/>
              <a:t>t</a:t>
            </a:r>
            <a:r>
              <a:rPr lang="ru-RU" baseline="-25000" dirty="0" err="1" smtClean="0"/>
              <a:t>сп</a:t>
            </a:r>
            <a:r>
              <a:rPr lang="ru-RU" dirty="0" smtClean="0"/>
              <a:t> + </a:t>
            </a:r>
            <a:r>
              <a:rPr lang="ru-RU" dirty="0" err="1" smtClean="0"/>
              <a:t>t</a:t>
            </a:r>
            <a:r>
              <a:rPr lang="ru-RU" baseline="-25000" dirty="0" err="1" smtClean="0"/>
              <a:t>оф</a:t>
            </a:r>
            <a:r>
              <a:rPr lang="ru-RU" dirty="0" smtClean="0"/>
              <a:t> + </a:t>
            </a:r>
            <a:r>
              <a:rPr lang="ru-RU" dirty="0" err="1" smtClean="0"/>
              <a:t>t</a:t>
            </a:r>
            <a:r>
              <a:rPr lang="ru-RU" baseline="-25000" dirty="0" err="1" smtClean="0"/>
              <a:t>по</a:t>
            </a:r>
            <a:r>
              <a:rPr lang="ru-RU" dirty="0" smtClean="0"/>
              <a:t> , </a:t>
            </a:r>
            <a:r>
              <a:rPr lang="ru-RU" dirty="0" err="1" smtClean="0"/>
              <a:t>в-ч</a:t>
            </a:r>
            <a:r>
              <a:rPr lang="ru-RU" dirty="0" smtClean="0"/>
              <a:t>                                            (3)</a:t>
            </a:r>
          </a:p>
          <a:p>
            <a:r>
              <a:rPr lang="ru-RU" dirty="0" smtClean="0"/>
              <a:t> </a:t>
            </a:r>
          </a:p>
          <a:p>
            <a:r>
              <a:rPr lang="ru-RU" dirty="0" smtClean="0"/>
              <a:t>где      </a:t>
            </a:r>
            <a:r>
              <a:rPr lang="ru-RU" dirty="0" err="1" smtClean="0"/>
              <a:t>t</a:t>
            </a:r>
            <a:r>
              <a:rPr lang="ru-RU" baseline="-25000" dirty="0" err="1" smtClean="0"/>
              <a:t>пп</a:t>
            </a:r>
            <a:r>
              <a:rPr lang="ru-RU" dirty="0" smtClean="0"/>
              <a:t> - средний простой вагона под обработкой в парке прибытия, </a:t>
            </a:r>
            <a:r>
              <a:rPr lang="ru-RU" dirty="0" err="1" smtClean="0"/>
              <a:t>в-ч</a:t>
            </a:r>
            <a:r>
              <a:rPr lang="ru-RU" dirty="0" smtClean="0"/>
              <a:t>;</a:t>
            </a:r>
          </a:p>
          <a:p>
            <a:r>
              <a:rPr lang="ru-RU" dirty="0" err="1" smtClean="0"/>
              <a:t>t</a:t>
            </a:r>
            <a:r>
              <a:rPr lang="ru-RU" baseline="-25000" dirty="0" err="1" smtClean="0"/>
              <a:t>пп</a:t>
            </a:r>
            <a:r>
              <a:rPr lang="ru-RU" dirty="0" smtClean="0"/>
              <a:t> = </a:t>
            </a:r>
            <a:r>
              <a:rPr lang="ru-RU" dirty="0" err="1" smtClean="0"/>
              <a:t>t</a:t>
            </a:r>
            <a:r>
              <a:rPr lang="ru-RU" baseline="-25000" dirty="0" err="1" smtClean="0"/>
              <a:t>тпп</a:t>
            </a:r>
            <a:r>
              <a:rPr lang="ru-RU" dirty="0" smtClean="0"/>
              <a:t> + </a:t>
            </a:r>
            <a:r>
              <a:rPr lang="ru-RU" dirty="0" err="1" smtClean="0"/>
              <a:t>t</a:t>
            </a:r>
            <a:r>
              <a:rPr lang="ru-RU" baseline="-25000" dirty="0" err="1" smtClean="0"/>
              <a:t>опп</a:t>
            </a:r>
            <a:r>
              <a:rPr lang="ru-RU" dirty="0" smtClean="0"/>
              <a:t> , </a:t>
            </a:r>
            <a:r>
              <a:rPr lang="ru-RU" dirty="0" err="1" smtClean="0"/>
              <a:t>в-ч</a:t>
            </a:r>
            <a:r>
              <a:rPr lang="ru-RU" dirty="0" smtClean="0"/>
              <a:t> где       </a:t>
            </a:r>
            <a:r>
              <a:rPr lang="ru-RU" dirty="0" err="1" smtClean="0"/>
              <a:t>tтпп</a:t>
            </a:r>
            <a:r>
              <a:rPr lang="ru-RU" dirty="0" smtClean="0"/>
              <a:t> - среднее технологическое время обработки состава по прибытии, </a:t>
            </a:r>
            <a:r>
              <a:rPr lang="ru-RU" dirty="0" err="1" smtClean="0"/>
              <a:t>в-ч</a:t>
            </a:r>
            <a:r>
              <a:rPr lang="ru-RU" dirty="0" smtClean="0"/>
              <a:t>;</a:t>
            </a:r>
          </a:p>
          <a:p>
            <a:r>
              <a:rPr lang="ru-RU" dirty="0" smtClean="0"/>
              <a:t>            </a:t>
            </a:r>
            <a:r>
              <a:rPr lang="ru-RU" dirty="0" err="1" smtClean="0"/>
              <a:t>t</a:t>
            </a:r>
            <a:r>
              <a:rPr lang="ru-RU" baseline="-25000" dirty="0" err="1" smtClean="0"/>
              <a:t>опп</a:t>
            </a:r>
            <a:r>
              <a:rPr lang="ru-RU" dirty="0" smtClean="0"/>
              <a:t> - средняя продолжительность межоперационных простоев в парке прибытия, </a:t>
            </a:r>
            <a:r>
              <a:rPr lang="ru-RU" dirty="0" err="1" smtClean="0"/>
              <a:t>в-ч</a:t>
            </a:r>
            <a:r>
              <a:rPr lang="ru-RU" dirty="0" smtClean="0"/>
              <a:t>, </a:t>
            </a:r>
            <a:endParaRPr lang="ru-RU" dirty="0"/>
          </a:p>
        </p:txBody>
      </p:sp>
      <p:sp>
        <p:nvSpPr>
          <p:cNvPr id="3" name="Заголовок 2"/>
          <p:cNvSpPr>
            <a:spLocks noGrp="1"/>
          </p:cNvSpPr>
          <p:nvPr>
            <p:ph type="title"/>
          </p:nvPr>
        </p:nvSpPr>
        <p:spPr/>
        <p:txBody>
          <a:bodyPr>
            <a:normAutofit fontScale="90000"/>
          </a:bodyPr>
          <a:lstStyle/>
          <a:p>
            <a:pPr algn="ctr"/>
            <a:r>
              <a:rPr lang="ru-RU" dirty="0" smtClean="0"/>
              <a:t>Средний простой транзитного вагона с переработкой</a:t>
            </a:r>
            <a:endParaRPr lang="ru-RU"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152400"/>
            <a:ext cx="8229600" cy="5205426"/>
          </a:xfrm>
        </p:spPr>
        <p:txBody>
          <a:bodyPr>
            <a:normAutofit/>
          </a:bodyPr>
          <a:lstStyle/>
          <a:p>
            <a:pPr algn="ctr"/>
            <a:r>
              <a:rPr lang="ru-RU" sz="8000" dirty="0" smtClean="0">
                <a:latin typeface="Times New Roman" pitchFamily="18" charset="0"/>
                <a:cs typeface="Times New Roman" pitchFamily="18" charset="0"/>
              </a:rPr>
              <a:t>СПАСИБО</a:t>
            </a:r>
            <a:br>
              <a:rPr lang="ru-RU" sz="8000" dirty="0" smtClean="0">
                <a:latin typeface="Times New Roman" pitchFamily="18" charset="0"/>
                <a:cs typeface="Times New Roman" pitchFamily="18" charset="0"/>
              </a:rPr>
            </a:br>
            <a:r>
              <a:rPr lang="ru-RU" sz="8000" dirty="0" smtClean="0">
                <a:latin typeface="Times New Roman" pitchFamily="18" charset="0"/>
                <a:cs typeface="Times New Roman" pitchFamily="18" charset="0"/>
              </a:rPr>
              <a:t> ЗА</a:t>
            </a:r>
            <a:br>
              <a:rPr lang="ru-RU" sz="8000" dirty="0" smtClean="0">
                <a:latin typeface="Times New Roman" pitchFamily="18" charset="0"/>
                <a:cs typeface="Times New Roman" pitchFamily="18" charset="0"/>
              </a:rPr>
            </a:br>
            <a:r>
              <a:rPr lang="ru-RU" sz="8000" dirty="0" smtClean="0">
                <a:latin typeface="Times New Roman" pitchFamily="18" charset="0"/>
                <a:cs typeface="Times New Roman" pitchFamily="18" charset="0"/>
              </a:rPr>
              <a:t> ВНИМАНИЕ!</a:t>
            </a:r>
            <a:br>
              <a:rPr lang="ru-RU" sz="8000" dirty="0" smtClean="0">
                <a:latin typeface="Times New Roman" pitchFamily="18" charset="0"/>
                <a:cs typeface="Times New Roman" pitchFamily="18" charset="0"/>
              </a:rPr>
            </a:br>
            <a:endParaRPr lang="ru-RU" sz="8000"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524000"/>
            <a:ext cx="8229600" cy="5334000"/>
          </a:xfrm>
        </p:spPr>
        <p:txBody>
          <a:bodyPr>
            <a:normAutofit fontScale="85000" lnSpcReduction="20000"/>
          </a:bodyPr>
          <a:lstStyle/>
          <a:p>
            <a:pPr algn="just"/>
            <a:r>
              <a:rPr lang="ru-RU" dirty="0" smtClean="0"/>
              <a:t>В верхней части графика отображаются моменты прибытия поездов с разных направлений, в виде наклонных стрелок. Цвет стрелки соответствует категории поезда, например пассажирские поезда - красные. Поезда прибывшие с нарушением имеют соответствующую пометку, например «не выдержано время хода». Под блоком прибытия расположены пути парка приема (парк А). На поле графика отображаются операции с поездами по прибытию - отцепка поездного локомотива (сиреневые прямоугольники), установка и снятие ограждения (вертикальные красные линии), расформирование поездов (условный знак в виде перекрестия). Если в составе поезда есть вагоны с взрывчатыми веществами, или сжиженным газом, то они помечаются текстом /ВМ или /СЖ соответственно. Если же такой поезд в данный момент стоит на путях, то номер пути (в данном случае 25) становится красным. В правой части графика находится плановая часть, построенная на основании имитационного моделирования.</a:t>
            </a:r>
          </a:p>
          <a:p>
            <a:endParaRPr lang="ru-RU" dirty="0"/>
          </a:p>
        </p:txBody>
      </p:sp>
      <p:sp>
        <p:nvSpPr>
          <p:cNvPr id="3" name="Заголовок 2"/>
          <p:cNvSpPr>
            <a:spLocks noGrp="1"/>
          </p:cNvSpPr>
          <p:nvPr>
            <p:ph type="title"/>
          </p:nvPr>
        </p:nvSpPr>
        <p:spPr/>
        <p:txBody>
          <a:bodyPr/>
          <a:lstStyle/>
          <a:p>
            <a:pPr algn="ctr"/>
            <a:r>
              <a:rPr lang="ru-RU" dirty="0" smtClean="0"/>
              <a:t>Суточный план график </a:t>
            </a:r>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524000"/>
            <a:ext cx="8229600" cy="5048272"/>
          </a:xfrm>
        </p:spPr>
        <p:txBody>
          <a:bodyPr>
            <a:normAutofit fontScale="92500" lnSpcReduction="10000"/>
          </a:bodyPr>
          <a:lstStyle/>
          <a:p>
            <a:pPr algn="just"/>
            <a:r>
              <a:rPr lang="ru-RU" dirty="0" smtClean="0"/>
              <a:t>Моделирование плановых операций осуществляется на основании технологических процессов обработки поезда. Для каждой станции такие технологические процессы настраиваются индивидуально. Технологический процесс определяет времена обработки поезда, моменты перехода ответственности между службами станций. Ниже изображен совмещенный нормативный и фактический технологический процесс обработки грузового поезда прибывающего в парк А. Видно, что фактическое время обработки сильно превышено. Для контроля и расследования таких ситуаций в системе реализованы автоматические пометки, которые будут показаны ниже.</a:t>
            </a:r>
          </a:p>
          <a:p>
            <a:endParaRPr lang="ru-RU" dirty="0"/>
          </a:p>
        </p:txBody>
      </p:sp>
      <p:sp>
        <p:nvSpPr>
          <p:cNvPr id="3" name="Заголовок 2"/>
          <p:cNvSpPr>
            <a:spLocks noGrp="1"/>
          </p:cNvSpPr>
          <p:nvPr>
            <p:ph type="title"/>
          </p:nvPr>
        </p:nvSpPr>
        <p:spPr/>
        <p:txBody>
          <a:bodyPr>
            <a:normAutofit fontScale="90000"/>
          </a:bodyPr>
          <a:lstStyle/>
          <a:p>
            <a:r>
              <a:rPr lang="ru-RU" dirty="0" smtClean="0"/>
              <a:t>Моделирование плановых операций</a:t>
            </a:r>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pPr algn="ctr"/>
            <a:r>
              <a:rPr lang="ru-RU" dirty="0" smtClean="0"/>
              <a:t>Суточный план график</a:t>
            </a:r>
            <a:endParaRPr lang="ru-RU" dirty="0"/>
          </a:p>
        </p:txBody>
      </p:sp>
      <p:pic>
        <p:nvPicPr>
          <p:cNvPr id="4" name="Содержимое 3" descr="https://transsys.ru/img/tst/products/gir1a_l.jpg">
            <a:hlinkClick r:id="rId2"/>
          </p:cNvPr>
          <p:cNvPicPr>
            <a:picLocks noGrp="1"/>
          </p:cNvPicPr>
          <p:nvPr>
            <p:ph idx="1"/>
          </p:nvPr>
        </p:nvPicPr>
        <p:blipFill>
          <a:blip r:embed="rId3" cstate="print"/>
          <a:srcRect/>
          <a:stretch>
            <a:fillRect/>
          </a:stretch>
        </p:blipFill>
        <p:spPr bwMode="auto">
          <a:xfrm>
            <a:off x="357158" y="1714488"/>
            <a:ext cx="8072494" cy="4572032"/>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ru-RU" dirty="0" smtClean="0"/>
              <a:t>Ниже показан процесс накопления вагонов на назначение </a:t>
            </a:r>
            <a:r>
              <a:rPr lang="ru-RU" dirty="0" err="1" smtClean="0"/>
              <a:t>Бугач</a:t>
            </a:r>
            <a:r>
              <a:rPr lang="ru-RU" dirty="0" smtClean="0"/>
              <a:t>. Вагоны из поездов в парке А расформировываются на горке и накапливаются на 15 пути сортировочного парка.</a:t>
            </a:r>
          </a:p>
          <a:p>
            <a:endParaRPr lang="ru-RU" dirty="0"/>
          </a:p>
        </p:txBody>
      </p:sp>
      <p:sp>
        <p:nvSpPr>
          <p:cNvPr id="3" name="Заголовок 2"/>
          <p:cNvSpPr>
            <a:spLocks noGrp="1"/>
          </p:cNvSpPr>
          <p:nvPr>
            <p:ph type="title"/>
          </p:nvPr>
        </p:nvSpPr>
        <p:spPr/>
        <p:txBody>
          <a:bodyPr/>
          <a:lstStyle/>
          <a:p>
            <a:pPr algn="ctr"/>
            <a:r>
              <a:rPr lang="ru-RU" dirty="0" smtClean="0"/>
              <a:t>Процесс накопления</a:t>
            </a:r>
            <a:endParaRPr lang="ru-RU" dirty="0"/>
          </a:p>
        </p:txBody>
      </p:sp>
      <p:pic>
        <p:nvPicPr>
          <p:cNvPr id="4" name="Рисунок 3" descr="https://transsys.ru/img/tst/products/gir2_l.jpg">
            <a:hlinkClick r:id="rId2"/>
          </p:cNvPr>
          <p:cNvPicPr/>
          <p:nvPr/>
        </p:nvPicPr>
        <p:blipFill>
          <a:blip r:embed="rId3" cstate="print"/>
          <a:srcRect/>
          <a:stretch>
            <a:fillRect/>
          </a:stretch>
        </p:blipFill>
        <p:spPr bwMode="auto">
          <a:xfrm>
            <a:off x="857224" y="3286124"/>
            <a:ext cx="7643866" cy="3214710"/>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ru-RU" dirty="0" smtClean="0"/>
              <a:t>Работа сортировочной горки. В выделенной полосе отображаются интервал от начала расформирования поезда до окончания расформирования поезда. </a:t>
            </a:r>
            <a:endParaRPr lang="ru-RU" dirty="0" smtClean="0"/>
          </a:p>
          <a:p>
            <a:r>
              <a:rPr lang="ru-RU" dirty="0" smtClean="0"/>
              <a:t>В </a:t>
            </a:r>
            <a:r>
              <a:rPr lang="ru-RU" dirty="0" smtClean="0"/>
              <a:t>подсказке к операции указывается информация о количестве вагонов, поезде от которого вагоны отцеплены и время операции. </a:t>
            </a:r>
            <a:endParaRPr lang="ru-RU" dirty="0" smtClean="0"/>
          </a:p>
          <a:p>
            <a:r>
              <a:rPr lang="ru-RU" dirty="0" smtClean="0"/>
              <a:t>В </a:t>
            </a:r>
            <a:r>
              <a:rPr lang="ru-RU" dirty="0" smtClean="0"/>
              <a:t>данном примере показано плановое расформирование.</a:t>
            </a:r>
          </a:p>
          <a:p>
            <a:endParaRPr lang="ru-RU" dirty="0"/>
          </a:p>
        </p:txBody>
      </p:sp>
      <p:sp>
        <p:nvSpPr>
          <p:cNvPr id="3" name="Заголовок 2"/>
          <p:cNvSpPr>
            <a:spLocks noGrp="1"/>
          </p:cNvSpPr>
          <p:nvPr>
            <p:ph type="title"/>
          </p:nvPr>
        </p:nvSpPr>
        <p:spPr/>
        <p:txBody>
          <a:bodyPr/>
          <a:lstStyle/>
          <a:p>
            <a:pPr algn="ctr"/>
            <a:r>
              <a:rPr lang="ru-RU" dirty="0" smtClean="0"/>
              <a:t>Работа сортировочной горки </a:t>
            </a:r>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pPr algn="ctr"/>
            <a:r>
              <a:rPr lang="ru-RU" dirty="0" smtClean="0"/>
              <a:t>Работа сортировочной горки</a:t>
            </a:r>
            <a:endParaRPr lang="ru-RU" dirty="0"/>
          </a:p>
        </p:txBody>
      </p:sp>
      <p:pic>
        <p:nvPicPr>
          <p:cNvPr id="4" name="Содержимое 3" descr="https://transsys.ru/img/tst/products/gir3_l.jpg">
            <a:hlinkClick r:id="rId2"/>
          </p:cNvPr>
          <p:cNvPicPr>
            <a:picLocks noGrp="1"/>
          </p:cNvPicPr>
          <p:nvPr>
            <p:ph idx="1"/>
          </p:nvPr>
        </p:nvPicPr>
        <p:blipFill>
          <a:blip r:embed="rId3" cstate="print"/>
          <a:srcRect/>
          <a:stretch>
            <a:fillRect/>
          </a:stretch>
        </p:blipFill>
        <p:spPr bwMode="auto">
          <a:xfrm>
            <a:off x="1209002" y="1524000"/>
            <a:ext cx="6725995" cy="4572000"/>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Бумажная">
  <a:themeElements>
    <a:clrScheme name="Бумажная">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Бумажная">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Бумажная">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343</TotalTime>
  <Words>2324</Words>
  <Application>Microsoft Office PowerPoint</Application>
  <PresentationFormat>Экран (4:3)</PresentationFormat>
  <Paragraphs>134</Paragraphs>
  <Slides>36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36</vt:i4>
      </vt:variant>
    </vt:vector>
  </HeadingPairs>
  <TitlesOfParts>
    <vt:vector size="37" baseType="lpstr">
      <vt:lpstr>Бумажная</vt:lpstr>
      <vt:lpstr>Составление графиков в автоматизированном, электронном виде.  </vt:lpstr>
      <vt:lpstr>Составление суточного плана графика.</vt:lpstr>
      <vt:lpstr>Суточный план график</vt:lpstr>
      <vt:lpstr>Суточный план график </vt:lpstr>
      <vt:lpstr>Моделирование плановых операций</vt:lpstr>
      <vt:lpstr>Суточный план график</vt:lpstr>
      <vt:lpstr>Процесс накопления</vt:lpstr>
      <vt:lpstr>Работа сортировочной горки </vt:lpstr>
      <vt:lpstr>Работа сортировочной горки</vt:lpstr>
      <vt:lpstr>График работы маневровых локомотивов на станции  </vt:lpstr>
      <vt:lpstr>Превышение нормативов операций на графике и использование пометок. </vt:lpstr>
      <vt:lpstr>Превышение нормативов операций на графике и использование пометок</vt:lpstr>
      <vt:lpstr>График исполненного и прогнозного движения на участке </vt:lpstr>
      <vt:lpstr>График работы маневровых локомотивов на станции </vt:lpstr>
      <vt:lpstr>График работы маневровых локомотивов на станции</vt:lpstr>
      <vt:lpstr>Автоматизированный график исполненного движения поездов </vt:lpstr>
      <vt:lpstr>График исполненного движения поездов</vt:lpstr>
      <vt:lpstr>График исполненного движения поездов</vt:lpstr>
      <vt:lpstr>Слайд 19</vt:lpstr>
      <vt:lpstr>Виды графиков в системе ГИД «Урал-ВНИИЖТ».</vt:lpstr>
      <vt:lpstr>Вариантный график </vt:lpstr>
      <vt:lpstr>Ведение Графика исполненного движения</vt:lpstr>
      <vt:lpstr>Подробный и сокращенный график</vt:lpstr>
      <vt:lpstr>Прогнозный график</vt:lpstr>
      <vt:lpstr>Оперативный контроль поездного положения. </vt:lpstr>
      <vt:lpstr>Оперативный контроль дислокации и состояния локомотивов. </vt:lpstr>
      <vt:lpstr>Оперативный контроль хода выполнения местной работы. </vt:lpstr>
      <vt:lpstr>Оперативный анализ основных показателей эксплуатационной работы </vt:lpstr>
      <vt:lpstr>Оперативный анализ текущих превышений нормативов хода/стоянок и отклонений от графика </vt:lpstr>
      <vt:lpstr>Оперативный анализ текущих превышений нормативов хода/стоянок и отклонений от графика </vt:lpstr>
      <vt:lpstr>Функции ГИД.</vt:lpstr>
      <vt:lpstr>График движения поездов</vt:lpstr>
      <vt:lpstr>Дополнительные качественные показатели: </vt:lpstr>
      <vt:lpstr>Слайд 34</vt:lpstr>
      <vt:lpstr>Средний простой транзитного вагона с переработкой</vt:lpstr>
      <vt:lpstr>СПАСИБО  ЗА  ВНИМАНИЕ!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Другие виды транспорта . Назначение, квалификация и схемы применения различных видов транспорта.</dc:title>
  <dc:creator>Пользователь</dc:creator>
  <cp:lastModifiedBy>Пользователь</cp:lastModifiedBy>
  <cp:revision>41</cp:revision>
  <dcterms:created xsi:type="dcterms:W3CDTF">2024-03-31T15:01:47Z</dcterms:created>
  <dcterms:modified xsi:type="dcterms:W3CDTF">2024-12-04T13:53:41Z</dcterms:modified>
</cp:coreProperties>
</file>