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92" r:id="rId15"/>
    <p:sldId id="293" r:id="rId16"/>
    <p:sldId id="294" r:id="rId17"/>
    <p:sldId id="295" r:id="rId18"/>
    <p:sldId id="296" r:id="rId19"/>
    <p:sldId id="297" r:id="rId20"/>
    <p:sldId id="280" r:id="rId21"/>
    <p:sldId id="281" r:id="rId22"/>
    <p:sldId id="282" r:id="rId23"/>
    <p:sldId id="283" r:id="rId24"/>
    <p:sldId id="284" r:id="rId25"/>
    <p:sldId id="285" r:id="rId26"/>
    <p:sldId id="287" r:id="rId27"/>
    <p:sldId id="286" r:id="rId28"/>
    <p:sldId id="288" r:id="rId29"/>
    <p:sldId id="289" r:id="rId30"/>
    <p:sldId id="290" r:id="rId31"/>
    <p:sldId id="291"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06F8C0-89EB-4403-B363-82141DB35A51}" type="datetimeFigureOut">
              <a:rPr lang="ru-RU" smtClean="0"/>
              <a:pPr/>
              <a:t>25.12.2024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5437F0-6E79-415B-9EEE-A94C756C3D1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B5437F0-6E79-415B-9EEE-A94C756C3D12}"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25.12.2024</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25.12.2024</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25.12.2024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25.12.2024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25.12.2024</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25.12.2024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25.12.2024</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25.12.2024</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25.12.2024</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14414" y="4286256"/>
            <a:ext cx="6357982" cy="1252534"/>
          </a:xfrm>
        </p:spPr>
        <p:txBody>
          <a:bodyPr/>
          <a:lstStyle/>
          <a:p>
            <a:pPr algn="r"/>
            <a:r>
              <a:rPr lang="ru-RU" dirty="0" smtClean="0">
                <a:solidFill>
                  <a:schemeClr val="tx1"/>
                </a:solidFill>
              </a:rPr>
              <a:t>Лекция 6 тема 3.1</a:t>
            </a:r>
            <a:endParaRPr lang="ru-RU" dirty="0">
              <a:solidFill>
                <a:schemeClr val="tx1"/>
              </a:solidFill>
            </a:endParaRPr>
          </a:p>
        </p:txBody>
      </p:sp>
      <p:sp>
        <p:nvSpPr>
          <p:cNvPr id="2" name="Заголовок 1"/>
          <p:cNvSpPr>
            <a:spLocks noGrp="1"/>
          </p:cNvSpPr>
          <p:nvPr>
            <p:ph type="ctrTitle"/>
          </p:nvPr>
        </p:nvSpPr>
        <p:spPr>
          <a:xfrm>
            <a:off x="685800" y="1071546"/>
            <a:ext cx="7958166" cy="3286147"/>
          </a:xfrm>
        </p:spPr>
        <p:txBody>
          <a:bodyPr>
            <a:normAutofit fontScale="90000"/>
          </a:bodyPr>
          <a:lstStyle/>
          <a:p>
            <a:r>
              <a:rPr lang="ru-RU" b="1" dirty="0" smtClean="0"/>
              <a:t>Информационно-управляющие системы в управлении движением на железнодорожном транспорте</a:t>
            </a:r>
            <a:r>
              <a:rPr lang="ru-RU" dirty="0" smtClean="0"/>
              <a:t/>
            </a:r>
            <a:br>
              <a:rPr lang="ru-RU" dirty="0" smtClean="0"/>
            </a:br>
            <a:endParaRPr lang="ru-RU" dirty="0">
              <a:solidFill>
                <a:schemeClr val="accent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76834"/>
          </a:xfrm>
        </p:spPr>
        <p:txBody>
          <a:bodyPr>
            <a:normAutofit fontScale="92500" lnSpcReduction="20000"/>
          </a:bodyPr>
          <a:lstStyle/>
          <a:p>
            <a:pPr algn="just">
              <a:buNone/>
            </a:pPr>
            <a:r>
              <a:rPr lang="ru-RU" dirty="0" smtClean="0"/>
              <a:t>		Все автоматизированные рабочие места АРМ диспетчерского персонала разных уровней объединены в программно-технологический комплекс (ПТК) локальной вычислительной сетью, которая позволяет осуществлять взаимодействие ПТК и следующими информационно-управляющими системами:		</a:t>
            </a:r>
          </a:p>
          <a:p>
            <a:pPr algn="just">
              <a:buNone/>
            </a:pPr>
            <a:r>
              <a:rPr lang="ru-RU" dirty="0" smtClean="0"/>
              <a:t>	- ОСКАР- оперативная система контроля и анализа эксплуатационной работы ж.дороги</a:t>
            </a:r>
          </a:p>
          <a:p>
            <a:pPr algn="just">
              <a:buNone/>
            </a:pPr>
            <a:r>
              <a:rPr lang="ru-RU" dirty="0" smtClean="0"/>
              <a:t>	- ДИСПАРК- </a:t>
            </a:r>
            <a:r>
              <a:rPr lang="ru-RU" dirty="0" err="1" smtClean="0"/>
              <a:t>диологовая</a:t>
            </a:r>
            <a:r>
              <a:rPr lang="ru-RU" dirty="0" smtClean="0"/>
              <a:t> система контроля за оперативной работой дороги</a:t>
            </a:r>
          </a:p>
          <a:p>
            <a:pPr algn="just">
              <a:buNone/>
            </a:pPr>
            <a:r>
              <a:rPr lang="ru-RU" dirty="0" smtClean="0"/>
              <a:t>	- АСУ МР- система управления местной работой</a:t>
            </a:r>
          </a:p>
          <a:p>
            <a:pPr algn="just">
              <a:buNone/>
            </a:pPr>
            <a:r>
              <a:rPr lang="ru-RU" dirty="0" smtClean="0"/>
              <a:t>	- АСУ станций- система управления станцией</a:t>
            </a:r>
          </a:p>
          <a:p>
            <a:pPr algn="just">
              <a:buNone/>
            </a:pPr>
            <a:r>
              <a:rPr lang="ru-RU" dirty="0" smtClean="0"/>
              <a:t>	- АС «ГИД-УРАЛ»-система ведения и анализа исполненного графика движения поездов</a:t>
            </a:r>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Автоматизированные рабочие места </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pPr algn="just">
              <a:buNone/>
            </a:pPr>
            <a:r>
              <a:rPr lang="ru-RU" dirty="0" smtClean="0"/>
              <a:t>	- ДИСТПС -система управления работой локомотивов и локомотивных бригад</a:t>
            </a:r>
          </a:p>
          <a:p>
            <a:pPr algn="just">
              <a:buNone/>
            </a:pPr>
            <a:r>
              <a:rPr lang="ru-RU" dirty="0" smtClean="0"/>
              <a:t>	- АС ТРА -. система ведения базы данных технико-распорядительных актов станций железной дороги</a:t>
            </a:r>
          </a:p>
          <a:p>
            <a:pPr algn="just">
              <a:buNone/>
            </a:pPr>
            <a:r>
              <a:rPr lang="ru-RU" dirty="0" smtClean="0"/>
              <a:t>	- АС ВТП- система ведения базы данных технологических процессов работы станций </a:t>
            </a:r>
          </a:p>
          <a:p>
            <a:pPr algn="just">
              <a:buNone/>
            </a:pPr>
            <a:r>
              <a:rPr lang="ru-RU" dirty="0" smtClean="0"/>
              <a:t>	- АСОВ- система организации </a:t>
            </a:r>
            <a:r>
              <a:rPr lang="ru-RU" dirty="0" err="1" smtClean="0"/>
              <a:t>вагонопотоков</a:t>
            </a:r>
            <a:endParaRPr lang="ru-RU" dirty="0" smtClean="0"/>
          </a:p>
          <a:p>
            <a:pPr algn="just">
              <a:buNone/>
            </a:pPr>
            <a:r>
              <a:rPr lang="ru-RU" dirty="0" smtClean="0"/>
              <a:t>	- СИРИУС- сетевая интегрированная информационно-управляющая система</a:t>
            </a:r>
          </a:p>
          <a:p>
            <a:pPr algn="just">
              <a:buNone/>
            </a:pPr>
            <a:r>
              <a:rPr lang="ru-RU" dirty="0" smtClean="0"/>
              <a:t>	- «Грузовой экспресс» - система регулирования погрузки в адрес портов и пограничных переходов</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Автоматизированные рабочие места</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pPr algn="just">
              <a:buNone/>
            </a:pPr>
            <a:r>
              <a:rPr lang="ru-RU" b="1" dirty="0" smtClean="0"/>
              <a:t>		Обеспечив подключение своей информационной системы к системе ОАО «РЖД» участники перевозочного процесса получат возможность</a:t>
            </a:r>
            <a:r>
              <a:rPr lang="ru-RU" dirty="0" smtClean="0"/>
              <a:t>:</a:t>
            </a:r>
          </a:p>
          <a:p>
            <a:pPr algn="just">
              <a:buNone/>
            </a:pPr>
            <a:r>
              <a:rPr lang="ru-RU" dirty="0" smtClean="0"/>
              <a:t>	- Передавать в электронном виде заявки на перевозки, сформированные в ИС предприятия, в ИС ОАО «РЖД».</a:t>
            </a:r>
          </a:p>
          <a:p>
            <a:pPr algn="just">
              <a:buNone/>
            </a:pPr>
            <a:r>
              <a:rPr lang="ru-RU" dirty="0" smtClean="0"/>
              <a:t>	- Согласовывать в режиме реального времени заявки грузоотправителей (экспедиторы (плательщики), собственники подвижного состава и организации в порту).</a:t>
            </a:r>
          </a:p>
          <a:p>
            <a:pPr algn="just">
              <a:buNone/>
            </a:pPr>
            <a:r>
              <a:rPr lang="ru-RU" dirty="0" smtClean="0"/>
              <a:t>	- Отлеживать ход согласования заявок в режиме реального времени и оперативно уточнять заявки до начала перевозки груза (по каждой отправке).</a:t>
            </a:r>
          </a:p>
          <a:p>
            <a:pPr algn="just">
              <a:buNone/>
            </a:pPr>
            <a:r>
              <a:rPr lang="ru-RU" dirty="0" smtClean="0"/>
              <a:t>	- Планировать расчеты с железными дорогами, используя возможность предварительного расчета стоимости перевозки по подаваемой заявке.</a:t>
            </a:r>
          </a:p>
          <a:p>
            <a:pPr algn="just">
              <a:buNone/>
            </a:pPr>
            <a:r>
              <a:rPr lang="ru-RU" dirty="0" smtClean="0"/>
              <a:t>	- Оформлять перевозочные документы с использованием данных согласованной железной дорогой заявки.</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Подключение информационных систем</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buNone/>
            </a:pPr>
            <a:r>
              <a:rPr lang="ru-RU" dirty="0" smtClean="0"/>
              <a:t>	- Исключить вероятные ошибки в расчете провозной платы, связанные с ручным вводом перевозочных документов работником железной дороги.</a:t>
            </a:r>
          </a:p>
          <a:p>
            <a:pPr algn="just">
              <a:buNone/>
            </a:pPr>
            <a:r>
              <a:rPr lang="ru-RU" dirty="0" smtClean="0"/>
              <a:t>	- Сократить время и накладные расходы на оформление перевозки за счет использования технологии обмена электронными данными.</a:t>
            </a:r>
          </a:p>
          <a:p>
            <a:pPr algn="just">
              <a:buNone/>
            </a:pPr>
            <a:r>
              <a:rPr lang="ru-RU" dirty="0" smtClean="0"/>
              <a:t>	- Получать оперативную информацию о состоянии  лицевого счета в ЦЖДР.</a:t>
            </a:r>
          </a:p>
          <a:p>
            <a:pPr algn="just">
              <a:buNone/>
            </a:pPr>
            <a:r>
              <a:rPr lang="ru-RU" dirty="0" smtClean="0"/>
              <a:t>	- Получать оперативную информацию о местонахождении и состоянии отправки.</a:t>
            </a:r>
          </a:p>
          <a:p>
            <a:pPr algn="just">
              <a:buNone/>
            </a:pPr>
            <a:r>
              <a:rPr lang="ru-RU" dirty="0" smtClean="0"/>
              <a:t>	- Получать информацию об отправке груза в адрес Грузополучателя или припортовой станции с момента окончания оформления документов на станции отправления.</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Подключение информационных систем</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pPr algn="just"/>
            <a:r>
              <a:rPr lang="ru-RU" b="1" dirty="0" smtClean="0"/>
              <a:t>Перевозочный процесс</a:t>
            </a:r>
            <a:r>
              <a:rPr lang="ru-RU" dirty="0" smtClean="0"/>
              <a:t> - это основной вид деятельности ОАО «РЖД». График движения и план формирования поездов, месячные технические нормы, технологические процессы работы объектов инфраструктуры определяют технологию перевозок. При оперативном управлении, являющемся одной из наиболее сложных функций перевозочного процесса, требуется в режиме реального времени (при суточном планировании) обеспечивать выполнение заданий по управляемым параметрам - объемам погрузки и выгрузки, передаче вагонов по стыковым пунктам и другим.</a:t>
            </a:r>
          </a:p>
          <a:p>
            <a:endParaRPr lang="ru-RU" dirty="0"/>
          </a:p>
        </p:txBody>
      </p:sp>
      <p:sp>
        <p:nvSpPr>
          <p:cNvPr id="3" name="Заголовок 2"/>
          <p:cNvSpPr>
            <a:spLocks noGrp="1"/>
          </p:cNvSpPr>
          <p:nvPr>
            <p:ph type="title"/>
          </p:nvPr>
        </p:nvSpPr>
        <p:spPr/>
        <p:txBody>
          <a:bodyPr/>
          <a:lstStyle/>
          <a:p>
            <a:pPr algn="ctr"/>
            <a:r>
              <a:rPr lang="ru-RU" dirty="0" smtClean="0"/>
              <a:t>Перевозочный процесс</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0000" lnSpcReduction="20000"/>
          </a:bodyPr>
          <a:lstStyle/>
          <a:p>
            <a:pPr algn="just"/>
            <a:r>
              <a:rPr lang="ru-RU" b="1" dirty="0" smtClean="0"/>
              <a:t>Эксплуатационная работа включает в себя виды деятельности:</a:t>
            </a:r>
            <a:endParaRPr lang="ru-RU" dirty="0" smtClean="0"/>
          </a:p>
          <a:p>
            <a:pPr algn="just"/>
            <a:r>
              <a:rPr lang="ru-RU" b="1" i="1" dirty="0" smtClean="0"/>
              <a:t>1 Техническое нормирование – это разработка месячных норм поездной и грузовой работы для выполнения заданного объема грузовых и пассажирских перевозок, а также для планирования перевозок в последующие периоды.</a:t>
            </a:r>
            <a:endParaRPr lang="ru-RU" dirty="0" smtClean="0"/>
          </a:p>
          <a:p>
            <a:pPr algn="just"/>
            <a:r>
              <a:rPr lang="ru-RU" b="1" i="1" dirty="0" smtClean="0"/>
              <a:t>2 Оперативное планирование – это обеспечение эффективности работы, складывающейся в условиях оперативной обстановки.</a:t>
            </a:r>
            <a:endParaRPr lang="ru-RU" dirty="0" smtClean="0"/>
          </a:p>
          <a:p>
            <a:pPr algn="just"/>
            <a:r>
              <a:rPr lang="ru-RU" b="1" i="1" dirty="0" smtClean="0"/>
              <a:t>3 Регулирование перевозочной работы – это обеспечение устойчивой работы всех подразделений и выполнение технических норм.</a:t>
            </a:r>
            <a:endParaRPr lang="ru-RU" dirty="0" smtClean="0"/>
          </a:p>
          <a:p>
            <a:pPr algn="just"/>
            <a:r>
              <a:rPr lang="ru-RU" b="1" i="1" dirty="0" smtClean="0"/>
              <a:t>4 Диспетчерское руководство движением поездов (выполняет ДНЦ – поездной диспетчер) – это обеспечение непрерывного контроля и управления движением поездов и маневровой работой.</a:t>
            </a:r>
            <a:endParaRPr lang="ru-RU" dirty="0" smtClean="0"/>
          </a:p>
          <a:p>
            <a:pPr algn="just"/>
            <a:r>
              <a:rPr lang="ru-RU" b="1" i="1" dirty="0" smtClean="0"/>
              <a:t>5 Управление работой локомотивного парка.</a:t>
            </a:r>
            <a:endParaRPr lang="ru-RU" dirty="0" smtClean="0"/>
          </a:p>
          <a:p>
            <a:pPr algn="just"/>
            <a:r>
              <a:rPr lang="ru-RU" b="1" i="1" dirty="0" smtClean="0"/>
              <a:t>6 Учет и анализ эксплуатационной работы – это выявление узких мест в организации перевозочной работы, а также пути их устранения.</a:t>
            </a:r>
            <a:endParaRPr lang="ru-RU" dirty="0" smtClean="0"/>
          </a:p>
          <a:p>
            <a:endParaRPr lang="ru-RU" dirty="0"/>
          </a:p>
        </p:txBody>
      </p:sp>
      <p:sp>
        <p:nvSpPr>
          <p:cNvPr id="3" name="Заголовок 2"/>
          <p:cNvSpPr>
            <a:spLocks noGrp="1"/>
          </p:cNvSpPr>
          <p:nvPr>
            <p:ph type="title"/>
          </p:nvPr>
        </p:nvSpPr>
        <p:spPr/>
        <p:txBody>
          <a:bodyPr/>
          <a:lstStyle/>
          <a:p>
            <a:pPr algn="ctr"/>
            <a:r>
              <a:rPr lang="ru-RU" dirty="0" smtClean="0"/>
              <a:t>Эксплуатационная работа </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10000"/>
          </a:bodyPr>
          <a:lstStyle/>
          <a:p>
            <a:pPr algn="just"/>
            <a:r>
              <a:rPr lang="ru-RU" dirty="0" smtClean="0"/>
              <a:t>Оперативное планирование поездной и грузовой работы железных дорог включает в себя:</a:t>
            </a:r>
          </a:p>
          <a:p>
            <a:pPr algn="just"/>
            <a:r>
              <a:rPr lang="ru-RU" dirty="0" smtClean="0"/>
              <a:t>- Суточное планирование поездной и грузовой работы сети железных дорог, останавливающее задание для каждой железной дороги и посетив в целом на предстоящие сутки;</a:t>
            </a:r>
          </a:p>
          <a:p>
            <a:pPr algn="just"/>
            <a:r>
              <a:rPr lang="ru-RU" dirty="0" smtClean="0"/>
              <a:t>- Сменно – суточные планирование поездной и грузовой работы, устанавливающее задание для подразделения железной дороги на предстоящие сутки;</a:t>
            </a:r>
          </a:p>
          <a:p>
            <a:pPr algn="just"/>
            <a:r>
              <a:rPr lang="ru-RU" dirty="0" smtClean="0"/>
              <a:t>- Текущее планирование поездной и грузовой работы, устанавливающее в зависимости от изменений в оперативной обстановке уточнение </a:t>
            </a:r>
            <a:r>
              <a:rPr lang="ru-RU" dirty="0" err="1" smtClean="0"/>
              <a:t>пониточного</a:t>
            </a:r>
            <a:r>
              <a:rPr lang="ru-RU" dirty="0" smtClean="0"/>
              <a:t>  плана отправления грузовых поездов с </a:t>
            </a:r>
            <a:r>
              <a:rPr lang="ru-RU" dirty="0" err="1" smtClean="0"/>
              <a:t>пономерным</a:t>
            </a:r>
            <a:r>
              <a:rPr lang="ru-RU" dirty="0" smtClean="0"/>
              <a:t> прикреплением поездных локомотивов и назначением поездок локомотивных бригад.</a:t>
            </a:r>
          </a:p>
          <a:p>
            <a:endParaRPr lang="ru-RU" dirty="0"/>
          </a:p>
        </p:txBody>
      </p:sp>
      <p:sp>
        <p:nvSpPr>
          <p:cNvPr id="3" name="Заголовок 2"/>
          <p:cNvSpPr>
            <a:spLocks noGrp="1"/>
          </p:cNvSpPr>
          <p:nvPr>
            <p:ph type="title"/>
          </p:nvPr>
        </p:nvSpPr>
        <p:spPr/>
        <p:txBody>
          <a:bodyPr/>
          <a:lstStyle/>
          <a:p>
            <a:pPr algn="ctr"/>
            <a:r>
              <a:rPr lang="ru-RU" dirty="0" smtClean="0"/>
              <a:t>Оперативное планирование</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20000"/>
          </a:bodyPr>
          <a:lstStyle/>
          <a:p>
            <a:pPr algn="just"/>
            <a:r>
              <a:rPr lang="ru-RU" dirty="0" smtClean="0"/>
              <a:t>Задачами оперативного планирования поездной и грузовой работы для железных дорог и сети в целом являются определение заданий по:</a:t>
            </a:r>
          </a:p>
          <a:p>
            <a:pPr algn="just"/>
            <a:r>
              <a:rPr lang="ru-RU" dirty="0" smtClean="0"/>
              <a:t>- Погрузке – общая (в вагонах и тоннах) и по основным родам грузов;</a:t>
            </a:r>
          </a:p>
          <a:p>
            <a:pPr algn="just"/>
            <a:r>
              <a:rPr lang="ru-RU" dirty="0" smtClean="0"/>
              <a:t>- Выгрузке – общая (в вагонах) и по основным родам подвижного состава;</a:t>
            </a:r>
          </a:p>
          <a:p>
            <a:pPr algn="just"/>
            <a:r>
              <a:rPr lang="ru-RU" dirty="0" smtClean="0"/>
              <a:t>- Сдаче вагонов – общая (груженых и порожних), </a:t>
            </a:r>
            <a:r>
              <a:rPr lang="ru-RU" dirty="0" err="1" smtClean="0"/>
              <a:t>порожних</a:t>
            </a:r>
            <a:r>
              <a:rPr lang="ru-RU" dirty="0" smtClean="0"/>
              <a:t> по роду подвижного состава (крытых, платформ, полувагонов, цистерн и других по отдельным заданиям);</a:t>
            </a:r>
          </a:p>
          <a:p>
            <a:pPr algn="just"/>
            <a:r>
              <a:rPr lang="ru-RU" dirty="0" smtClean="0"/>
              <a:t>- Передаче порожних вагонов с железной дороги на соседние железные дороги (по роду подвижного состава);</a:t>
            </a:r>
          </a:p>
          <a:p>
            <a:pPr algn="just"/>
            <a:r>
              <a:rPr lang="ru-RU" dirty="0" smtClean="0"/>
              <a:t>- Приему и сдаче поездов по </a:t>
            </a:r>
            <a:r>
              <a:rPr lang="ru-RU" dirty="0" err="1" smtClean="0"/>
              <a:t>междорожным</a:t>
            </a:r>
            <a:r>
              <a:rPr lang="ru-RU" dirty="0" smtClean="0"/>
              <a:t> стыковым пунктам;</a:t>
            </a:r>
          </a:p>
          <a:p>
            <a:pPr algn="just"/>
            <a:r>
              <a:rPr lang="ru-RU" dirty="0" smtClean="0"/>
              <a:t>- Наличию транзитных вагонов.</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Задачи оперативного планирования</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pPr algn="just"/>
            <a:r>
              <a:rPr lang="ru-RU" dirty="0" smtClean="0"/>
              <a:t>В связи с колебаниями </a:t>
            </a:r>
            <a:r>
              <a:rPr lang="ru-RU" dirty="0" err="1" smtClean="0"/>
              <a:t>поездопотока</a:t>
            </a:r>
            <a:r>
              <a:rPr lang="ru-RU" dirty="0" smtClean="0"/>
              <a:t> или уменьшением пропускной способности участков (при предоставлении «окон» и других перерывах в движении) необходимо регулировать насыщение участков поездами. Для этого дорожный диспетчер должен заблаговременно прогнозировать число поездов, одновременно находящихся на участках. </a:t>
            </a:r>
          </a:p>
          <a:p>
            <a:pPr algn="just"/>
            <a:r>
              <a:rPr lang="ru-RU" dirty="0" smtClean="0"/>
              <a:t>На графике исполненного движения дорожного диспетчера должны быть прогнозные </a:t>
            </a:r>
            <a:r>
              <a:rPr lang="ru-RU" dirty="0" err="1" smtClean="0"/>
              <a:t>поездопотоки</a:t>
            </a:r>
            <a:r>
              <a:rPr lang="ru-RU" dirty="0" smtClean="0"/>
              <a:t>, чтобы он имел возможность заблаговременно сравнивать прогнозные размеры движения с максимально допустимым числом поездов, которые одновременно могут находиться на участке. При прогнозе перенасыщения участка поездами дорожный диспетчер должен не допустить этого. Чем больше глубина прогноза, тем эффективнее дорожный диспетчер получает возможность управлять </a:t>
            </a:r>
            <a:r>
              <a:rPr lang="ru-RU" dirty="0" err="1" smtClean="0"/>
              <a:t>поездопотоками</a:t>
            </a:r>
            <a:r>
              <a:rPr lang="ru-RU" dirty="0" smtClean="0"/>
              <a:t>. </a:t>
            </a:r>
          </a:p>
          <a:p>
            <a:endParaRPr lang="ru-RU" dirty="0"/>
          </a:p>
        </p:txBody>
      </p:sp>
      <p:sp>
        <p:nvSpPr>
          <p:cNvPr id="3" name="Заголовок 2"/>
          <p:cNvSpPr>
            <a:spLocks noGrp="1"/>
          </p:cNvSpPr>
          <p:nvPr>
            <p:ph type="title"/>
          </p:nvPr>
        </p:nvSpPr>
        <p:spPr/>
        <p:txBody>
          <a:bodyPr/>
          <a:lstStyle/>
          <a:p>
            <a:pPr algn="ctr"/>
            <a:r>
              <a:rPr lang="ru-RU" dirty="0" smtClean="0"/>
              <a:t>Прогнозирование </a:t>
            </a:r>
            <a:r>
              <a:rPr lang="ru-RU" dirty="0" err="1" smtClean="0"/>
              <a:t>поездопотоков</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r>
              <a:rPr lang="ru-RU" dirty="0" smtClean="0"/>
              <a:t>ПФП разрабатывается один раз в год (так называемый базовый план) и издается в виде книги, состоящей из трех частей.</a:t>
            </a:r>
          </a:p>
          <a:p>
            <a:pPr algn="just"/>
            <a:r>
              <a:rPr lang="ru-RU" b="1" i="1" dirty="0" smtClean="0"/>
              <a:t>- Первая часть</a:t>
            </a:r>
            <a:r>
              <a:rPr lang="ru-RU" dirty="0" smtClean="0"/>
              <a:t> книги ПФП содержит план формирования поездов по важным сортировочным станциям в виде текстового описания, а также в кодах единой сетевой разметки (ЕСР)</a:t>
            </a:r>
          </a:p>
          <a:p>
            <a:pPr algn="just"/>
            <a:r>
              <a:rPr lang="ru-RU" b="1" i="1" dirty="0" smtClean="0"/>
              <a:t>- Вторая часть</a:t>
            </a:r>
            <a:r>
              <a:rPr lang="ru-RU" dirty="0" smtClean="0"/>
              <a:t> содержит информацию о поездах, которые передаются по международным и государственным стыковым пунктам, и перечни маршрутных поездов.</a:t>
            </a:r>
          </a:p>
          <a:p>
            <a:pPr algn="just"/>
            <a:r>
              <a:rPr lang="ru-RU" b="1" i="1" dirty="0" smtClean="0"/>
              <a:t>- В третьей части</a:t>
            </a:r>
            <a:r>
              <a:rPr lang="ru-RU" dirty="0" smtClean="0"/>
              <a:t> приведена информация о направлениях </a:t>
            </a:r>
            <a:r>
              <a:rPr lang="ru-RU" dirty="0" err="1" smtClean="0"/>
              <a:t>вагонопотоков</a:t>
            </a:r>
            <a:r>
              <a:rPr lang="ru-RU" dirty="0" smtClean="0"/>
              <a:t> в межгосударственном сообщении по пунктам перехода .</a:t>
            </a:r>
          </a:p>
          <a:p>
            <a:pPr algn="just"/>
            <a:endParaRPr lang="ru-RU" dirty="0"/>
          </a:p>
        </p:txBody>
      </p:sp>
      <p:sp>
        <p:nvSpPr>
          <p:cNvPr id="3" name="Заголовок 2"/>
          <p:cNvSpPr>
            <a:spLocks noGrp="1"/>
          </p:cNvSpPr>
          <p:nvPr>
            <p:ph type="title"/>
          </p:nvPr>
        </p:nvSpPr>
        <p:spPr/>
        <p:txBody>
          <a:bodyPr/>
          <a:lstStyle/>
          <a:p>
            <a:pPr algn="ctr"/>
            <a:r>
              <a:rPr lang="ru-RU" dirty="0" smtClean="0"/>
              <a:t>План формирования поездов</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buNone/>
            </a:pPr>
            <a:r>
              <a:rPr lang="ru-RU" dirty="0" smtClean="0"/>
              <a:t>		В зависимости от роли человека в процессе управления, форм связи и функционирования звена «человек-машина», оператором и ЭВМ, между ЭВМ и средствами контроля и управления все системы можно разделить на два класса: </a:t>
            </a:r>
          </a:p>
          <a:p>
            <a:pPr algn="just">
              <a:buNone/>
            </a:pPr>
            <a:r>
              <a:rPr lang="ru-RU" b="1" dirty="0" smtClean="0"/>
              <a:t>		1</a:t>
            </a:r>
            <a:r>
              <a:rPr lang="ru-RU" b="1" i="1" dirty="0" smtClean="0"/>
              <a:t>Информационные системы, обеспечивающие сбор и выдачу в удобном виде информацию о ходе технологического или производственного процесса</a:t>
            </a:r>
            <a:r>
              <a:rPr lang="ru-RU" dirty="0" smtClean="0"/>
              <a:t>. В результате соответствующих расчётов определяют, какие управляющие воздействия следует произвести, чтобы управляемый процесс протекал наилучшим образом. Основная роль принадлежит человеку, а машина играет вспомогательную роль, выдавая для него необходимую информацию. </a:t>
            </a:r>
            <a:endParaRPr lang="ru-RU" dirty="0"/>
          </a:p>
        </p:txBody>
      </p:sp>
      <p:sp>
        <p:nvSpPr>
          <p:cNvPr id="3" name="Заголовок 2"/>
          <p:cNvSpPr>
            <a:spLocks noGrp="1"/>
          </p:cNvSpPr>
          <p:nvPr>
            <p:ph type="title"/>
          </p:nvPr>
        </p:nvSpPr>
        <p:spPr/>
        <p:txBody>
          <a:bodyPr/>
          <a:lstStyle/>
          <a:p>
            <a:pPr algn="ctr"/>
            <a:r>
              <a:rPr lang="ru-RU" dirty="0" smtClean="0"/>
              <a:t>Информационные системы</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r>
              <a:rPr lang="ru-RU" dirty="0" smtClean="0"/>
              <a:t>Для контроля выполнения ПФП на сети ж.д. организован учет выполнения по формам:</a:t>
            </a:r>
          </a:p>
          <a:p>
            <a:r>
              <a:rPr lang="ru-RU" dirty="0" smtClean="0"/>
              <a:t>- ДО-21 о направлении </a:t>
            </a:r>
            <a:r>
              <a:rPr lang="ru-RU" dirty="0" err="1" smtClean="0"/>
              <a:t>вагонопотоков</a:t>
            </a:r>
            <a:r>
              <a:rPr lang="ru-RU" dirty="0" smtClean="0"/>
              <a:t>  </a:t>
            </a:r>
            <a:r>
              <a:rPr lang="ru-RU" dirty="0" err="1" smtClean="0"/>
              <a:t>кружностью</a:t>
            </a:r>
            <a:r>
              <a:rPr lang="ru-RU" dirty="0" smtClean="0"/>
              <a:t>;</a:t>
            </a:r>
          </a:p>
          <a:p>
            <a:r>
              <a:rPr lang="ru-RU" dirty="0" smtClean="0"/>
              <a:t>- ДО-16, ДО-17 о фактическом выполнении  </a:t>
            </a:r>
            <a:r>
              <a:rPr lang="ru-RU" dirty="0" err="1" smtClean="0"/>
              <a:t>вагонопотоков</a:t>
            </a:r>
            <a:r>
              <a:rPr lang="ru-RU" dirty="0" smtClean="0"/>
              <a:t>;</a:t>
            </a:r>
          </a:p>
          <a:p>
            <a:r>
              <a:rPr lang="ru-RU" dirty="0" smtClean="0"/>
              <a:t>- ДО-24 о допущенных нарушениях плана.</a:t>
            </a:r>
          </a:p>
          <a:p>
            <a:r>
              <a:rPr lang="ru-RU" dirty="0" smtClean="0"/>
              <a:t>Такой учет ведется в ГВЦ ОАО ОЖД. За нарушения ПФП установлена материальная ответственность. Контроль на станции осуществляет. начальник станции, на дорогах –начальник службы движения. </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Учет выполнения плана формирования поездов</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10000"/>
          </a:bodyPr>
          <a:lstStyle/>
          <a:p>
            <a:r>
              <a:rPr lang="ru-RU" dirty="0" smtClean="0"/>
              <a:t>- для сквозных поездов - включение хотя бы одного вагона, не соответствующего назначению поезда, установленному планом формирования поездов.</a:t>
            </a:r>
          </a:p>
          <a:p>
            <a:r>
              <a:rPr lang="ru-RU" dirty="0" smtClean="0"/>
              <a:t>- для поездов, поступающих в разборку- постановка вагонов обратного направления, если это не предусмотрено планом формирования с целью сокращения переработок на попутных станциях.</a:t>
            </a:r>
          </a:p>
          <a:p>
            <a:r>
              <a:rPr lang="ru-RU" dirty="0" smtClean="0"/>
              <a:t>- неправильное формирование маршрутов с мест погрузки по назначениям.</a:t>
            </a:r>
          </a:p>
          <a:p>
            <a:r>
              <a:rPr lang="ru-RU" dirty="0" smtClean="0"/>
              <a:t>- включение в груженные маршруты порожних вагонов, если это не предусмотрено ПФП</a:t>
            </a:r>
          </a:p>
          <a:p>
            <a:r>
              <a:rPr lang="ru-RU" dirty="0" smtClean="0"/>
              <a:t>- пропуск станцией поездов ,подлежащих расформированию</a:t>
            </a:r>
          </a:p>
          <a:p>
            <a:r>
              <a:rPr lang="ru-RU" dirty="0" smtClean="0"/>
              <a:t>- постановка в поезд вагонов без перевозочных документов.</a:t>
            </a:r>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Нарушениями плана формирования поездов:</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571744"/>
            <a:ext cx="8229600" cy="3524256"/>
          </a:xfrm>
        </p:spPr>
        <p:txBody>
          <a:bodyPr/>
          <a:lstStyle/>
          <a:p>
            <a:r>
              <a:rPr lang="ru-RU" dirty="0" smtClean="0"/>
              <a:t>- неточная разметка вагонов;</a:t>
            </a:r>
          </a:p>
          <a:p>
            <a:r>
              <a:rPr lang="ru-RU" dirty="0" smtClean="0"/>
              <a:t>- ошибки при сортировке вагонов;</a:t>
            </a:r>
          </a:p>
          <a:p>
            <a:r>
              <a:rPr lang="ru-RU" dirty="0" smtClean="0"/>
              <a:t>- нарушение пополнения составов в пунктах перелома весовых норм поездов.</a:t>
            </a:r>
          </a:p>
          <a:p>
            <a:endParaRPr lang="ru-RU" dirty="0"/>
          </a:p>
        </p:txBody>
      </p:sp>
      <p:sp>
        <p:nvSpPr>
          <p:cNvPr id="3" name="Заголовок 2"/>
          <p:cNvSpPr>
            <a:spLocks noGrp="1"/>
          </p:cNvSpPr>
          <p:nvPr>
            <p:ph type="title"/>
          </p:nvPr>
        </p:nvSpPr>
        <p:spPr>
          <a:xfrm>
            <a:off x="457200" y="152400"/>
            <a:ext cx="8229600" cy="1990716"/>
          </a:xfrm>
        </p:spPr>
        <p:txBody>
          <a:bodyPr>
            <a:normAutofit/>
          </a:bodyPr>
          <a:lstStyle/>
          <a:p>
            <a:pPr algn="ctr"/>
            <a:r>
              <a:rPr lang="ru-RU" dirty="0" smtClean="0"/>
              <a:t>Причины нарушений плана формирования поездов</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5119710"/>
          </a:xfrm>
        </p:spPr>
        <p:txBody>
          <a:bodyPr>
            <a:normAutofit fontScale="85000" lnSpcReduction="10000"/>
          </a:bodyPr>
          <a:lstStyle/>
          <a:p>
            <a:pPr algn="just">
              <a:buNone/>
            </a:pPr>
            <a:r>
              <a:rPr lang="ru-RU" dirty="0" smtClean="0"/>
              <a:t>		Основой информационного обеспечения оперативного планирования поездной и грузовой работы ж. дорог  являются комплексы информационных технологий:</a:t>
            </a:r>
          </a:p>
          <a:p>
            <a:pPr algn="just"/>
            <a:r>
              <a:rPr lang="ru-RU" dirty="0" smtClean="0"/>
              <a:t>- автоматизированная система оперативного управления перевозочным процессом АСОУП-2, включая динамическую модель перевозочного процесса, фиксирующую дислокацию и состояние поездов, локомотивов, вагонов, грузовых отправок;</a:t>
            </a:r>
          </a:p>
          <a:p>
            <a:pPr algn="just"/>
            <a:r>
              <a:rPr lang="ru-RU" dirty="0" smtClean="0"/>
              <a:t>- автоматизированная система приема заявок на перевозки грузов и оформление перевозочных документов ЭТРАН, включая базы данных о принятых перевозчиком заявках на перевозку грузов (ГУ-12), о заявках на перевозку грузов в контейнерах (ГУ-12К), для внутренних перевозок в интересах ОАО РЖД (ГУ-13) и о заявках на перевозку грузов отправительскими маршрутами, также средства контроля выполнения заявок.</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Оперативное планирование поездной и грузовой работы</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357298"/>
            <a:ext cx="8229600" cy="5143536"/>
          </a:xfrm>
        </p:spPr>
        <p:txBody>
          <a:bodyPr>
            <a:normAutofit fontScale="77500" lnSpcReduction="20000"/>
          </a:bodyPr>
          <a:lstStyle/>
          <a:p>
            <a:pPr algn="just">
              <a:buNone/>
            </a:pPr>
            <a:r>
              <a:rPr lang="ru-RU" dirty="0" smtClean="0"/>
              <a:t>		Функциональная структура АСУЖТ - это совокупность четырех комплексов информационных технологий. Она представлена в виде укрупненной двухуровневой структуры, обеспечивающей решение основных задач железнодорожного транспорта:</a:t>
            </a:r>
          </a:p>
          <a:p>
            <a:pPr algn="just">
              <a:buNone/>
            </a:pPr>
            <a:r>
              <a:rPr lang="ru-RU" b="1" dirty="0" smtClean="0"/>
              <a:t>		-обеспечивающий уровень</a:t>
            </a:r>
            <a:r>
              <a:rPr lang="ru-RU" dirty="0" smtClean="0"/>
              <a:t>  включает: информационную среду, инфраструктуру для ее поддержки.</a:t>
            </a:r>
          </a:p>
          <a:p>
            <a:pPr algn="just">
              <a:buNone/>
            </a:pPr>
            <a:r>
              <a:rPr lang="ru-RU" b="1" i="1" dirty="0" smtClean="0"/>
              <a:t>		Информационная среда</a:t>
            </a:r>
            <a:r>
              <a:rPr lang="ru-RU" dirty="0" smtClean="0"/>
              <a:t> отражает состояние объектов и процессов управления. Это совокупность баз данных и знаний для построения прикладных задач.</a:t>
            </a:r>
          </a:p>
          <a:p>
            <a:pPr algn="just">
              <a:buNone/>
            </a:pPr>
            <a:r>
              <a:rPr lang="ru-RU" b="1" i="1" dirty="0" smtClean="0"/>
              <a:t>		Инфраструктура —</a:t>
            </a:r>
            <a:r>
              <a:rPr lang="ru-RU" dirty="0" smtClean="0"/>
              <a:t> это </a:t>
            </a:r>
            <a:r>
              <a:rPr lang="ru-RU" dirty="0" err="1" smtClean="0"/>
              <a:t>телекоммуникационно</a:t>
            </a:r>
            <a:r>
              <a:rPr lang="ru-RU" dirty="0" smtClean="0"/>
              <a:t> - вычислительная сеть, обеспечивающая подготовку, передачу, хранение, обработку и выдачу информации всем пользователям по всем аспектам деятельности железнодорожного транспорта.</a:t>
            </a:r>
          </a:p>
          <a:p>
            <a:pPr algn="just">
              <a:buNone/>
            </a:pPr>
            <a:r>
              <a:rPr lang="ru-RU" b="1" dirty="0" smtClean="0"/>
              <a:t>		- пользовательский уровень - </a:t>
            </a:r>
            <a:r>
              <a:rPr lang="ru-RU" dirty="0" smtClean="0"/>
              <a:t>содержит прикладные задачи, охватывающие все виды деятельности железнодорожного транспорта. Он условно разделен на четыре подуровня (комплекса информационных технологий).</a:t>
            </a:r>
          </a:p>
          <a:p>
            <a:endParaRPr lang="ru-RU" dirty="0"/>
          </a:p>
        </p:txBody>
      </p:sp>
      <p:sp>
        <p:nvSpPr>
          <p:cNvPr id="3" name="Заголовок 2"/>
          <p:cNvSpPr>
            <a:spLocks noGrp="1"/>
          </p:cNvSpPr>
          <p:nvPr>
            <p:ph type="title"/>
          </p:nvPr>
        </p:nvSpPr>
        <p:spPr>
          <a:xfrm>
            <a:off x="457200" y="152400"/>
            <a:ext cx="8229600" cy="1062022"/>
          </a:xfrm>
        </p:spPr>
        <p:txBody>
          <a:bodyPr/>
          <a:lstStyle/>
          <a:p>
            <a:pPr algn="ctr"/>
            <a:r>
              <a:rPr lang="ru-RU" dirty="0" smtClean="0"/>
              <a:t>Структура АСУЖТ</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428868"/>
            <a:ext cx="8229600" cy="3667132"/>
          </a:xfrm>
        </p:spPr>
        <p:txBody>
          <a:bodyPr>
            <a:normAutofit fontScale="85000" lnSpcReduction="20000"/>
          </a:bodyPr>
          <a:lstStyle/>
          <a:p>
            <a:pPr algn="just">
              <a:buNone/>
            </a:pPr>
            <a:r>
              <a:rPr lang="ru-RU" dirty="0" smtClean="0"/>
              <a:t>		Система функциональных моделей комплексов информационных технологий позволила:</a:t>
            </a:r>
          </a:p>
          <a:p>
            <a:pPr algn="just">
              <a:buNone/>
            </a:pPr>
            <a:r>
              <a:rPr lang="ru-RU" b="1" i="1" dirty="0" smtClean="0"/>
              <a:t>	- выделить составляющие бизнес-процессы в основных видах деятельности отрасли;</a:t>
            </a:r>
            <a:endParaRPr lang="ru-RU" dirty="0" smtClean="0"/>
          </a:p>
          <a:p>
            <a:pPr algn="just">
              <a:buNone/>
            </a:pPr>
            <a:r>
              <a:rPr lang="ru-RU" b="1" i="1" dirty="0" smtClean="0"/>
              <a:t>	- определить и увязать состав и структуру функций задач каждого из комплексов информационных технологий по каждому виду деятельности на каждом уровне иерархии</a:t>
            </a:r>
            <a:r>
              <a:rPr lang="ru-RU" dirty="0" smtClean="0"/>
              <a:t>.</a:t>
            </a:r>
          </a:p>
          <a:p>
            <a:pPr algn="just">
              <a:buNone/>
            </a:pPr>
            <a:r>
              <a:rPr lang="ru-RU" b="1" i="1" dirty="0" smtClean="0"/>
              <a:t>		Комплекс информационных технологий управления перевозочным процессом </a:t>
            </a:r>
            <a:r>
              <a:rPr lang="ru-RU" dirty="0" smtClean="0"/>
              <a:t>- представлен информационными технологиями по грузовым и пассажирским перевозкам.</a:t>
            </a:r>
            <a:endParaRPr lang="ru-RU" dirty="0"/>
          </a:p>
        </p:txBody>
      </p:sp>
      <p:sp>
        <p:nvSpPr>
          <p:cNvPr id="3" name="Заголовок 2"/>
          <p:cNvSpPr>
            <a:spLocks noGrp="1"/>
          </p:cNvSpPr>
          <p:nvPr>
            <p:ph type="title"/>
          </p:nvPr>
        </p:nvSpPr>
        <p:spPr>
          <a:xfrm>
            <a:off x="457200" y="152400"/>
            <a:ext cx="8229600" cy="2133592"/>
          </a:xfrm>
        </p:spPr>
        <p:txBody>
          <a:bodyPr>
            <a:normAutofit/>
          </a:bodyPr>
          <a:lstStyle/>
          <a:p>
            <a:pPr algn="ctr"/>
            <a:r>
              <a:rPr lang="ru-RU" dirty="0" smtClean="0"/>
              <a:t>Комплекс информационных технологий управления перевозочным процессом.</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buNone/>
            </a:pPr>
            <a:r>
              <a:rPr lang="ru-RU" dirty="0" smtClean="0"/>
              <a:t>		Основными функциями по управлению</a:t>
            </a:r>
            <a:r>
              <a:rPr lang="ru-RU" b="1" dirty="0" smtClean="0"/>
              <a:t> </a:t>
            </a:r>
            <a:r>
              <a:rPr lang="ru-RU" b="1" i="1" dirty="0" smtClean="0"/>
              <a:t>грузовыми</a:t>
            </a:r>
            <a:r>
              <a:rPr lang="ru-RU" dirty="0" smtClean="0"/>
              <a:t> перевозками являются организация </a:t>
            </a:r>
            <a:r>
              <a:rPr lang="ru-RU" dirty="0" err="1" smtClean="0"/>
              <a:t>поездо</a:t>
            </a:r>
            <a:r>
              <a:rPr lang="ru-RU" dirty="0" smtClean="0"/>
              <a:t> - и грузопотоков на сети, диспетчерское управление поездной работой, управление локомотивными и вагонными парками, грузовой и коммерческой работой, обслуживание грузовой клиентуры, разработка графика движения поездов, норм эксплуатационной работы, планирование перевозок.</a:t>
            </a:r>
          </a:p>
          <a:p>
            <a:endParaRPr lang="ru-RU" dirty="0"/>
          </a:p>
        </p:txBody>
      </p:sp>
      <p:sp>
        <p:nvSpPr>
          <p:cNvPr id="3" name="Заголовок 2"/>
          <p:cNvSpPr>
            <a:spLocks noGrp="1"/>
          </p:cNvSpPr>
          <p:nvPr>
            <p:ph type="title"/>
          </p:nvPr>
        </p:nvSpPr>
        <p:spPr/>
        <p:txBody>
          <a:bodyPr/>
          <a:lstStyle/>
          <a:p>
            <a:r>
              <a:rPr lang="ru-RU" dirty="0" smtClean="0"/>
              <a:t>Основные функции управления</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pPr algn="just">
              <a:buNone/>
            </a:pPr>
            <a:r>
              <a:rPr lang="ru-RU" dirty="0" smtClean="0"/>
              <a:t>		В рамках комплекса функционируют:</a:t>
            </a:r>
          </a:p>
          <a:p>
            <a:pPr algn="just">
              <a:buNone/>
            </a:pPr>
            <a:r>
              <a:rPr lang="ru-RU" dirty="0" smtClean="0"/>
              <a:t>- Автоматизированная система оперативного управления перевозками (АСОУП);</a:t>
            </a:r>
          </a:p>
          <a:p>
            <a:pPr algn="just">
              <a:buNone/>
            </a:pPr>
            <a:r>
              <a:rPr lang="ru-RU" dirty="0" smtClean="0"/>
              <a:t>- Система резервирования и продажи билетов («Экспресс»);</a:t>
            </a:r>
          </a:p>
          <a:p>
            <a:pPr algn="just">
              <a:buNone/>
            </a:pPr>
            <a:r>
              <a:rPr lang="ru-RU" dirty="0" smtClean="0"/>
              <a:t>- Единые центры диспетчерского управления (ЕЦДУ);</a:t>
            </a:r>
          </a:p>
          <a:p>
            <a:pPr algn="just">
              <a:buNone/>
            </a:pPr>
            <a:r>
              <a:rPr lang="ru-RU" dirty="0" smtClean="0"/>
              <a:t>- Система учета контроля дислокации, анализа использования и регулирования вагонного парка (ДИСПАРК);</a:t>
            </a:r>
          </a:p>
          <a:p>
            <a:pPr algn="just">
              <a:buNone/>
            </a:pPr>
            <a:r>
              <a:rPr lang="ru-RU" dirty="0" smtClean="0"/>
              <a:t>- Автоматизированная система контроля за использованием и продвижением контейнеров (ДИСКОН);</a:t>
            </a:r>
          </a:p>
          <a:p>
            <a:pPr algn="just">
              <a:buNone/>
            </a:pPr>
            <a:r>
              <a:rPr lang="ru-RU" dirty="0" smtClean="0"/>
              <a:t>- Автоматизированная	система	фирменного	транспортного</a:t>
            </a:r>
          </a:p>
          <a:p>
            <a:pPr algn="just">
              <a:buNone/>
            </a:pPr>
            <a:r>
              <a:rPr lang="ru-RU" dirty="0" smtClean="0"/>
              <a:t>обслуживания (АС ФТО);</a:t>
            </a:r>
          </a:p>
          <a:p>
            <a:pPr algn="just">
              <a:buNone/>
            </a:pPr>
            <a:r>
              <a:rPr lang="ru-RU" dirty="0" smtClean="0"/>
              <a:t>- Автоматизированные системы управления сортировочными (АСУ СС), грузовыми (АСУ ГС) станциями и контейнерными пунктами (АСУ КП).</a:t>
            </a:r>
          </a:p>
          <a:p>
            <a:endParaRPr lang="ru-RU" dirty="0"/>
          </a:p>
        </p:txBody>
      </p:sp>
      <p:sp>
        <p:nvSpPr>
          <p:cNvPr id="3" name="Заголовок 2"/>
          <p:cNvSpPr>
            <a:spLocks noGrp="1"/>
          </p:cNvSpPr>
          <p:nvPr>
            <p:ph type="title"/>
          </p:nvPr>
        </p:nvSpPr>
        <p:spPr/>
        <p:txBody>
          <a:bodyPr/>
          <a:lstStyle/>
          <a:p>
            <a:pPr algn="ctr"/>
            <a:r>
              <a:rPr lang="ru-RU" dirty="0" smtClean="0"/>
              <a:t>Основные функции управления</a:t>
            </a: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357298"/>
            <a:ext cx="8229600" cy="5286412"/>
          </a:xfrm>
        </p:spPr>
        <p:txBody>
          <a:bodyPr>
            <a:normAutofit fontScale="77500" lnSpcReduction="20000"/>
          </a:bodyPr>
          <a:lstStyle/>
          <a:p>
            <a:pPr algn="just">
              <a:buNone/>
            </a:pPr>
            <a:r>
              <a:rPr lang="ru-RU" dirty="0" smtClean="0"/>
              <a:t>		Информационные технологии управления </a:t>
            </a:r>
            <a:r>
              <a:rPr lang="ru-RU" b="1" i="1" dirty="0" smtClean="0"/>
              <a:t>пассажирскими</a:t>
            </a:r>
            <a:r>
              <a:rPr lang="ru-RU" b="1" dirty="0" smtClean="0"/>
              <a:t> </a:t>
            </a:r>
            <a:r>
              <a:rPr lang="ru-RU" dirty="0" smtClean="0"/>
              <a:t>перевозками обеспечивают организацию обслуживания пассажиров и информационно - справочный сервис, планирование пассажирских перевозок в международном и </a:t>
            </a:r>
            <a:r>
              <a:rPr lang="ru-RU" dirty="0" err="1" smtClean="0"/>
              <a:t>внутридорожном</a:t>
            </a:r>
            <a:r>
              <a:rPr lang="ru-RU" dirty="0" smtClean="0"/>
              <a:t> сообщении, управление нормативами, тарифами внутренних и международных перевозок, организацию эксплуатации и ремонта парка пассажирских вагонов, управление багажными и почтовыми перевозками, организацию билетно-кассовых операций и др.</a:t>
            </a:r>
          </a:p>
          <a:p>
            <a:pPr algn="just">
              <a:buNone/>
            </a:pPr>
            <a:r>
              <a:rPr lang="ru-RU" b="1" i="1" dirty="0" smtClean="0"/>
              <a:t>		Комплекс информационных технологий управления маркетингом, финансами, экономикой </a:t>
            </a:r>
            <a:r>
              <a:rPr lang="ru-RU" dirty="0" smtClean="0"/>
              <a:t>охватывает финансовую деятельность, бухгалтерский учет, маркетинговую деятельность и тарифную политику, управления развитием отрасли, технической политикой и научно - исследовательскими и опытно - конструкторскими работами, нормативно - правовую работу, управление эксплуатационными расходами и др. Информационные технологии этого комплекса ориентированы на формирование заказов, увеличение доходов, укрепление конъюнктурного положения за счет сохранения и увеличения доли ж. д. на транспортном рынке страны.</a:t>
            </a:r>
          </a:p>
          <a:p>
            <a:endParaRPr lang="ru-RU" dirty="0"/>
          </a:p>
        </p:txBody>
      </p:sp>
      <p:sp>
        <p:nvSpPr>
          <p:cNvPr id="3" name="Заголовок 2"/>
          <p:cNvSpPr>
            <a:spLocks noGrp="1"/>
          </p:cNvSpPr>
          <p:nvPr>
            <p:ph type="title"/>
          </p:nvPr>
        </p:nvSpPr>
        <p:spPr>
          <a:xfrm>
            <a:off x="457200" y="152400"/>
            <a:ext cx="8229600" cy="919146"/>
          </a:xfrm>
        </p:spPr>
        <p:txBody>
          <a:bodyPr/>
          <a:lstStyle/>
          <a:p>
            <a:pPr algn="ctr"/>
            <a:r>
              <a:rPr lang="ru-RU" dirty="0" smtClean="0"/>
              <a:t>Информационные технологии</a:t>
            </a: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571744"/>
            <a:ext cx="8229600" cy="4071966"/>
          </a:xfrm>
        </p:spPr>
        <p:txBody>
          <a:bodyPr>
            <a:normAutofit fontScale="70000" lnSpcReduction="20000"/>
          </a:bodyPr>
          <a:lstStyle/>
          <a:p>
            <a:pPr>
              <a:buNone/>
            </a:pPr>
            <a:r>
              <a:rPr lang="ru-RU" b="1" i="1" dirty="0" smtClean="0"/>
              <a:t>		Комплекс информационных технологий управления инфраструктурой железнодорожного транспорта</a:t>
            </a:r>
            <a:r>
              <a:rPr lang="ru-RU" dirty="0" smtClean="0"/>
              <a:t>. Инфраструктура железнодорожного транспорта представлена как совокупность хозяйств, обеспечивающих с помощью основных технических средств перевозки грузов и пассажиров:</a:t>
            </a:r>
          </a:p>
          <a:p>
            <a:r>
              <a:rPr lang="ru-RU" dirty="0" smtClean="0"/>
              <a:t>- пассажирского хозяйства,</a:t>
            </a:r>
          </a:p>
          <a:p>
            <a:r>
              <a:rPr lang="ru-RU" dirty="0" smtClean="0"/>
              <a:t>- хозяйств пути и сооружений,</a:t>
            </a:r>
          </a:p>
          <a:p>
            <a:r>
              <a:rPr lang="ru-RU" dirty="0" smtClean="0"/>
              <a:t>- СЦБ,</a:t>
            </a:r>
          </a:p>
          <a:p>
            <a:r>
              <a:rPr lang="ru-RU" dirty="0" smtClean="0"/>
              <a:t>- информатизации и связи,</a:t>
            </a:r>
          </a:p>
          <a:p>
            <a:r>
              <a:rPr lang="ru-RU" dirty="0" smtClean="0"/>
              <a:t>- хозяйства энергоснабжения локомотивного и вагонного хозяйств, управление проектированием и капитальным строительством объектов инфраструктуры,</a:t>
            </a:r>
          </a:p>
          <a:p>
            <a:r>
              <a:rPr lang="ru-RU" dirty="0" smtClean="0"/>
              <a:t>- управление ремонтно-восстановительными работами и работами в чрезвычайных условиях,</a:t>
            </a:r>
          </a:p>
          <a:p>
            <a:r>
              <a:rPr lang="ru-RU" dirty="0" smtClean="0"/>
              <a:t>- управление материально - техническим снабжением.</a:t>
            </a:r>
          </a:p>
          <a:p>
            <a:endParaRPr lang="ru-RU" dirty="0"/>
          </a:p>
        </p:txBody>
      </p:sp>
      <p:sp>
        <p:nvSpPr>
          <p:cNvPr id="3" name="Заголовок 2"/>
          <p:cNvSpPr>
            <a:spLocks noGrp="1"/>
          </p:cNvSpPr>
          <p:nvPr>
            <p:ph type="title"/>
          </p:nvPr>
        </p:nvSpPr>
        <p:spPr>
          <a:xfrm>
            <a:off x="457200" y="152400"/>
            <a:ext cx="8229600" cy="2276468"/>
          </a:xfrm>
        </p:spPr>
        <p:txBody>
          <a:bodyPr>
            <a:normAutofit fontScale="90000"/>
          </a:bodyPr>
          <a:lstStyle/>
          <a:p>
            <a:pPr algn="ctr"/>
            <a:r>
              <a:rPr lang="ru-RU" dirty="0" smtClean="0"/>
              <a:t>Комплекс информационных технологий управления инфраструктурой железнодорожного транспорта.</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pPr algn="just"/>
            <a:r>
              <a:rPr lang="ru-RU" b="1" dirty="0" smtClean="0"/>
              <a:t>2 </a:t>
            </a:r>
            <a:r>
              <a:rPr lang="ru-RU" b="1" i="1" dirty="0" smtClean="0"/>
              <a:t>Управляющие системы, которые обеспечивают наряду со сбором информации выдачу непосредственно команд исполнителям или исполнительным механизмам.</a:t>
            </a:r>
            <a:r>
              <a:rPr lang="ru-RU" dirty="0" smtClean="0"/>
              <a:t> Управляющие системы работают обычно в реальном масштабе времени, т.е. в темпе технологических или производственных операций. В управляющих системах важнейшая роль принадлежит машине, а человек контролирует и решает наиболее сложные вопросы, которые по тем или иным причинам не могут решить вычислительные средства системы.</a:t>
            </a:r>
          </a:p>
          <a:p>
            <a:pPr algn="just"/>
            <a:r>
              <a:rPr lang="ru-RU" dirty="0" smtClean="0"/>
              <a:t>Автоматизированная информационная система (АИС) переходит в АСУ, если поставляемая информация извлекается из какого-либо объекта (процесса), а выходная используется для целенаправленного изменения состояния того же объекта (процесса).</a:t>
            </a:r>
          </a:p>
          <a:p>
            <a:pPr algn="just"/>
            <a:r>
              <a:rPr lang="ru-RU" dirty="0" smtClean="0"/>
              <a:t>Обычно ИС реализует информационное обеспечение автоматизированных систем управления (АСУ), т.е. является их составной частью.</a:t>
            </a:r>
          </a:p>
          <a:p>
            <a:endParaRPr lang="ru-RU" dirty="0"/>
          </a:p>
        </p:txBody>
      </p:sp>
      <p:sp>
        <p:nvSpPr>
          <p:cNvPr id="3" name="Заголовок 2"/>
          <p:cNvSpPr>
            <a:spLocks noGrp="1"/>
          </p:cNvSpPr>
          <p:nvPr>
            <p:ph type="title"/>
          </p:nvPr>
        </p:nvSpPr>
        <p:spPr/>
        <p:txBody>
          <a:bodyPr/>
          <a:lstStyle/>
          <a:p>
            <a:pPr algn="ctr"/>
            <a:r>
              <a:rPr lang="ru-RU" dirty="0" smtClean="0"/>
              <a:t>Информационные системы</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5048272"/>
          </a:xfrm>
        </p:spPr>
        <p:txBody>
          <a:bodyPr>
            <a:normAutofit fontScale="70000" lnSpcReduction="20000"/>
          </a:bodyPr>
          <a:lstStyle/>
          <a:p>
            <a:r>
              <a:rPr lang="ru-RU" dirty="0" smtClean="0"/>
              <a:t>Все множество технологических процессов в этом комплексе сведено к 2 основным циклам:</a:t>
            </a:r>
          </a:p>
          <a:p>
            <a:r>
              <a:rPr lang="ru-RU" b="1" i="1" dirty="0" smtClean="0"/>
              <a:t>Внешнему</a:t>
            </a:r>
            <a:r>
              <a:rPr lang="ru-RU" dirty="0" smtClean="0"/>
              <a:t> - реализует обеспечение перевозочного процесса перевозочными ресурсами.</a:t>
            </a:r>
          </a:p>
          <a:p>
            <a:r>
              <a:rPr lang="ru-RU" b="1" i="1" dirty="0" smtClean="0"/>
              <a:t>Внутреннему</a:t>
            </a:r>
            <a:r>
              <a:rPr lang="ru-RU" b="1" dirty="0" smtClean="0"/>
              <a:t> </a:t>
            </a:r>
            <a:r>
              <a:rPr lang="ru-RU" dirty="0" smtClean="0"/>
              <a:t>- обеспечивает техническое состояние объектов инфраструктуры, требуемое для выполнения перевозочного процесса.</a:t>
            </a:r>
          </a:p>
          <a:p>
            <a:r>
              <a:rPr lang="ru-RU" b="1" i="1" dirty="0" smtClean="0"/>
              <a:t>Комплекс информационных технологий управления непроизводственной сферы</a:t>
            </a:r>
            <a:r>
              <a:rPr lang="ru-RU" u="sng" dirty="0" smtClean="0"/>
              <a:t> </a:t>
            </a:r>
            <a:r>
              <a:rPr lang="ru-RU" dirty="0" smtClean="0"/>
              <a:t>- представлен 6 функциями</a:t>
            </a:r>
            <a:r>
              <a:rPr lang="ru-RU" i="1" dirty="0" smtClean="0"/>
              <a:t>:</a:t>
            </a:r>
            <a:endParaRPr lang="ru-RU" dirty="0" smtClean="0"/>
          </a:p>
          <a:p>
            <a:r>
              <a:rPr lang="ru-RU" dirty="0" smtClean="0"/>
              <a:t>- Управление учебными заведениями.</a:t>
            </a:r>
          </a:p>
          <a:p>
            <a:r>
              <a:rPr lang="ru-RU" dirty="0" smtClean="0"/>
              <a:t>- Управление персоналом.</a:t>
            </a:r>
          </a:p>
          <a:p>
            <a:r>
              <a:rPr lang="ru-RU" dirty="0" smtClean="0"/>
              <a:t>- Управление жилищно-коммунальным хозяйством.</a:t>
            </a:r>
          </a:p>
          <a:p>
            <a:r>
              <a:rPr lang="ru-RU" dirty="0" smtClean="0"/>
              <a:t>- Управление рабочим снабжением.</a:t>
            </a:r>
          </a:p>
          <a:p>
            <a:r>
              <a:rPr lang="ru-RU" dirty="0" smtClean="0"/>
              <a:t>- Управление здравоохранением.</a:t>
            </a:r>
          </a:p>
          <a:p>
            <a:r>
              <a:rPr lang="ru-RU" dirty="0" smtClean="0"/>
              <a:t>- Управление НТИ.</a:t>
            </a:r>
          </a:p>
          <a:p>
            <a:r>
              <a:rPr lang="ru-RU" dirty="0" smtClean="0"/>
              <a:t>Информационные технологии взаимодействуют как внутри комплексов, так и между ними. Установлено свыше 30 основных внешних информационных связей между комплексами ИТ.</a:t>
            </a:r>
          </a:p>
          <a:p>
            <a:endParaRPr lang="ru-RU" dirty="0" smtClean="0"/>
          </a:p>
        </p:txBody>
      </p:sp>
      <p:sp>
        <p:nvSpPr>
          <p:cNvPr id="3" name="Заголовок 2"/>
          <p:cNvSpPr>
            <a:spLocks noGrp="1"/>
          </p:cNvSpPr>
          <p:nvPr>
            <p:ph type="title"/>
          </p:nvPr>
        </p:nvSpPr>
        <p:spPr>
          <a:xfrm>
            <a:off x="457200" y="152400"/>
            <a:ext cx="8229600" cy="990584"/>
          </a:xfrm>
        </p:spPr>
        <p:txBody>
          <a:bodyPr>
            <a:normAutofit fontScale="90000"/>
          </a:bodyPr>
          <a:lstStyle/>
          <a:p>
            <a:pPr algn="ctr"/>
            <a:r>
              <a:rPr lang="ru-RU" dirty="0" smtClean="0"/>
              <a:t>Циклы технологических процессов</a:t>
            </a: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00034" y="214290"/>
            <a:ext cx="8229600" cy="5634054"/>
          </a:xfrm>
        </p:spPr>
        <p:txBody>
          <a:bodyPr>
            <a:normAutofit/>
          </a:bodyPr>
          <a:lstStyle/>
          <a:p>
            <a:pPr algn="ctr"/>
            <a:r>
              <a:rPr lang="ru-RU" sz="8000" dirty="0" smtClean="0"/>
              <a:t>СПАСИБО</a:t>
            </a:r>
            <a:br>
              <a:rPr lang="ru-RU" sz="8000" dirty="0" smtClean="0"/>
            </a:br>
            <a:r>
              <a:rPr lang="ru-RU" sz="8000" dirty="0" smtClean="0"/>
              <a:t> ЗА</a:t>
            </a:r>
            <a:br>
              <a:rPr lang="ru-RU" sz="8000" dirty="0" smtClean="0"/>
            </a:br>
            <a:r>
              <a:rPr lang="ru-RU" sz="8000" dirty="0" smtClean="0"/>
              <a:t> ВНИМАНИЕ!</a:t>
            </a:r>
            <a:br>
              <a:rPr lang="ru-RU" sz="8000" dirty="0" smtClean="0"/>
            </a:br>
            <a:endParaRPr lang="ru-RU" sz="8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pPr algn="just"/>
            <a:r>
              <a:rPr lang="ru-RU" dirty="0" smtClean="0"/>
              <a:t>Современные информационные управляющие комплексы, их роль в переходе на новую технологию управления перевозками АСОУП железной дороги предназначена для создания и поддержания в реальном времени информационной модели перевозочного процесса, прогнозирования и текущего планирования эксплуатационной работы. АСОУП обеспечивает оперативной информацией соответствующих работников своей дороги.</a:t>
            </a:r>
          </a:p>
          <a:p>
            <a:pPr algn="just"/>
            <a:r>
              <a:rPr lang="ru-RU" dirty="0" smtClean="0"/>
              <a:t> АРМ ТЧД является модификацией универсального </a:t>
            </a:r>
            <a:r>
              <a:rPr lang="ru-RU" dirty="0" err="1" smtClean="0"/>
              <a:t>АРМа</a:t>
            </a:r>
            <a:r>
              <a:rPr lang="ru-RU" dirty="0" smtClean="0"/>
              <a:t> оперативного персонала линейного района управления. Достаточное количество различных настроечных файлов позволяет настроить АРМ на нужный участок дороги и определить глубину подходов поездов. АРМ позволяет автоматизировать формирование и ведения информационной модели станции, депо и прилегающих к ним участков.</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Современные информационные системы</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buNone/>
            </a:pPr>
            <a:r>
              <a:rPr lang="ru-RU" dirty="0" smtClean="0"/>
              <a:t>		АСУ СС освобождает работников станции от выполнения ручных расчетных операций по расформированию и формированию составов, оформлению натурных и сортировочных листов по данным перевозочных документов. АСУ СС позволяет:</a:t>
            </a:r>
          </a:p>
          <a:p>
            <a:pPr algn="just"/>
            <a:r>
              <a:rPr lang="ru-RU" dirty="0" smtClean="0"/>
              <a:t>- автоматизировать обработку натурных листов на прибывшие, сформированные и отправляемые поезда;</a:t>
            </a:r>
          </a:p>
          <a:p>
            <a:pPr algn="just"/>
            <a:r>
              <a:rPr lang="ru-RU" dirty="0" smtClean="0"/>
              <a:t>- производить передачу информации о прибытии на станцию поездов, составов и локомотивов работникам станции и смежных служб, а также грузополучателям;</a:t>
            </a:r>
          </a:p>
          <a:p>
            <a:pPr algn="just"/>
            <a:r>
              <a:rPr lang="ru-RU" dirty="0" smtClean="0"/>
              <a:t>- осуществлять контроль выполнения плана формирования поездов и формировать станционную отчетность.</a:t>
            </a:r>
          </a:p>
          <a:p>
            <a:endParaRPr lang="ru-RU" dirty="0"/>
          </a:p>
        </p:txBody>
      </p:sp>
      <p:sp>
        <p:nvSpPr>
          <p:cNvPr id="3" name="Заголовок 2"/>
          <p:cNvSpPr>
            <a:spLocks noGrp="1"/>
          </p:cNvSpPr>
          <p:nvPr>
            <p:ph type="title"/>
          </p:nvPr>
        </p:nvSpPr>
        <p:spPr/>
        <p:txBody>
          <a:bodyPr/>
          <a:lstStyle/>
          <a:p>
            <a:pPr algn="ctr"/>
            <a:r>
              <a:rPr lang="ru-RU" dirty="0" smtClean="0"/>
              <a:t>АСУ СС</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5334000"/>
          </a:xfrm>
        </p:spPr>
        <p:txBody>
          <a:bodyPr>
            <a:normAutofit fontScale="77500" lnSpcReduction="20000"/>
          </a:bodyPr>
          <a:lstStyle/>
          <a:p>
            <a:pPr algn="just"/>
            <a:r>
              <a:rPr lang="ru-RU" dirty="0" smtClean="0"/>
              <a:t>Создание Автоматизированной системы </a:t>
            </a:r>
            <a:r>
              <a:rPr lang="ru-RU" dirty="0" err="1" smtClean="0"/>
              <a:t>пономерного</a:t>
            </a:r>
            <a:r>
              <a:rPr lang="ru-RU" dirty="0" smtClean="0"/>
              <a:t> учёта, контроля дислокации, анализа использования и регулирования вагонного парка на железных дорогах России «ДИСПАРК»  можно рассматривать как одно из направлений интенсивного развития информатизации. В силу того, что ДИСПАРК, являясь организационно–технологической системой, создана на базе действующих АСУ. </a:t>
            </a:r>
          </a:p>
          <a:p>
            <a:pPr algn="just"/>
            <a:r>
              <a:rPr lang="ru-RU" dirty="0" smtClean="0"/>
              <a:t>Система ДИСПАРК решает задачи в рамках общесистемных и прикладных средств. Внедрение новых информационных технологий, базирующихся на ведущихся в реальном режиме времени вагонных моделях, создало предпосылки для укрупнения полигонов управления </a:t>
            </a:r>
            <a:r>
              <a:rPr lang="ru-RU" dirty="0" err="1" smtClean="0"/>
              <a:t>поездо</a:t>
            </a:r>
            <a:r>
              <a:rPr lang="ru-RU" dirty="0" smtClean="0"/>
              <a:t>- и </a:t>
            </a:r>
            <a:r>
              <a:rPr lang="ru-RU" dirty="0" err="1" smtClean="0"/>
              <a:t>вагонопотоками</a:t>
            </a:r>
            <a:r>
              <a:rPr lang="ru-RU" dirty="0" smtClean="0"/>
              <a:t>, перехода то информационного режима функционирования системы ДИСПАРК к управляющему. Созданы условия для минимального использования ресурсов подвижного состава, необходимого для выполнения объёма перевозок. Это позволило сократить оборот вагона, уменьшить порожний пробег, время ожидания погрузки, увеличить межремонтный цикл и т.д. Сокращено так же количество операций, связанных с учётом вагонов, заполнением и передачей отчётно-статистической информации.</a:t>
            </a:r>
          </a:p>
          <a:p>
            <a:endParaRPr lang="ru-RU" dirty="0"/>
          </a:p>
        </p:txBody>
      </p:sp>
      <p:sp>
        <p:nvSpPr>
          <p:cNvPr id="3" name="Заголовок 2"/>
          <p:cNvSpPr>
            <a:spLocks noGrp="1"/>
          </p:cNvSpPr>
          <p:nvPr>
            <p:ph type="title"/>
          </p:nvPr>
        </p:nvSpPr>
        <p:spPr/>
        <p:txBody>
          <a:bodyPr/>
          <a:lstStyle/>
          <a:p>
            <a:pPr algn="ctr"/>
            <a:r>
              <a:rPr lang="ru-RU" dirty="0" smtClean="0"/>
              <a:t>ДИСПАРК</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10000"/>
          </a:bodyPr>
          <a:lstStyle/>
          <a:p>
            <a:pPr algn="just"/>
            <a:r>
              <a:rPr lang="ru-RU" dirty="0" smtClean="0"/>
              <a:t>Информационно – справочная система получила название ДИСКОР (диалоговая информационная система контроля и управления оперативной работой железных дорог).</a:t>
            </a:r>
          </a:p>
          <a:p>
            <a:pPr algn="just"/>
            <a:r>
              <a:rPr lang="ru-RU" dirty="0" smtClean="0"/>
              <a:t> Технические средства и программное обеспечение ДИСКОР должны обеспечивать:</a:t>
            </a:r>
          </a:p>
          <a:p>
            <a:pPr algn="just"/>
            <a:r>
              <a:rPr lang="ru-RU" dirty="0" smtClean="0"/>
              <a:t>- получение исходной информации, подготовленной вручную или средствами автоматизации; ее обработку по заданным периодам;</a:t>
            </a:r>
          </a:p>
          <a:p>
            <a:pPr algn="just"/>
            <a:r>
              <a:rPr lang="ru-RU" dirty="0" smtClean="0"/>
              <a:t>- выдачу результатов в технологически определенные сроки и в необходимом количестве экземпляров;</a:t>
            </a:r>
          </a:p>
          <a:p>
            <a:pPr algn="just"/>
            <a:r>
              <a:rPr lang="ru-RU" dirty="0" smtClean="0"/>
              <a:t>- информационно – справочное обслуживание пользователей в установленный период времени;</a:t>
            </a:r>
          </a:p>
          <a:p>
            <a:pPr algn="just"/>
            <a:r>
              <a:rPr lang="ru-RU" dirty="0" smtClean="0"/>
              <a:t>- ведение соответствующей базы данных, НСИ и архива.</a:t>
            </a:r>
          </a:p>
          <a:p>
            <a:pPr algn="just"/>
            <a:endParaRPr lang="ru-RU" dirty="0"/>
          </a:p>
        </p:txBody>
      </p:sp>
      <p:sp>
        <p:nvSpPr>
          <p:cNvPr id="3" name="Заголовок 2"/>
          <p:cNvSpPr>
            <a:spLocks noGrp="1"/>
          </p:cNvSpPr>
          <p:nvPr>
            <p:ph type="title"/>
          </p:nvPr>
        </p:nvSpPr>
        <p:spPr/>
        <p:txBody>
          <a:bodyPr/>
          <a:lstStyle/>
          <a:p>
            <a:pPr algn="ctr"/>
            <a:r>
              <a:rPr lang="ru-RU" dirty="0" smtClean="0"/>
              <a:t>ДИСКОР</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r>
              <a:rPr lang="ru-RU" dirty="0" smtClean="0"/>
              <a:t>Автоматизированная система управления контейнерными перевозками - ДИСКОН в качестве информационной основы имеет размещенные на всех уровнях управления взаимоувязанные базы данных о каждом контейнере по его номеру. Эффективность системы определяется практически 100-процентной гарантией сохранности численности инвентарного парка контейнеров, высокой точностью расчетов за пользование контейнерами как с администрациями- пользователями контейнеров, так и с экспедиторами за время нахождения контейнеров в их пользовании, а также оперативностью, полнотой и качеством информации, используемой в управлении контейнерными перевозками.</a:t>
            </a:r>
          </a:p>
          <a:p>
            <a:endParaRPr lang="ru-RU" dirty="0"/>
          </a:p>
        </p:txBody>
      </p:sp>
      <p:sp>
        <p:nvSpPr>
          <p:cNvPr id="3" name="Заголовок 2"/>
          <p:cNvSpPr>
            <a:spLocks noGrp="1"/>
          </p:cNvSpPr>
          <p:nvPr>
            <p:ph type="title"/>
          </p:nvPr>
        </p:nvSpPr>
        <p:spPr/>
        <p:txBody>
          <a:bodyPr/>
          <a:lstStyle/>
          <a:p>
            <a:pPr algn="ctr"/>
            <a:r>
              <a:rPr lang="ru-RU" dirty="0" smtClean="0"/>
              <a:t>ДИСКОН</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5119710"/>
          </a:xfrm>
        </p:spPr>
        <p:txBody>
          <a:bodyPr>
            <a:normAutofit fontScale="77500" lnSpcReduction="20000"/>
          </a:bodyPr>
          <a:lstStyle/>
          <a:p>
            <a:pPr algn="just">
              <a:buNone/>
            </a:pPr>
            <a:r>
              <a:rPr lang="ru-RU" dirty="0" smtClean="0"/>
              <a:t>		Ведутся работы по объединению потоков информации, снимаемой «с колеса» с информацией АСУ СС и АСОУП. Основные сортировочные станции оснащены системой, которая придет на смену старым АСУ СС. Она будет интегрировать традиционные АСУ СС с устройствами автоматики, а также с системами САИ «Пальма».</a:t>
            </a:r>
          </a:p>
          <a:p>
            <a:pPr algn="just">
              <a:buNone/>
            </a:pPr>
            <a:r>
              <a:rPr lang="ru-RU" dirty="0" smtClean="0"/>
              <a:t>		В настоящее время система ГИД «УРАЛ-ВНИИЖТ» внедрена в центре управления перевозками (ЦУП ОАО «РЖД») и на всех дорогах России (ДЦУ дорог). Ею оснащено более четырех тыс. АРМ оперативных и руководящих работников служб управления перевозками, а также пользователей других служб и ведомств. Система ГИД «УРАЛ-ВНИИЖ» предназначена для управления ходом перевозочного процесса с автоматизированных рабочих мест диспетчерского и руководящего аппарата всех уровней управления эксплуатационной работой. Кроме того, информационные возможности системы используются работниками других служб и ведомств. Она включает в себя функции прогнозирования, планирования, контроля, регулирования, учета и анализа. Составление графиков в автоматизированном, электронном виде.</a:t>
            </a:r>
          </a:p>
          <a:p>
            <a:pPr algn="just"/>
            <a:endParaRPr lang="ru-RU" dirty="0"/>
          </a:p>
        </p:txBody>
      </p:sp>
      <p:sp>
        <p:nvSpPr>
          <p:cNvPr id="3" name="Заголовок 2"/>
          <p:cNvSpPr>
            <a:spLocks noGrp="1"/>
          </p:cNvSpPr>
          <p:nvPr>
            <p:ph type="title"/>
          </p:nvPr>
        </p:nvSpPr>
        <p:spPr/>
        <p:txBody>
          <a:bodyPr/>
          <a:lstStyle/>
          <a:p>
            <a:pPr algn="ctr"/>
            <a:r>
              <a:rPr lang="ru-RU" dirty="0" smtClean="0"/>
              <a:t>Объединение  потоков </a:t>
            </a:r>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466</TotalTime>
  <Words>1431</Words>
  <Application>Microsoft Office PowerPoint</Application>
  <PresentationFormat>Экран (4:3)</PresentationFormat>
  <Paragraphs>160</Paragraphs>
  <Slides>31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Бумажная</vt:lpstr>
      <vt:lpstr>Информационно-управляющие системы в управлении движением на железнодорожном транспорте </vt:lpstr>
      <vt:lpstr>Информационные системы</vt:lpstr>
      <vt:lpstr>Информационные системы</vt:lpstr>
      <vt:lpstr>Современные информационные системы</vt:lpstr>
      <vt:lpstr>АСУ СС</vt:lpstr>
      <vt:lpstr>ДИСПАРК</vt:lpstr>
      <vt:lpstr>ДИСКОР</vt:lpstr>
      <vt:lpstr>ДИСКОН</vt:lpstr>
      <vt:lpstr>Объединение  потоков </vt:lpstr>
      <vt:lpstr>Автоматизированные рабочие места </vt:lpstr>
      <vt:lpstr>Автоматизированные рабочие места</vt:lpstr>
      <vt:lpstr>Подключение информационных систем</vt:lpstr>
      <vt:lpstr>Подключение информационных систем</vt:lpstr>
      <vt:lpstr>Перевозочный процесс</vt:lpstr>
      <vt:lpstr>Эксплуатационная работа </vt:lpstr>
      <vt:lpstr>Оперативное планирование</vt:lpstr>
      <vt:lpstr>Задачи оперативного планирования</vt:lpstr>
      <vt:lpstr>Прогнозирование поездопотоков</vt:lpstr>
      <vt:lpstr>План формирования поездов</vt:lpstr>
      <vt:lpstr>Учет выполнения плана формирования поездов</vt:lpstr>
      <vt:lpstr>Нарушениями плана формирования поездов:</vt:lpstr>
      <vt:lpstr>Причины нарушений плана формирования поездов</vt:lpstr>
      <vt:lpstr>Оперативное планирование поездной и грузовой работы</vt:lpstr>
      <vt:lpstr>Структура АСУЖТ</vt:lpstr>
      <vt:lpstr>Комплекс информационных технологий управления перевозочным процессом.</vt:lpstr>
      <vt:lpstr>Основные функции управления</vt:lpstr>
      <vt:lpstr>Основные функции управления</vt:lpstr>
      <vt:lpstr>Информационные технологии</vt:lpstr>
      <vt:lpstr>Комплекс информационных технологий управления инфраструктурой железнодорожного транспорта.</vt:lpstr>
      <vt:lpstr>Циклы технологических процессов</vt:lpstr>
      <vt:lpstr>СПАСИБО  ЗА  ВНИМАНИЕ!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Другие виды транспорта . Назначение, квалификация и схемы применения различных видов транспорта.</dc:title>
  <dc:creator>Пользователь</dc:creator>
  <cp:lastModifiedBy>пользователь</cp:lastModifiedBy>
  <cp:revision>45</cp:revision>
  <dcterms:created xsi:type="dcterms:W3CDTF">2024-03-31T15:01:47Z</dcterms:created>
  <dcterms:modified xsi:type="dcterms:W3CDTF">2024-12-25T11:18:23Z</dcterms:modified>
</cp:coreProperties>
</file>