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67"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C6625EBE-3E68-4ED7-8869-03ED06EBEB0D}" type="datetimeFigureOut">
              <a:rPr lang="ru-RU" smtClean="0"/>
              <a:pPr/>
              <a:t>17.12.2024</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599E6BA2-85CC-471E-8663-9BDB5C28E10D}"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6625EBE-3E68-4ED7-8869-03ED06EBEB0D}" type="datetimeFigureOut">
              <a:rPr lang="ru-RU" smtClean="0"/>
              <a:pPr/>
              <a:t>17.12.2024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99E6BA2-85CC-471E-8663-9BDB5C28E10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6625EBE-3E68-4ED7-8869-03ED06EBEB0D}" type="datetimeFigureOut">
              <a:rPr lang="ru-RU" smtClean="0"/>
              <a:pPr/>
              <a:t>17.12.2024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99E6BA2-85CC-471E-8663-9BDB5C28E10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6625EBE-3E68-4ED7-8869-03ED06EBEB0D}" type="datetimeFigureOut">
              <a:rPr lang="ru-RU" smtClean="0"/>
              <a:pPr/>
              <a:t>17.12.2024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99E6BA2-85CC-471E-8663-9BDB5C28E10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C6625EBE-3E68-4ED7-8869-03ED06EBEB0D}" type="datetimeFigureOut">
              <a:rPr lang="ru-RU" smtClean="0"/>
              <a:pPr/>
              <a:t>17.12.2024</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599E6BA2-85CC-471E-8663-9BDB5C28E10D}"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6625EBE-3E68-4ED7-8869-03ED06EBEB0D}" type="datetimeFigureOut">
              <a:rPr lang="ru-RU" smtClean="0"/>
              <a:pPr/>
              <a:t>17.12.2024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599E6BA2-85CC-471E-8663-9BDB5C28E10D}"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C6625EBE-3E68-4ED7-8869-03ED06EBEB0D}" type="datetimeFigureOut">
              <a:rPr lang="ru-RU" smtClean="0"/>
              <a:pPr/>
              <a:t>17.12.2024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599E6BA2-85CC-471E-8663-9BDB5C28E10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C6625EBE-3E68-4ED7-8869-03ED06EBEB0D}" type="datetimeFigureOut">
              <a:rPr lang="ru-RU" smtClean="0"/>
              <a:pPr/>
              <a:t>17.12.2024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599E6BA2-85CC-471E-8663-9BDB5C28E10D}"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C6625EBE-3E68-4ED7-8869-03ED06EBEB0D}" type="datetimeFigureOut">
              <a:rPr lang="ru-RU" smtClean="0"/>
              <a:pPr/>
              <a:t>17.12.2024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599E6BA2-85CC-471E-8663-9BDB5C28E10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C6625EBE-3E68-4ED7-8869-03ED06EBEB0D}" type="datetimeFigureOut">
              <a:rPr lang="ru-RU" smtClean="0"/>
              <a:pPr/>
              <a:t>17.12.2024</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599E6BA2-85CC-471E-8663-9BDB5C28E10D}"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C6625EBE-3E68-4ED7-8869-03ED06EBEB0D}" type="datetimeFigureOut">
              <a:rPr lang="ru-RU" smtClean="0"/>
              <a:pPr/>
              <a:t>17.12.2024</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599E6BA2-85CC-471E-8663-9BDB5C28E10D}"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C6625EBE-3E68-4ED7-8869-03ED06EBEB0D}" type="datetimeFigureOut">
              <a:rPr lang="ru-RU" smtClean="0"/>
              <a:pPr/>
              <a:t>17.12.2024</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599E6BA2-85CC-471E-8663-9BDB5C28E10D}"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857232"/>
            <a:ext cx="7772400" cy="4000528"/>
          </a:xfrm>
        </p:spPr>
        <p:txBody>
          <a:bodyPr>
            <a:noAutofit/>
          </a:bodyPr>
          <a:lstStyle/>
          <a:p>
            <a:r>
              <a:rPr lang="ru-RU" sz="4800" b="1" dirty="0">
                <a:solidFill>
                  <a:schemeClr val="accent1">
                    <a:lumMod val="75000"/>
                  </a:schemeClr>
                </a:solidFill>
              </a:rPr>
              <a:t>Общая характеристика комплекса задач эксплуатационной работы железных дорог</a:t>
            </a:r>
            <a:r>
              <a:rPr lang="ru-RU" sz="4800" dirty="0">
                <a:solidFill>
                  <a:schemeClr val="accent1">
                    <a:lumMod val="75000"/>
                  </a:schemeClr>
                </a:solidFill>
              </a:rPr>
              <a:t/>
            </a:r>
            <a:br>
              <a:rPr lang="ru-RU" sz="4800" dirty="0">
                <a:solidFill>
                  <a:schemeClr val="accent1">
                    <a:lumMod val="75000"/>
                  </a:schemeClr>
                </a:solidFill>
              </a:rPr>
            </a:br>
            <a:endParaRPr lang="ru-RU" sz="4800" dirty="0">
              <a:solidFill>
                <a:schemeClr val="accent1">
                  <a:lumMod val="75000"/>
                </a:schemeClr>
              </a:solidFill>
            </a:endParaRPr>
          </a:p>
        </p:txBody>
      </p:sp>
      <p:sp>
        <p:nvSpPr>
          <p:cNvPr id="3" name="Подзаголовок 2"/>
          <p:cNvSpPr>
            <a:spLocks noGrp="1"/>
          </p:cNvSpPr>
          <p:nvPr>
            <p:ph type="subTitle" idx="1"/>
          </p:nvPr>
        </p:nvSpPr>
        <p:spPr>
          <a:xfrm>
            <a:off x="2133600" y="4857760"/>
            <a:ext cx="6560234" cy="1214446"/>
          </a:xfrm>
        </p:spPr>
        <p:txBody>
          <a:bodyPr/>
          <a:lstStyle/>
          <a:p>
            <a:pPr algn="r"/>
            <a:r>
              <a:rPr lang="ru-RU" dirty="0" smtClean="0"/>
              <a:t>Тема 1.2 АСУЖТ</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Задачи центра управления перевозками </a:t>
            </a:r>
            <a:endParaRPr lang="ru-RU" dirty="0"/>
          </a:p>
        </p:txBody>
      </p:sp>
      <p:sp>
        <p:nvSpPr>
          <p:cNvPr id="3" name="Содержимое 2"/>
          <p:cNvSpPr>
            <a:spLocks noGrp="1"/>
          </p:cNvSpPr>
          <p:nvPr>
            <p:ph idx="1"/>
          </p:nvPr>
        </p:nvSpPr>
        <p:spPr/>
        <p:txBody>
          <a:bodyPr>
            <a:normAutofit fontScale="77500" lnSpcReduction="20000"/>
          </a:bodyPr>
          <a:lstStyle/>
          <a:p>
            <a:pPr algn="just">
              <a:buNone/>
            </a:pPr>
            <a:r>
              <a:rPr lang="ru-RU" dirty="0" smtClean="0"/>
              <a:t>		Центр управления перевозками (ЦУП) ОАО «РЖД» ставит следующие задачи для организации перевозочного процесса, которые должны обеспечивать:</a:t>
            </a:r>
          </a:p>
          <a:p>
            <a:pPr algn="just">
              <a:buNone/>
            </a:pPr>
            <a:r>
              <a:rPr lang="ru-RU" dirty="0" smtClean="0"/>
              <a:t>		- управление грузопотоками и </a:t>
            </a:r>
            <a:r>
              <a:rPr lang="ru-RU" dirty="0" err="1" smtClean="0"/>
              <a:t>вагонопотоками</a:t>
            </a:r>
            <a:r>
              <a:rPr lang="ru-RU" dirty="0" smtClean="0"/>
              <a:t> на транзитных транспортных коридорах сети, на подходах к портам и пограничным переходам; </a:t>
            </a:r>
          </a:p>
          <a:p>
            <a:pPr algn="just">
              <a:buNone/>
            </a:pPr>
            <a:r>
              <a:rPr lang="ru-RU" dirty="0" smtClean="0"/>
              <a:t>		- регулирование парка грузовых вагонов и локомотивов между дорогами;</a:t>
            </a:r>
          </a:p>
          <a:p>
            <a:pPr algn="just">
              <a:buNone/>
            </a:pPr>
            <a:r>
              <a:rPr lang="ru-RU" dirty="0" smtClean="0"/>
              <a:t>		- взаимодействие с представительствами всех видов транспорта РФ; </a:t>
            </a:r>
          </a:p>
          <a:p>
            <a:pPr algn="just">
              <a:buNone/>
            </a:pPr>
            <a:r>
              <a:rPr lang="ru-RU" dirty="0" smtClean="0"/>
              <a:t>		- взаимодействие с крупнейшими грузоотправителями и грузополучателями; </a:t>
            </a:r>
          </a:p>
          <a:p>
            <a:pPr algn="just">
              <a:buNone/>
            </a:pPr>
            <a:r>
              <a:rPr lang="ru-RU" dirty="0" smtClean="0"/>
              <a:t>		- взаимодействие с операторами перевозок.</a:t>
            </a:r>
          </a:p>
          <a:p>
            <a:pPr algn="just"/>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1961018"/>
          </a:xfrm>
        </p:spPr>
        <p:txBody>
          <a:bodyPr>
            <a:normAutofit fontScale="90000"/>
          </a:bodyPr>
          <a:lstStyle/>
          <a:p>
            <a:pPr algn="ctr"/>
            <a:r>
              <a:rPr lang="ru-RU" dirty="0" smtClean="0"/>
              <a:t>Автоматизированная система управления перевозочным процессом</a:t>
            </a:r>
            <a:endParaRPr lang="ru-RU" dirty="0"/>
          </a:p>
        </p:txBody>
      </p:sp>
      <p:sp>
        <p:nvSpPr>
          <p:cNvPr id="3" name="Содержимое 2"/>
          <p:cNvSpPr>
            <a:spLocks noGrp="1"/>
          </p:cNvSpPr>
          <p:nvPr>
            <p:ph idx="1"/>
          </p:nvPr>
        </p:nvSpPr>
        <p:spPr>
          <a:xfrm>
            <a:off x="457200" y="2357429"/>
            <a:ext cx="8229600" cy="3815087"/>
          </a:xfrm>
        </p:spPr>
        <p:txBody>
          <a:bodyPr>
            <a:normAutofit fontScale="77500" lnSpcReduction="20000"/>
          </a:bodyPr>
          <a:lstStyle/>
          <a:p>
            <a:pPr algn="just">
              <a:buNone/>
            </a:pPr>
            <a:r>
              <a:rPr lang="ru-RU" dirty="0" smtClean="0"/>
              <a:t>		Создание и организация работы автоматизированной системы управления перевозочным процессом в оперативном режиме (АИСО) основываются на использовании в качестве управляющих устройств иерархически структурированных диспетчерских центров управления. Эти взаимосвязанные центры имеют мощное техническое, информационное и программное обеспечение, крупнейшие базы и системы передачи данных, сотни автоматизированных рабочих мест поездных  диспетчеров (АРМ ДНЦ).</a:t>
            </a:r>
          </a:p>
          <a:p>
            <a:pPr algn="just"/>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Центр управления перевозками</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ru-RU" b="1" i="1" dirty="0" smtClean="0"/>
              <a:t>		Центр управления перевозками</a:t>
            </a:r>
            <a:r>
              <a:rPr lang="ru-RU" dirty="0" smtClean="0"/>
              <a:t> </a:t>
            </a:r>
            <a:r>
              <a:rPr lang="ru-RU" dirty="0" smtClean="0"/>
              <a:t>предназначен для организации </a:t>
            </a:r>
            <a:r>
              <a:rPr lang="ru-RU" dirty="0" smtClean="0"/>
              <a:t>и </a:t>
            </a:r>
            <a:r>
              <a:rPr lang="ru-RU" dirty="0" smtClean="0"/>
              <a:t>оперативного руководство </a:t>
            </a:r>
            <a:r>
              <a:rPr lang="ru-RU" dirty="0" smtClean="0"/>
              <a:t>перевозочным процессом на сети железных дорог РФ в целях максимального удовлетворения платежеспособного спроса на пассажирские и грузовые перевозки с обеспечением высокого качества предоставляемых транспортных услуг при достижении необходимой для развития отрасли рентабельности. ЦУП должен возглавлять и координировать работу РЦДУ, также всех отраслевых предприятий, причастных к перевозочному процессу.</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Региональные центры перевозок</a:t>
            </a:r>
            <a:endParaRPr lang="ru-RU" dirty="0"/>
          </a:p>
        </p:txBody>
      </p:sp>
      <p:sp>
        <p:nvSpPr>
          <p:cNvPr id="3" name="Содержимое 2"/>
          <p:cNvSpPr>
            <a:spLocks noGrp="1"/>
          </p:cNvSpPr>
          <p:nvPr>
            <p:ph idx="1"/>
          </p:nvPr>
        </p:nvSpPr>
        <p:spPr/>
        <p:txBody>
          <a:bodyPr>
            <a:normAutofit fontScale="70000" lnSpcReduction="20000"/>
          </a:bodyPr>
          <a:lstStyle/>
          <a:p>
            <a:pPr algn="just">
              <a:buNone/>
            </a:pPr>
            <a:r>
              <a:rPr lang="ru-RU" dirty="0" smtClean="0"/>
              <a:t>		Региональные центры создаются в соответствии с территориальным разделением России на семь регионов. </a:t>
            </a:r>
          </a:p>
          <a:p>
            <a:pPr algn="just">
              <a:buNone/>
            </a:pPr>
            <a:r>
              <a:rPr lang="ru-RU" dirty="0" smtClean="0"/>
              <a:t>		На РЦДУ возлагается реализация технологий управления перевозочным процессом в пределах региона, являющихся естественным продолжением единых баз данных и сетевых технологий </a:t>
            </a:r>
            <a:r>
              <a:rPr lang="ru-RU" dirty="0" err="1" smtClean="0"/>
              <a:t>ЦУПа</a:t>
            </a:r>
            <a:r>
              <a:rPr lang="ru-RU" dirty="0" smtClean="0"/>
              <a:t> с их детализацией (вплоть до управления движением каждого поезда) и дополнением управления местными для региона перевозками.</a:t>
            </a:r>
          </a:p>
          <a:p>
            <a:pPr algn="just">
              <a:buNone/>
            </a:pPr>
            <a:r>
              <a:rPr lang="ru-RU" dirty="0" smtClean="0"/>
              <a:t>		Опорный центр является удаленным подразделением РЦДУ, расположенным, как правило, на опорной станции линейного района. Работа ОЦ существенно зависит от особенностей опорной станции и линейного района в целом. </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i="1" dirty="0" smtClean="0"/>
              <a:t>Основные задачи опорного центра</a:t>
            </a:r>
            <a:endParaRPr lang="ru-RU" dirty="0"/>
          </a:p>
        </p:txBody>
      </p:sp>
      <p:sp>
        <p:nvSpPr>
          <p:cNvPr id="3" name="Содержимое 2"/>
          <p:cNvSpPr>
            <a:spLocks noGrp="1"/>
          </p:cNvSpPr>
          <p:nvPr>
            <p:ph idx="1"/>
          </p:nvPr>
        </p:nvSpPr>
        <p:spPr/>
        <p:txBody>
          <a:bodyPr>
            <a:normAutofit fontScale="70000" lnSpcReduction="20000"/>
          </a:bodyPr>
          <a:lstStyle/>
          <a:p>
            <a:pPr>
              <a:buNone/>
            </a:pPr>
            <a:r>
              <a:rPr lang="ru-RU" dirty="0" smtClean="0"/>
              <a:t>- взаимодействие с отправителями и получателями грузов на территории линейного района, в том числе на основе единых технологических процессов;</a:t>
            </a:r>
          </a:p>
          <a:p>
            <a:pPr>
              <a:buNone/>
            </a:pPr>
            <a:r>
              <a:rPr lang="ru-RU" dirty="0" smtClean="0"/>
              <a:t>- управление местной работой линейного района с обеспечением установленных нормативов времени оборота местных вагонов;</a:t>
            </a:r>
          </a:p>
          <a:p>
            <a:pPr>
              <a:buNone/>
            </a:pPr>
            <a:r>
              <a:rPr lang="ru-RU" dirty="0" smtClean="0"/>
              <a:t>- переработка транзитного </a:t>
            </a:r>
            <a:r>
              <a:rPr lang="ru-RU" dirty="0" err="1" smtClean="0"/>
              <a:t>вагонопотока</a:t>
            </a:r>
            <a:r>
              <a:rPr lang="ru-RU" dirty="0" smtClean="0"/>
              <a:t> с его обеспечением локомотивами и локомотивными бригадами, технический и коммерческий осмотр поездов;</a:t>
            </a:r>
          </a:p>
          <a:p>
            <a:pPr>
              <a:buNone/>
            </a:pPr>
            <a:r>
              <a:rPr lang="ru-RU" dirty="0" smtClean="0"/>
              <a:t>- организация передачи грузов между государствами и другими видами транспорта, взаимодействие с портами, таможенными органами и др.;</a:t>
            </a:r>
          </a:p>
          <a:p>
            <a:pPr>
              <a:buNone/>
            </a:pPr>
            <a:r>
              <a:rPr lang="ru-RU" dirty="0" smtClean="0"/>
              <a:t>- взаимодействие с вагонными депо и его подразделениями по неисправным вагонам, организация подготовки вагонов и составов под погрузку.</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1246638"/>
          </a:xfrm>
        </p:spPr>
        <p:txBody>
          <a:bodyPr>
            <a:noAutofit/>
          </a:bodyPr>
          <a:lstStyle/>
          <a:p>
            <a:pPr algn="ctr"/>
            <a:r>
              <a:rPr lang="ru-RU" sz="3600" dirty="0" smtClean="0"/>
              <a:t>Основные  задачи системы диспетчерского управления </a:t>
            </a:r>
            <a:endParaRPr lang="ru-RU" sz="3600" dirty="0"/>
          </a:p>
        </p:txBody>
      </p:sp>
      <p:sp>
        <p:nvSpPr>
          <p:cNvPr id="3" name="Содержимое 2"/>
          <p:cNvSpPr>
            <a:spLocks noGrp="1"/>
          </p:cNvSpPr>
          <p:nvPr>
            <p:ph idx="1"/>
          </p:nvPr>
        </p:nvSpPr>
        <p:spPr/>
        <p:txBody>
          <a:bodyPr>
            <a:normAutofit/>
          </a:bodyPr>
          <a:lstStyle/>
          <a:p>
            <a:pPr algn="just">
              <a:buNone/>
            </a:pPr>
            <a:r>
              <a:rPr lang="ru-RU" dirty="0" smtClean="0"/>
              <a:t>	- удовлетворение потребности в перевозках;</a:t>
            </a:r>
          </a:p>
          <a:p>
            <a:pPr algn="just">
              <a:buNone/>
            </a:pPr>
            <a:r>
              <a:rPr lang="ru-RU" dirty="0" smtClean="0"/>
              <a:t>	- бесперебойное и безопасное движение поездов;</a:t>
            </a:r>
          </a:p>
          <a:p>
            <a:pPr algn="just">
              <a:buNone/>
            </a:pPr>
            <a:r>
              <a:rPr lang="ru-RU" dirty="0" smtClean="0"/>
              <a:t>	- наиболее рациональное использование потенциала (персонала, подвижного состава, технических средств станций и участков, и т.п.).</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1318076"/>
          </a:xfrm>
        </p:spPr>
        <p:txBody>
          <a:bodyPr>
            <a:normAutofit fontScale="90000"/>
          </a:bodyPr>
          <a:lstStyle/>
          <a:p>
            <a:r>
              <a:rPr lang="ru-RU" dirty="0" smtClean="0"/>
              <a:t>Оперативное планирование поездной и грузовой работы</a:t>
            </a:r>
            <a:endParaRPr lang="ru-RU" dirty="0"/>
          </a:p>
        </p:txBody>
      </p:sp>
      <p:sp>
        <p:nvSpPr>
          <p:cNvPr id="3" name="Содержимое 2"/>
          <p:cNvSpPr>
            <a:spLocks noGrp="1"/>
          </p:cNvSpPr>
          <p:nvPr>
            <p:ph idx="1"/>
          </p:nvPr>
        </p:nvSpPr>
        <p:spPr>
          <a:xfrm>
            <a:off x="457200" y="1714488"/>
            <a:ext cx="8229600" cy="5000660"/>
          </a:xfrm>
        </p:spPr>
        <p:txBody>
          <a:bodyPr>
            <a:normAutofit fontScale="77500" lnSpcReduction="20000"/>
          </a:bodyPr>
          <a:lstStyle/>
          <a:p>
            <a:pPr algn="just">
              <a:buNone/>
            </a:pPr>
            <a:r>
              <a:rPr lang="ru-RU" dirty="0" smtClean="0"/>
              <a:t>		Оперативное планирование поездной и грузовой работы железных дорог включает в себя:</a:t>
            </a:r>
          </a:p>
          <a:p>
            <a:pPr algn="just">
              <a:buNone/>
            </a:pPr>
            <a:r>
              <a:rPr lang="ru-RU" dirty="0" smtClean="0"/>
              <a:t>		- Суточное планирование поездной и грузовой работы сети железных дорог, останавливающее задание для каждой железной дороги и посетив в целом на предстоящие сутки;</a:t>
            </a:r>
          </a:p>
          <a:p>
            <a:pPr algn="just">
              <a:buNone/>
            </a:pPr>
            <a:r>
              <a:rPr lang="ru-RU" dirty="0" smtClean="0"/>
              <a:t>		- Сменно – суточные планирование поездной и грузовой работы, устанавливающее задание для подразделения железной дороги на предстоящие сутки;</a:t>
            </a:r>
          </a:p>
          <a:p>
            <a:pPr algn="just">
              <a:buNone/>
            </a:pPr>
            <a:r>
              <a:rPr lang="ru-RU" dirty="0" smtClean="0"/>
              <a:t>		- Текущее планирование поездной и грузовой работы, устанавливающее в зависимости от изменений в оперативной обстановке уточнение </a:t>
            </a:r>
            <a:r>
              <a:rPr lang="ru-RU" dirty="0" err="1" smtClean="0"/>
              <a:t>пониточного</a:t>
            </a:r>
            <a:r>
              <a:rPr lang="ru-RU" dirty="0" smtClean="0"/>
              <a:t> плана отправления грузовых поездов с </a:t>
            </a:r>
            <a:r>
              <a:rPr lang="ru-RU" dirty="0" err="1" smtClean="0"/>
              <a:t>пономерным</a:t>
            </a:r>
            <a:r>
              <a:rPr lang="ru-RU" dirty="0" smtClean="0"/>
              <a:t> прикреплением поездных локомотивов и назначением поездок локомотивных бригад.</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Задачи оперативного планирования</a:t>
            </a:r>
            <a:endParaRPr lang="ru-RU" dirty="0"/>
          </a:p>
        </p:txBody>
      </p:sp>
      <p:sp>
        <p:nvSpPr>
          <p:cNvPr id="3" name="Содержимое 2"/>
          <p:cNvSpPr>
            <a:spLocks noGrp="1"/>
          </p:cNvSpPr>
          <p:nvPr>
            <p:ph idx="1"/>
          </p:nvPr>
        </p:nvSpPr>
        <p:spPr/>
        <p:txBody>
          <a:bodyPr>
            <a:normAutofit fontScale="70000" lnSpcReduction="20000"/>
          </a:bodyPr>
          <a:lstStyle/>
          <a:p>
            <a:pPr algn="just">
              <a:buNone/>
            </a:pPr>
            <a:r>
              <a:rPr lang="ru-RU" dirty="0" smtClean="0"/>
              <a:t>		Задачами оперативного планирования поездной и грузовой работы для железных дорог и сети в целом являются определение заданий по:</a:t>
            </a:r>
          </a:p>
          <a:p>
            <a:pPr algn="just">
              <a:buNone/>
            </a:pPr>
            <a:r>
              <a:rPr lang="ru-RU" dirty="0" smtClean="0"/>
              <a:t>	- Погрузке – общая (в вагонах и тоннах) и по основным родам грузов;</a:t>
            </a:r>
          </a:p>
          <a:p>
            <a:pPr algn="just">
              <a:buNone/>
            </a:pPr>
            <a:r>
              <a:rPr lang="ru-RU" dirty="0" smtClean="0"/>
              <a:t>	- Выгрузке – общая (в вагонах) и по основным родам подвижного состава;</a:t>
            </a:r>
          </a:p>
          <a:p>
            <a:pPr algn="just">
              <a:buNone/>
            </a:pPr>
            <a:r>
              <a:rPr lang="ru-RU" dirty="0" smtClean="0"/>
              <a:t>	- Сдаче вагонов – общая (груженых и порожних), </a:t>
            </a:r>
            <a:r>
              <a:rPr lang="ru-RU" dirty="0" err="1" smtClean="0"/>
              <a:t>порожних</a:t>
            </a:r>
            <a:r>
              <a:rPr lang="ru-RU" dirty="0" smtClean="0"/>
              <a:t> по роду подвижного состава (крытых, платформ, полувагонов, цистерн и других по отдельным заданиям);</a:t>
            </a:r>
          </a:p>
          <a:p>
            <a:pPr algn="just">
              <a:buNone/>
            </a:pPr>
            <a:r>
              <a:rPr lang="ru-RU" dirty="0" smtClean="0"/>
              <a:t>	- Передаче порожних вагонов с железной дороги на соседние железные дороги (по роду подвижного состава);</a:t>
            </a:r>
          </a:p>
          <a:p>
            <a:pPr algn="just">
              <a:buNone/>
            </a:pPr>
            <a:r>
              <a:rPr lang="ru-RU" dirty="0" smtClean="0"/>
              <a:t>	- Приему и сдаче поездов по </a:t>
            </a:r>
            <a:r>
              <a:rPr lang="ru-RU" dirty="0" err="1" smtClean="0"/>
              <a:t>междорожным</a:t>
            </a:r>
            <a:r>
              <a:rPr lang="ru-RU" dirty="0" smtClean="0"/>
              <a:t> стыковым пунктам;</a:t>
            </a:r>
          </a:p>
          <a:p>
            <a:pPr algn="just">
              <a:buNone/>
            </a:pPr>
            <a:r>
              <a:rPr lang="ru-RU" dirty="0" smtClean="0"/>
              <a:t>	- Наличию транзитных вагонов.</a:t>
            </a:r>
          </a:p>
          <a:p>
            <a:pPr algn="just"/>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85728"/>
            <a:ext cx="8229600" cy="1143000"/>
          </a:xfrm>
        </p:spPr>
        <p:txBody>
          <a:bodyPr/>
          <a:lstStyle/>
          <a:p>
            <a:r>
              <a:rPr lang="ru-RU" dirty="0" smtClean="0"/>
              <a:t>Прогнозирование работы</a:t>
            </a:r>
            <a:endParaRPr lang="ru-RU" dirty="0"/>
          </a:p>
        </p:txBody>
      </p:sp>
      <p:sp>
        <p:nvSpPr>
          <p:cNvPr id="3" name="Содержимое 2"/>
          <p:cNvSpPr>
            <a:spLocks noGrp="1"/>
          </p:cNvSpPr>
          <p:nvPr>
            <p:ph idx="1"/>
          </p:nvPr>
        </p:nvSpPr>
        <p:spPr/>
        <p:txBody>
          <a:bodyPr>
            <a:normAutofit lnSpcReduction="10000"/>
          </a:bodyPr>
          <a:lstStyle/>
          <a:p>
            <a:pPr algn="just">
              <a:buNone/>
            </a:pPr>
            <a:r>
              <a:rPr lang="ru-RU" dirty="0" smtClean="0"/>
              <a:t>		В связи с колебаниями </a:t>
            </a:r>
            <a:r>
              <a:rPr lang="ru-RU" dirty="0" err="1" smtClean="0"/>
              <a:t>поездопотока</a:t>
            </a:r>
            <a:r>
              <a:rPr lang="ru-RU" dirty="0" smtClean="0"/>
              <a:t> или уменьшением пропускной способности участков (при предоставлении «окон» и других перерывах в движении) необходимо регулировать насыщение участков поездами. Для этого дорожный диспетчер должен заблаговременно прогнозировать число поездов, одновременно находящихся на участках. </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Прогнозирование работы</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ru-RU" dirty="0" smtClean="0"/>
              <a:t>		На графике исполненного движения дорожного диспетчера должны быть прогнозные </a:t>
            </a:r>
            <a:r>
              <a:rPr lang="ru-RU" dirty="0" err="1" smtClean="0"/>
              <a:t>поездопотоки</a:t>
            </a:r>
            <a:r>
              <a:rPr lang="ru-RU" dirty="0" smtClean="0"/>
              <a:t>, чтобы он имел возможность заблаговременно сравнивать прогнозные размеры движения с максимально допустимым числом поездов, которые одновременно могут находиться на участке. При прогнозе перенасыщения участка поездами дорожный диспетчер должен не допустить этого. Чем больше глубина прогноза, тем эффективнее дорожный диспетчер получает возможность управлять </a:t>
            </a:r>
            <a:r>
              <a:rPr lang="ru-RU" dirty="0" err="1" smtClean="0"/>
              <a:t>поездопотоками</a:t>
            </a:r>
            <a:r>
              <a:rPr lang="ru-RU" dirty="0" smtClean="0"/>
              <a:t>. </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8686800" cy="1582726"/>
          </a:xfrm>
        </p:spPr>
        <p:txBody>
          <a:bodyPr>
            <a:noAutofit/>
          </a:bodyPr>
          <a:lstStyle/>
          <a:p>
            <a:r>
              <a:rPr lang="ru-RU" sz="3600" b="1" dirty="0">
                <a:solidFill>
                  <a:schemeClr val="accent1">
                    <a:lumMod val="75000"/>
                  </a:schemeClr>
                </a:solidFill>
                <a:latin typeface="Times New Roman" pitchFamily="18" charset="0"/>
                <a:cs typeface="Times New Roman" pitchFamily="18" charset="0"/>
              </a:rPr>
              <a:t>Классификация задач управления перевозочным процессом на железнодорожном транспорте</a:t>
            </a:r>
          </a:p>
        </p:txBody>
      </p:sp>
      <p:sp>
        <p:nvSpPr>
          <p:cNvPr id="3" name="Содержимое 2"/>
          <p:cNvSpPr>
            <a:spLocks noGrp="1"/>
          </p:cNvSpPr>
          <p:nvPr>
            <p:ph idx="1"/>
          </p:nvPr>
        </p:nvSpPr>
        <p:spPr>
          <a:xfrm>
            <a:off x="457200" y="2000240"/>
            <a:ext cx="8229600" cy="4572032"/>
          </a:xfrm>
        </p:spPr>
        <p:txBody>
          <a:bodyPr>
            <a:normAutofit fontScale="62500" lnSpcReduction="20000"/>
          </a:bodyPr>
          <a:lstStyle/>
          <a:p>
            <a:pPr algn="just">
              <a:buNone/>
            </a:pPr>
            <a:r>
              <a:rPr lang="ru-RU" dirty="0" smtClean="0"/>
              <a:t>		</a:t>
            </a:r>
            <a:r>
              <a:rPr lang="ru-RU" sz="3500" b="1" dirty="0" smtClean="0">
                <a:latin typeface="Times New Roman" pitchFamily="18" charset="0"/>
                <a:cs typeface="Times New Roman" pitchFamily="18" charset="0"/>
              </a:rPr>
              <a:t>Перевозочный </a:t>
            </a:r>
            <a:r>
              <a:rPr lang="ru-RU" sz="3500" b="1" dirty="0">
                <a:latin typeface="Times New Roman" pitchFamily="18" charset="0"/>
                <a:cs typeface="Times New Roman" pitchFamily="18" charset="0"/>
              </a:rPr>
              <a:t>процесс </a:t>
            </a:r>
            <a:r>
              <a:rPr lang="ru-RU" sz="3500" dirty="0">
                <a:latin typeface="Times New Roman" pitchFamily="18" charset="0"/>
                <a:cs typeface="Times New Roman" pitchFamily="18" charset="0"/>
              </a:rPr>
              <a:t>- это основной вид деятельности ОАО «РЖД». </a:t>
            </a:r>
            <a:endParaRPr lang="ru-RU" sz="3500" dirty="0" smtClean="0">
              <a:latin typeface="Times New Roman" pitchFamily="18" charset="0"/>
              <a:cs typeface="Times New Roman" pitchFamily="18" charset="0"/>
            </a:endParaRPr>
          </a:p>
          <a:p>
            <a:pPr algn="just">
              <a:buNone/>
            </a:pPr>
            <a:r>
              <a:rPr lang="ru-RU" sz="3500" dirty="0" smtClean="0">
                <a:latin typeface="Times New Roman" pitchFamily="18" charset="0"/>
                <a:cs typeface="Times New Roman" pitchFamily="18" charset="0"/>
              </a:rPr>
              <a:t>		График </a:t>
            </a:r>
            <a:r>
              <a:rPr lang="ru-RU" sz="3500" dirty="0">
                <a:latin typeface="Times New Roman" pitchFamily="18" charset="0"/>
                <a:cs typeface="Times New Roman" pitchFamily="18" charset="0"/>
              </a:rPr>
              <a:t>движения и план формирования поездов, месячные технические нормы, технологические процессы работы объектов инфраструктуры определяют технологию перевозок. При оперативном управлении, являющемся одной из наиболее сложных функций перевозочного процесса, требуется в режиме реального времени (при суточном планировании) обеспечивать выполнение заданий по управляемым параметрам - объемам погрузки и выгрузки, передаче вагонов по стыковым пунктам и </a:t>
            </a:r>
            <a:r>
              <a:rPr lang="ru-RU" sz="3500" dirty="0" smtClean="0">
                <a:latin typeface="Times New Roman" pitchFamily="18" charset="0"/>
                <a:cs typeface="Times New Roman" pitchFamily="18" charset="0"/>
              </a:rPr>
              <a:t>другим.</a:t>
            </a:r>
          </a:p>
          <a:p>
            <a:pPr algn="just">
              <a:buNone/>
            </a:pPr>
            <a:r>
              <a:rPr lang="ru-RU" sz="3500" dirty="0">
                <a:latin typeface="Times New Roman" pitchFamily="18" charset="0"/>
                <a:cs typeface="Times New Roman" pitchFamily="18" charset="0"/>
              </a:rPr>
              <a:t>	</a:t>
            </a:r>
            <a:r>
              <a:rPr lang="ru-RU" sz="3500" dirty="0" smtClean="0">
                <a:latin typeface="Times New Roman" pitchFamily="18" charset="0"/>
                <a:cs typeface="Times New Roman" pitchFamily="18" charset="0"/>
              </a:rPr>
              <a:t>	Производственная </a:t>
            </a:r>
            <a:r>
              <a:rPr lang="ru-RU" sz="3500" dirty="0">
                <a:latin typeface="Times New Roman" pitchFamily="18" charset="0"/>
                <a:cs typeface="Times New Roman" pitchFamily="18" charset="0"/>
              </a:rPr>
              <a:t>деятельность всех подразделений железных дорог, направленная на обеспечение безопасного и экономически оправданного перевозочного процесса, называется эксплуатационной работой железнодорожного транспорта.</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Прогнозирование работы</a:t>
            </a:r>
            <a:endParaRPr lang="ru-RU" dirty="0"/>
          </a:p>
        </p:txBody>
      </p:sp>
      <p:sp>
        <p:nvSpPr>
          <p:cNvPr id="3" name="Содержимое 2"/>
          <p:cNvSpPr>
            <a:spLocks noGrp="1"/>
          </p:cNvSpPr>
          <p:nvPr>
            <p:ph idx="1"/>
          </p:nvPr>
        </p:nvSpPr>
        <p:spPr>
          <a:xfrm>
            <a:off x="457200" y="1646236"/>
            <a:ext cx="8229600" cy="4997473"/>
          </a:xfrm>
        </p:spPr>
        <p:txBody>
          <a:bodyPr>
            <a:normAutofit fontScale="62500" lnSpcReduction="20000"/>
          </a:bodyPr>
          <a:lstStyle/>
          <a:p>
            <a:pPr algn="just">
              <a:buNone/>
            </a:pPr>
            <a:r>
              <a:rPr lang="ru-RU" dirty="0" smtClean="0"/>
              <a:t>		Решение этой задачи связано с агрегированием информации на разных уровнях диспетчерского руководства. Если поездной диспетчер руководит движением поездов на участке и в графике исполненного движения ведет «</a:t>
            </a:r>
            <a:r>
              <a:rPr lang="ru-RU" dirty="0" err="1" smtClean="0"/>
              <a:t>пониточное</a:t>
            </a:r>
            <a:r>
              <a:rPr lang="ru-RU" dirty="0" smtClean="0"/>
              <a:t>» следование поездов, то дорожному диспетчеру нет необходимости это дублировать. Для оптимального распределения </a:t>
            </a:r>
            <a:r>
              <a:rPr lang="ru-RU" dirty="0" err="1" smtClean="0"/>
              <a:t>поездопотоков</a:t>
            </a:r>
            <a:r>
              <a:rPr lang="ru-RU" dirty="0" smtClean="0"/>
              <a:t> на полигоне и регулирования насыщения участков поездами дорожному диспетчеру необходимо управлять </a:t>
            </a:r>
            <a:r>
              <a:rPr lang="ru-RU" dirty="0" err="1" smtClean="0"/>
              <a:t>поездопотоками</a:t>
            </a:r>
            <a:r>
              <a:rPr lang="ru-RU" dirty="0" smtClean="0"/>
              <a:t> (число поездов за 1 час). Тогда на горизонтальной оси (координаты времени) графика исполненного движения должны наноситься не 10-минутные интервалы, а часовые, в которых дробью записывается число поездов в четном и нечетном направлениях по вертикали наносятся участки, входящие в дорожный диспетчерский круг. В отличие от существующих графиков исполненного движения, на которых фиксируются прошедшие события, в предлагаемый график вносятся прогнозные </a:t>
            </a:r>
            <a:r>
              <a:rPr lang="ru-RU" dirty="0" err="1" smtClean="0"/>
              <a:t>поездопотоки</a:t>
            </a:r>
            <a:r>
              <a:rPr lang="ru-RU" dirty="0" smtClean="0"/>
              <a:t>. Дорожный диспетчер получает возможность заблаговременно сравнивать прогнозные размеры движения с максимально допустимым числом поездов, которые одновременно могут находиться на участке.</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Прогнозирование работы</a:t>
            </a:r>
            <a:endParaRPr lang="ru-RU" dirty="0"/>
          </a:p>
        </p:txBody>
      </p:sp>
      <p:sp>
        <p:nvSpPr>
          <p:cNvPr id="3" name="Содержимое 2"/>
          <p:cNvSpPr>
            <a:spLocks noGrp="1"/>
          </p:cNvSpPr>
          <p:nvPr>
            <p:ph idx="1"/>
          </p:nvPr>
        </p:nvSpPr>
        <p:spPr/>
        <p:txBody>
          <a:bodyPr>
            <a:normAutofit fontScale="92500" lnSpcReduction="20000"/>
          </a:bodyPr>
          <a:lstStyle/>
          <a:p>
            <a:pPr algn="just">
              <a:buNone/>
            </a:pPr>
            <a:r>
              <a:rPr lang="ru-RU" dirty="0" smtClean="0"/>
              <a:t>		Прогноз основан на том, что на подходах к каждому участку строятся часовые пояса, время хода поездов по которым составляет один час. </a:t>
            </a:r>
          </a:p>
          <a:p>
            <a:pPr algn="just">
              <a:buNone/>
            </a:pPr>
            <a:r>
              <a:rPr lang="ru-RU" dirty="0" smtClean="0"/>
              <a:t>		Если дорожному диспетчеру необходима более подробная информация о поездах, в программно-техническом комплексе автоматизированного рабочего места должна быть предусмотрена возможность в интересующем </a:t>
            </a:r>
            <a:r>
              <a:rPr lang="ru-RU" dirty="0" err="1" smtClean="0"/>
              <a:t>поездопотоке</a:t>
            </a:r>
            <a:r>
              <a:rPr lang="ru-RU" dirty="0" smtClean="0"/>
              <a:t> получить разложение каждого поезда с указанием его местонахождения в момент запроса</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53218"/>
            <a:ext cx="8229600" cy="5747550"/>
          </a:xfrm>
        </p:spPr>
        <p:txBody>
          <a:bodyPr>
            <a:normAutofit/>
          </a:bodyPr>
          <a:lstStyle/>
          <a:p>
            <a:pPr algn="ctr"/>
            <a:r>
              <a:rPr lang="ru-RU" sz="8000" smtClean="0"/>
              <a:t>СПАСИБО</a:t>
            </a:r>
            <a:br>
              <a:rPr lang="ru-RU" sz="8000" smtClean="0"/>
            </a:br>
            <a:r>
              <a:rPr lang="ru-RU" sz="8000" smtClean="0"/>
              <a:t> ЗА</a:t>
            </a:r>
            <a:br>
              <a:rPr lang="ru-RU" sz="8000" smtClean="0"/>
            </a:br>
            <a:r>
              <a:rPr lang="ru-RU" sz="8000" smtClean="0"/>
              <a:t> </a:t>
            </a:r>
            <a:r>
              <a:rPr lang="ru-RU" sz="8000" dirty="0" smtClean="0"/>
              <a:t>ВНИМАНИЕ!</a:t>
            </a:r>
            <a:br>
              <a:rPr lang="ru-RU" sz="8000" dirty="0" smtClean="0"/>
            </a:br>
            <a:endParaRPr lang="ru-RU" sz="8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714404"/>
            <a:ext cx="8258204" cy="2928958"/>
          </a:xfrm>
        </p:spPr>
        <p:txBody>
          <a:bodyPr>
            <a:normAutofit/>
          </a:bodyPr>
          <a:lstStyle/>
          <a:p>
            <a:pPr algn="ctr"/>
            <a:r>
              <a:rPr lang="ru-RU" sz="3600" dirty="0" smtClean="0">
                <a:solidFill>
                  <a:schemeClr val="accent1">
                    <a:lumMod val="75000"/>
                  </a:schemeClr>
                </a:solidFill>
              </a:rPr>
              <a:t>Основные принципы эксплуатационной работы железных дорог являются</a:t>
            </a:r>
            <a:r>
              <a:rPr lang="ru-RU" dirty="0" smtClean="0"/>
              <a:t>:</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pPr algn="just">
              <a:buNone/>
            </a:pPr>
            <a:r>
              <a:rPr lang="ru-RU" sz="3400" dirty="0" smtClean="0"/>
              <a:t>      - строгое соблюдение безопасности движения;</a:t>
            </a:r>
          </a:p>
          <a:p>
            <a:pPr algn="just">
              <a:buNone/>
            </a:pPr>
            <a:r>
              <a:rPr lang="ru-RU" sz="3400" dirty="0" smtClean="0"/>
              <a:t>      - неукоснительное выполнение требований правил и инструкций;</a:t>
            </a:r>
          </a:p>
          <a:p>
            <a:pPr algn="just">
              <a:buNone/>
            </a:pPr>
            <a:r>
              <a:rPr lang="ru-RU" sz="3400" dirty="0" smtClean="0"/>
              <a:t>       - обеспечение высоких показателей использования технических средств и эффективности перевозок, достигаемое организацией </a:t>
            </a:r>
            <a:r>
              <a:rPr lang="ru-RU" sz="3400" dirty="0" err="1" smtClean="0"/>
              <a:t>вагонопотоков</a:t>
            </a:r>
            <a:r>
              <a:rPr lang="ru-RU" sz="3400" dirty="0" smtClean="0"/>
              <a:t> по плану формирования поездов, движением поездов по графику, техническим нормированием эксплуатационных показателей, точным выполнением технологических процессов работы станций, отделений, направлений и четким взаимодействием в работе всех подразделений;</a:t>
            </a:r>
          </a:p>
          <a:p>
            <a:pPr algn="just">
              <a:buNone/>
            </a:pPr>
            <a:r>
              <a:rPr lang="ru-RU" sz="3400" dirty="0" smtClean="0"/>
              <a:t>       - внедрение новой и совершенствование действующей технологии работы всех звеньев железнодорожного транспорта.</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План перевозок</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ru-RU" dirty="0" smtClean="0"/>
              <a:t>               Основой работы железных дорог является план перевозок, в соответствии с которым определяется потребность в вагонах и локомотивах, топливе и материалах, устанавливаются потребная пропускная способность линий, штат работников и фонд зарплаты, определяются объемы капитальных вложений в развитие железных дорог.</a:t>
            </a:r>
          </a:p>
          <a:p>
            <a:pPr algn="just">
              <a:buNone/>
            </a:pPr>
            <a:r>
              <a:rPr lang="ru-RU" dirty="0" smtClean="0"/>
              <a:t>               На основании плана перевозок разрабатывается:</a:t>
            </a:r>
          </a:p>
          <a:p>
            <a:pPr algn="just">
              <a:buFontTx/>
              <a:buChar char="-"/>
            </a:pPr>
            <a:r>
              <a:rPr lang="ru-RU" dirty="0" smtClean="0"/>
              <a:t>план формирования поездов,</a:t>
            </a:r>
          </a:p>
          <a:p>
            <a:pPr algn="just">
              <a:buFontTx/>
              <a:buChar char="-"/>
            </a:pPr>
            <a:r>
              <a:rPr lang="ru-RU" dirty="0" smtClean="0"/>
              <a:t> график движения поездов</a:t>
            </a:r>
          </a:p>
          <a:p>
            <a:pPr algn="just"/>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График движения поездов</a:t>
            </a:r>
            <a:endParaRPr lang="ru-RU" dirty="0"/>
          </a:p>
        </p:txBody>
      </p:sp>
      <p:sp>
        <p:nvSpPr>
          <p:cNvPr id="3" name="Содержимое 2"/>
          <p:cNvSpPr>
            <a:spLocks noGrp="1"/>
          </p:cNvSpPr>
          <p:nvPr>
            <p:ph idx="1"/>
          </p:nvPr>
        </p:nvSpPr>
        <p:spPr>
          <a:xfrm>
            <a:off x="457200" y="1646236"/>
            <a:ext cx="8229600" cy="4926035"/>
          </a:xfrm>
        </p:spPr>
        <p:txBody>
          <a:bodyPr>
            <a:normAutofit fontScale="77500" lnSpcReduction="20000"/>
          </a:bodyPr>
          <a:lstStyle/>
          <a:p>
            <a:pPr algn="just">
              <a:buNone/>
            </a:pPr>
            <a:r>
              <a:rPr lang="ru-RU" dirty="0" smtClean="0"/>
              <a:t>		На основе графика движения, плана формирования и плана перевозок разрабатываются технологические процессы работы станций, которые определяют порядок выполнения операций с поездами и вагонами, использования станционных устройств для расформирования, формирования поездов, организацию рабочих мест и нормы времени на операции по обработке поездов и вагонов. С учетом технологии работы станций разрабатываются технологические процессы железнодорожных узлов, отделений и железнодорожных направлений. В соответствии с графиком движения поездов составляются графики оборота локомотивов и расписания работы локомотивных бригад.</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Задачи перевозочного процесса</a:t>
            </a:r>
            <a:endParaRPr lang="ru-RU" dirty="0"/>
          </a:p>
        </p:txBody>
      </p:sp>
      <p:sp>
        <p:nvSpPr>
          <p:cNvPr id="3" name="Содержимое 2"/>
          <p:cNvSpPr>
            <a:spLocks noGrp="1"/>
          </p:cNvSpPr>
          <p:nvPr>
            <p:ph idx="1"/>
          </p:nvPr>
        </p:nvSpPr>
        <p:spPr/>
        <p:txBody>
          <a:bodyPr/>
          <a:lstStyle/>
          <a:p>
            <a:pPr algn="just">
              <a:buNone/>
            </a:pPr>
            <a:r>
              <a:rPr lang="ru-RU" dirty="0" smtClean="0"/>
              <a:t>		Задачи управления перевозочным процессом на железнодорожном транспорте можно подразделить на:</a:t>
            </a:r>
          </a:p>
          <a:p>
            <a:pPr algn="just">
              <a:buNone/>
            </a:pPr>
            <a:r>
              <a:rPr lang="ru-RU" dirty="0" smtClean="0"/>
              <a:t>- функциональные;</a:t>
            </a:r>
          </a:p>
          <a:p>
            <a:pPr algn="just">
              <a:buNone/>
            </a:pPr>
            <a:r>
              <a:rPr lang="ru-RU" dirty="0" smtClean="0"/>
              <a:t>- оперативные;</a:t>
            </a:r>
          </a:p>
          <a:p>
            <a:pPr algn="just">
              <a:buNone/>
            </a:pPr>
            <a:r>
              <a:rPr lang="ru-RU" dirty="0" smtClean="0"/>
              <a:t>- планирование;</a:t>
            </a:r>
          </a:p>
          <a:p>
            <a:pPr algn="just">
              <a:buNone/>
            </a:pPr>
            <a:r>
              <a:rPr lang="ru-RU" dirty="0" smtClean="0"/>
              <a:t>- прогнозирование.</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1175200"/>
          </a:xfrm>
        </p:spPr>
        <p:txBody>
          <a:bodyPr>
            <a:normAutofit fontScale="90000"/>
          </a:bodyPr>
          <a:lstStyle/>
          <a:p>
            <a:pPr algn="ctr"/>
            <a:r>
              <a:rPr lang="ru-RU" sz="3600" dirty="0" smtClean="0"/>
              <a:t>Характеристика функциональных задач управления перевозочным процессам</a:t>
            </a:r>
            <a:endParaRPr lang="ru-RU" sz="3600" dirty="0"/>
          </a:p>
        </p:txBody>
      </p:sp>
      <p:sp>
        <p:nvSpPr>
          <p:cNvPr id="3" name="Содержимое 2"/>
          <p:cNvSpPr>
            <a:spLocks noGrp="1"/>
          </p:cNvSpPr>
          <p:nvPr>
            <p:ph idx="1"/>
          </p:nvPr>
        </p:nvSpPr>
        <p:spPr>
          <a:xfrm>
            <a:off x="285720" y="1857364"/>
            <a:ext cx="8401080" cy="4857783"/>
          </a:xfrm>
        </p:spPr>
        <p:txBody>
          <a:bodyPr>
            <a:normAutofit fontScale="77500" lnSpcReduction="20000"/>
          </a:bodyPr>
          <a:lstStyle/>
          <a:p>
            <a:pPr algn="just">
              <a:buNone/>
            </a:pPr>
            <a:r>
              <a:rPr lang="ru-RU" dirty="0" smtClean="0"/>
              <a:t>		В настоящее время в ОАО «РЖД» и  Дирекцией управления уделяется особое внимание вопросам технологии. Разработан Единый сетевой технологический процесс железнодорожных перевозок, который объединяет системы планирования, нормирования и управления эксплуатационной работой железных дорог в условиях полностью приватного парка грузовых вагонов.  </a:t>
            </a:r>
          </a:p>
          <a:p>
            <a:pPr algn="just">
              <a:buNone/>
            </a:pPr>
            <a:r>
              <a:rPr lang="ru-RU" dirty="0" smtClean="0"/>
              <a:t>		Эффективное выполнение эксплуатационной работы зависит от развитой системы управления движением, которая представляет собой комплекс мер по организации и управлению работой железных дорог и характеризуется четким взаимодействием всех подразделений железнодорожного транспорта.</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Эксплуатационная работа </a:t>
            </a:r>
            <a:endParaRPr lang="ru-RU" dirty="0"/>
          </a:p>
        </p:txBody>
      </p:sp>
      <p:sp>
        <p:nvSpPr>
          <p:cNvPr id="3" name="Содержимое 2"/>
          <p:cNvSpPr>
            <a:spLocks noGrp="1"/>
          </p:cNvSpPr>
          <p:nvPr>
            <p:ph idx="1"/>
          </p:nvPr>
        </p:nvSpPr>
        <p:spPr>
          <a:xfrm>
            <a:off x="457200" y="1646236"/>
            <a:ext cx="8229600" cy="5211763"/>
          </a:xfrm>
        </p:spPr>
        <p:txBody>
          <a:bodyPr>
            <a:normAutofit fontScale="55000" lnSpcReduction="20000"/>
          </a:bodyPr>
          <a:lstStyle/>
          <a:p>
            <a:pPr algn="just">
              <a:buNone/>
            </a:pPr>
            <a:r>
              <a:rPr lang="ru-RU" dirty="0" smtClean="0"/>
              <a:t>		</a:t>
            </a:r>
            <a:r>
              <a:rPr lang="ru-RU" sz="3600" dirty="0" smtClean="0"/>
              <a:t>Эксплуатационная работа включает в себя виды деятельности:</a:t>
            </a:r>
          </a:p>
          <a:p>
            <a:pPr algn="just">
              <a:buNone/>
            </a:pPr>
            <a:r>
              <a:rPr lang="ru-RU" sz="3600" b="1" i="1" dirty="0" smtClean="0"/>
              <a:t>		1 Техническое нормирование</a:t>
            </a:r>
            <a:r>
              <a:rPr lang="ru-RU" sz="3600" dirty="0" smtClean="0"/>
              <a:t> – это разработка месячных норм поездной и грузовой работы для выполнения заданного объема грузовых и пассажирских перевозок, а также для планирования перевозок в последующие периоды.</a:t>
            </a:r>
          </a:p>
          <a:p>
            <a:pPr algn="just">
              <a:buNone/>
            </a:pPr>
            <a:r>
              <a:rPr lang="ru-RU" sz="3600" b="1" i="1" dirty="0" smtClean="0"/>
              <a:t>		2 Оперативное планирование</a:t>
            </a:r>
            <a:r>
              <a:rPr lang="ru-RU" sz="3600" dirty="0" smtClean="0"/>
              <a:t> – это обеспечение эффективности работы, складывающейся в условиях оперативной обстановки.</a:t>
            </a:r>
          </a:p>
          <a:p>
            <a:pPr algn="just">
              <a:buNone/>
            </a:pPr>
            <a:r>
              <a:rPr lang="ru-RU" sz="3600" b="1" i="1" dirty="0" smtClean="0"/>
              <a:t>		3 Регулирование перевозочной работы</a:t>
            </a:r>
            <a:r>
              <a:rPr lang="ru-RU" sz="3600" dirty="0" smtClean="0"/>
              <a:t> – это обеспечение устойчивой работы всех подразделений и выполнение технических норм.</a:t>
            </a:r>
          </a:p>
          <a:p>
            <a:pPr algn="just">
              <a:buNone/>
            </a:pPr>
            <a:r>
              <a:rPr lang="ru-RU" sz="3600" b="1" i="1" dirty="0" smtClean="0"/>
              <a:t>		4 Диспетчерское руководство движением поездов</a:t>
            </a:r>
            <a:r>
              <a:rPr lang="ru-RU" sz="3600" dirty="0" smtClean="0"/>
              <a:t> (выполняет ДНЦ – поездной диспетчер) – это обеспечение непрерывного контроля и управления движением поездов и маневровой работой.</a:t>
            </a:r>
          </a:p>
          <a:p>
            <a:pPr algn="just">
              <a:buNone/>
            </a:pPr>
            <a:r>
              <a:rPr lang="ru-RU" sz="3600" b="1" i="1" dirty="0" smtClean="0"/>
              <a:t>		5 Управление работой локомотивного парка.</a:t>
            </a:r>
            <a:endParaRPr lang="ru-RU" sz="3600" dirty="0" smtClean="0"/>
          </a:p>
          <a:p>
            <a:pPr algn="just">
              <a:buNone/>
            </a:pPr>
            <a:r>
              <a:rPr lang="ru-RU" sz="3600" b="1" i="1" dirty="0" smtClean="0"/>
              <a:t>		6 Учет и анализ эксплуатационной работы</a:t>
            </a:r>
            <a:r>
              <a:rPr lang="ru-RU" sz="3600" dirty="0" smtClean="0"/>
              <a:t> – это выявление узких мест в организации перевозочной работы, а также пути их устранения.</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Управление грузовой и поездной работой</a:t>
            </a:r>
            <a:endParaRPr lang="ru-RU" dirty="0"/>
          </a:p>
        </p:txBody>
      </p:sp>
      <p:sp>
        <p:nvSpPr>
          <p:cNvPr id="3" name="Содержимое 2"/>
          <p:cNvSpPr>
            <a:spLocks noGrp="1"/>
          </p:cNvSpPr>
          <p:nvPr>
            <p:ph idx="1"/>
          </p:nvPr>
        </p:nvSpPr>
        <p:spPr/>
        <p:txBody>
          <a:bodyPr>
            <a:normAutofit fontScale="92500" lnSpcReduction="20000"/>
          </a:bodyPr>
          <a:lstStyle/>
          <a:p>
            <a:pPr algn="just">
              <a:buNone/>
            </a:pPr>
            <a:r>
              <a:rPr lang="ru-RU" dirty="0" smtClean="0"/>
              <a:t>		Для эффективного управления грузовой и поездной работой сети железных дорог построена трехуровневая централизованная структура управления на основе новой эксплуатационной модели. </a:t>
            </a:r>
          </a:p>
          <a:p>
            <a:pPr algn="just">
              <a:buNone/>
            </a:pPr>
            <a:r>
              <a:rPr lang="ru-RU" dirty="0" smtClean="0"/>
              <a:t>		В данную структуру входят:</a:t>
            </a:r>
          </a:p>
          <a:p>
            <a:pPr algn="just">
              <a:buNone/>
            </a:pPr>
            <a:r>
              <a:rPr lang="ru-RU" dirty="0" smtClean="0"/>
              <a:t>	– Центр управления перевозками ОАО «РЖД»; </a:t>
            </a:r>
          </a:p>
          <a:p>
            <a:pPr algn="just">
              <a:buNone/>
            </a:pPr>
            <a:r>
              <a:rPr lang="ru-RU" dirty="0" smtClean="0"/>
              <a:t>	– Дорожные центры управления перевозками (ДЦУП); </a:t>
            </a:r>
          </a:p>
          <a:p>
            <a:pPr algn="just">
              <a:buNone/>
            </a:pPr>
            <a:r>
              <a:rPr lang="ru-RU" dirty="0" smtClean="0"/>
              <a:t>	– Центры управления местной работой (ЦУМР). </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590</TotalTime>
  <Words>322</Words>
  <Application>Microsoft Office PowerPoint</Application>
  <PresentationFormat>Экран (4:3)</PresentationFormat>
  <Paragraphs>89</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Литейная</vt:lpstr>
      <vt:lpstr>Общая характеристика комплекса задач эксплуатационной работы железных дорог </vt:lpstr>
      <vt:lpstr>Классификация задач управления перевозочным процессом на железнодорожном транспорте</vt:lpstr>
      <vt:lpstr>Основные принципы эксплуатационной работы железных дорог являются: </vt:lpstr>
      <vt:lpstr>План перевозок</vt:lpstr>
      <vt:lpstr>График движения поездов</vt:lpstr>
      <vt:lpstr>Задачи перевозочного процесса</vt:lpstr>
      <vt:lpstr>Характеристика функциональных задач управления перевозочным процессам</vt:lpstr>
      <vt:lpstr>Эксплуатационная работа </vt:lpstr>
      <vt:lpstr>Управление грузовой и поездной работой</vt:lpstr>
      <vt:lpstr>Задачи центра управления перевозками </vt:lpstr>
      <vt:lpstr>Автоматизированная система управления перевозочным процессом</vt:lpstr>
      <vt:lpstr>Центр управления перевозками</vt:lpstr>
      <vt:lpstr>Региональные центры перевозок</vt:lpstr>
      <vt:lpstr>Основные задачи опорного центра</vt:lpstr>
      <vt:lpstr>Основные  задачи системы диспетчерского управления </vt:lpstr>
      <vt:lpstr>Оперативное планирование поездной и грузовой работы</vt:lpstr>
      <vt:lpstr>Задачи оперативного планирования</vt:lpstr>
      <vt:lpstr>Прогнозирование работы</vt:lpstr>
      <vt:lpstr>Прогнозирование работы</vt:lpstr>
      <vt:lpstr>Прогнозирование работы</vt:lpstr>
      <vt:lpstr>Прогнозирование работы</vt:lpstr>
      <vt:lpstr>СПАСИБО  ЗА  ВНИМАНИЕ!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Общая характеристика комплекса задач эксплуатационной работы железных дорог</dc:title>
  <dc:creator>пользователь</dc:creator>
  <cp:lastModifiedBy>пользователь</cp:lastModifiedBy>
  <cp:revision>6</cp:revision>
  <dcterms:created xsi:type="dcterms:W3CDTF">2024-11-28T06:49:11Z</dcterms:created>
  <dcterms:modified xsi:type="dcterms:W3CDTF">2024-12-17T12:35:52Z</dcterms:modified>
</cp:coreProperties>
</file>