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7" r:id="rId2"/>
    <p:sldId id="258" r:id="rId3"/>
    <p:sldId id="259" r:id="rId4"/>
    <p:sldId id="264" r:id="rId5"/>
    <p:sldId id="265" r:id="rId6"/>
    <p:sldId id="263" r:id="rId7"/>
    <p:sldId id="262" r:id="rId8"/>
    <p:sldId id="261" r:id="rId9"/>
    <p:sldId id="267" r:id="rId10"/>
    <p:sldId id="268" r:id="rId11"/>
    <p:sldId id="266" r:id="rId12"/>
    <p:sldId id="313" r:id="rId13"/>
    <p:sldId id="272" r:id="rId14"/>
    <p:sldId id="260" r:id="rId15"/>
    <p:sldId id="274" r:id="rId16"/>
    <p:sldId id="276" r:id="rId17"/>
    <p:sldId id="277" r:id="rId18"/>
    <p:sldId id="275" r:id="rId19"/>
    <p:sldId id="281" r:id="rId20"/>
    <p:sldId id="280" r:id="rId21"/>
    <p:sldId id="282" r:id="rId22"/>
    <p:sldId id="289" r:id="rId23"/>
    <p:sldId id="290" r:id="rId24"/>
    <p:sldId id="288" r:id="rId25"/>
    <p:sldId id="312" r:id="rId26"/>
    <p:sldId id="287" r:id="rId27"/>
    <p:sldId id="286" r:id="rId28"/>
    <p:sldId id="285" r:id="rId29"/>
    <p:sldId id="292" r:id="rId30"/>
    <p:sldId id="293" r:id="rId31"/>
    <p:sldId id="295" r:id="rId32"/>
    <p:sldId id="294" r:id="rId33"/>
    <p:sldId id="284" r:id="rId34"/>
    <p:sldId id="297" r:id="rId35"/>
    <p:sldId id="299" r:id="rId36"/>
    <p:sldId id="296" r:id="rId37"/>
    <p:sldId id="298" r:id="rId38"/>
    <p:sldId id="283" r:id="rId39"/>
    <p:sldId id="301" r:id="rId40"/>
    <p:sldId id="300" r:id="rId41"/>
    <p:sldId id="307" r:id="rId42"/>
    <p:sldId id="308" r:id="rId43"/>
    <p:sldId id="309" r:id="rId44"/>
    <p:sldId id="310" r:id="rId45"/>
    <p:sldId id="311" r:id="rId46"/>
    <p:sldId id="304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>
        <p:scale>
          <a:sx n="80" d="100"/>
          <a:sy n="80" d="100"/>
        </p:scale>
        <p:origin x="1032" y="-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0" Type="http://schemas.openxmlformats.org/officeDocument/2006/relationships/image" Target="../media/image38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</a:t>
            </a:r>
            <a:r>
              <a:rPr lang="ru-RU" sz="2400" b="1" dirty="0">
                <a:solidFill>
                  <a:srgbClr val="C00000"/>
                </a:solidFill>
              </a:rPr>
              <a:t>Оборудование станции устройствами ЭЦ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3993775"/>
            <a:ext cx="9117106" cy="22053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Выходные </a:t>
            </a:r>
            <a:r>
              <a:rPr lang="ru-RU" sz="2000" b="1" dirty="0">
                <a:solidFill>
                  <a:srgbClr val="C00000"/>
                </a:solidFill>
              </a:rPr>
              <a:t>светофоры </a:t>
            </a:r>
            <a:r>
              <a:rPr lang="ru-RU" sz="2000" b="1" dirty="0"/>
              <a:t>могут устанавливаться </a:t>
            </a:r>
            <a:r>
              <a:rPr lang="ru-RU" sz="2000" dirty="0"/>
              <a:t>не всегда в створе с изолирующим стыком. Если выходной светофор и предельный столбик пути отправления располагаются в разных междупутьях </a:t>
            </a:r>
            <a:r>
              <a:rPr lang="ru-RU" sz="2000" b="1" dirty="0"/>
              <a:t>(</a:t>
            </a:r>
            <a:r>
              <a:rPr lang="ru-RU" sz="2000" b="1" dirty="0" smtClean="0"/>
              <a:t>Ч6,Ч3,Ч5) </a:t>
            </a:r>
            <a:r>
              <a:rPr lang="ru-RU" sz="2000" dirty="0" smtClean="0"/>
              <a:t>то </a:t>
            </a:r>
            <a:r>
              <a:rPr lang="ru-RU" sz="2000" dirty="0"/>
              <a:t>выходной светофор устанавливается в створе с изолирующим стыком, так как по габаритным размерам светофор не нарушает безопасности движения по соседним путям.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88" y="380857"/>
            <a:ext cx="8479766" cy="363547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0780" y="242047"/>
            <a:ext cx="658905" cy="551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4741184" y="1156447"/>
            <a:ext cx="564776" cy="26894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705165" y="341139"/>
            <a:ext cx="13447" cy="50664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7951694" y="2563619"/>
            <a:ext cx="0" cy="40286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951694" y="3124056"/>
            <a:ext cx="0" cy="42721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771628" y="365854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</p:spTree>
    <p:extLst>
      <p:ext uri="{BB962C8B-B14F-4D97-AF65-F5344CB8AC3E}">
        <p14:creationId xmlns:p14="http://schemas.microsoft.com/office/powerpoint/2010/main" val="29924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88" y="380857"/>
            <a:ext cx="8479766" cy="3635474"/>
          </a:xfrm>
          <a:prstGeom prst="rect">
            <a:avLst/>
          </a:prstGeom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7113494" y="753035"/>
            <a:ext cx="416859" cy="430306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6898341" y="2810435"/>
            <a:ext cx="645459" cy="389965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8853" y="2911288"/>
            <a:ext cx="300698" cy="3006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049" y="753035"/>
            <a:ext cx="300698" cy="300698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>
            <a:off x="6898341" y="3254189"/>
            <a:ext cx="656708" cy="0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113494" y="1308848"/>
            <a:ext cx="656708" cy="0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759823" y="1869141"/>
            <a:ext cx="842683" cy="4484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510988" y="255494"/>
            <a:ext cx="551330" cy="4975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7756755" y="1376083"/>
            <a:ext cx="359349" cy="0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538992" y="1869141"/>
            <a:ext cx="359349" cy="0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90319" y="380857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0988" y="2911289"/>
            <a:ext cx="2423281" cy="67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34614"/>
            <a:ext cx="9144000" cy="2964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Если выходной светофор и предельный </a:t>
            </a:r>
            <a:r>
              <a:rPr lang="ru-RU" sz="2000" dirty="0" smtClean="0"/>
              <a:t>столбик </a:t>
            </a:r>
            <a:r>
              <a:rPr lang="ru-RU" sz="2000" dirty="0"/>
              <a:t>пути отправления располагаются в </a:t>
            </a:r>
            <a:r>
              <a:rPr lang="ru-RU" sz="2000" b="1" dirty="0">
                <a:solidFill>
                  <a:srgbClr val="C00000"/>
                </a:solidFill>
              </a:rPr>
              <a:t>разных междупутьях </a:t>
            </a:r>
            <a:r>
              <a:rPr lang="ru-RU" sz="2000" b="1" dirty="0" smtClean="0">
                <a:solidFill>
                  <a:srgbClr val="C00000"/>
                </a:solidFill>
              </a:rPr>
              <a:t>Ч6</a:t>
            </a:r>
            <a:r>
              <a:rPr lang="ru-RU" sz="2000" b="1" dirty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Ч3  </a:t>
            </a:r>
            <a:r>
              <a:rPr lang="ru-RU" sz="2000" dirty="0"/>
              <a:t>то выходной светофор устанавливается в створе с изолирующим стыком, так как по габаритным размерам светофор не нарушает безопасности движения по соседним путям. Если выходной светофор и предельный столбик располагаются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в одном междупутье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ЧII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Ч4,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Ч5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dirty="0"/>
              <a:t>то в этом случае при установке светофора следует учесть </a:t>
            </a:r>
            <a:r>
              <a:rPr lang="ru-RU" sz="2000" dirty="0" smtClean="0"/>
              <a:t>габарит по </a:t>
            </a:r>
            <a:r>
              <a:rPr lang="ru-RU" sz="2000" dirty="0"/>
              <a:t>ширине междупутья, чтобы обеспечить безопасность движения по соседним путям.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85334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88" y="380857"/>
            <a:ext cx="8479766" cy="3635474"/>
          </a:xfrm>
          <a:prstGeom prst="rect">
            <a:avLst/>
          </a:prstGeom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7113494" y="753035"/>
            <a:ext cx="416859" cy="430306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6898341" y="2810435"/>
            <a:ext cx="645459" cy="389965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8853" y="2911288"/>
            <a:ext cx="300698" cy="3006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049" y="753035"/>
            <a:ext cx="300698" cy="300698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>
            <a:off x="6898341" y="3254189"/>
            <a:ext cx="656708" cy="0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113494" y="1308848"/>
            <a:ext cx="656708" cy="0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759823" y="1869141"/>
            <a:ext cx="842683" cy="4484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510988" y="255494"/>
            <a:ext cx="551330" cy="4975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7756755" y="1376083"/>
            <a:ext cx="359349" cy="0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538992" y="1869141"/>
            <a:ext cx="359349" cy="0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90319" y="380857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0988" y="2911289"/>
            <a:ext cx="2423281" cy="67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25296"/>
            <a:ext cx="9144000" cy="22496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По </a:t>
            </a:r>
            <a:r>
              <a:rPr lang="ru-RU" sz="2000" b="1" dirty="0"/>
              <a:t>этой причине </a:t>
            </a:r>
            <a:r>
              <a:rPr lang="ru-RU" sz="2000" b="1" dirty="0">
                <a:solidFill>
                  <a:srgbClr val="002060"/>
                </a:solidFill>
              </a:rPr>
              <a:t>выходные мачтовые</a:t>
            </a:r>
            <a:r>
              <a:rPr lang="ru-RU" sz="2000" dirty="0"/>
              <a:t> светофоры ЧII, </a:t>
            </a:r>
            <a:r>
              <a:rPr lang="ru-RU" sz="2000" dirty="0" smtClean="0"/>
              <a:t>Ч4 не </a:t>
            </a:r>
            <a:r>
              <a:rPr lang="ru-RU" sz="2000" dirty="0"/>
              <a:t>располагают в створе с изолирующим стыком, а относят от него на некоторое расстояние в сторону пути. В этом случае </a:t>
            </a:r>
            <a:r>
              <a:rPr lang="ru-RU" sz="2000" b="1" dirty="0"/>
              <a:t>расстояние от остряков стрелочного перевода до установки выходного светофора определяется по установочным таблицам в зависимости от конструкции светофора</a:t>
            </a:r>
            <a:r>
              <a:rPr lang="ru-RU" sz="2000" dirty="0"/>
              <a:t> (мачтовый или карликовый), </a:t>
            </a:r>
            <a:r>
              <a:rPr lang="ru-RU" sz="2000" b="1" dirty="0"/>
              <a:t>марки крестовины </a:t>
            </a:r>
            <a:r>
              <a:rPr lang="ru-RU" sz="2000" dirty="0"/>
              <a:t>(1/9, 1/11, 1/18), </a:t>
            </a:r>
            <a:r>
              <a:rPr lang="ru-RU" sz="2000" b="1" dirty="0"/>
              <a:t>ширины междупутья </a:t>
            </a:r>
            <a:r>
              <a:rPr lang="ru-RU" sz="2000" dirty="0"/>
              <a:t>(5,3; 5,5; 6,5 м), </a:t>
            </a:r>
            <a:r>
              <a:rPr lang="ru-RU" sz="2000" b="1" dirty="0"/>
              <a:t>радиуса кривой. </a:t>
            </a:r>
          </a:p>
        </p:txBody>
      </p:sp>
    </p:spTree>
    <p:extLst>
      <p:ext uri="{BB962C8B-B14F-4D97-AF65-F5344CB8AC3E}">
        <p14:creationId xmlns:p14="http://schemas.microsoft.com/office/powerpoint/2010/main" val="559946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88" y="1698668"/>
            <a:ext cx="8479766" cy="363547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065201"/>
            <a:ext cx="9144000" cy="17528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Карликовый </a:t>
            </a:r>
            <a:r>
              <a:rPr lang="ru-RU" sz="2000" b="1" dirty="0">
                <a:solidFill>
                  <a:srgbClr val="C00000"/>
                </a:solidFill>
              </a:rPr>
              <a:t>светофор </a:t>
            </a:r>
            <a:r>
              <a:rPr lang="ru-RU" sz="2000" b="1" dirty="0"/>
              <a:t>обычно располагают в створе с изолирующим стыком, так как по габаритным размерам он не нарушает безопасности движения по соседним путям. </a:t>
            </a:r>
            <a:r>
              <a:rPr lang="ru-RU" sz="2000" dirty="0"/>
              <a:t>Если светофор расположен перед противошерстным остряком стрелочного перевода </a:t>
            </a:r>
            <a:r>
              <a:rPr lang="ru-RU" sz="2000" dirty="0" smtClean="0"/>
              <a:t>М1, то </a:t>
            </a:r>
            <a:r>
              <a:rPr lang="ru-RU" sz="2000" dirty="0"/>
              <a:t>в этом случае перед рамными рельсами стрелочного </a:t>
            </a:r>
            <a:r>
              <a:rPr lang="ru-RU" sz="2000" dirty="0" smtClean="0"/>
              <a:t>перевода </a:t>
            </a:r>
            <a:r>
              <a:rPr lang="ru-RU" sz="2000" dirty="0"/>
              <a:t>располагают изолирующие стыки, в створе с которыми устанавливают светофор любой </a:t>
            </a:r>
            <a:r>
              <a:rPr lang="ru-RU" sz="2000" dirty="0" smtClean="0"/>
              <a:t>конструкции.</a:t>
            </a:r>
            <a:endParaRPr lang="ru-RU" sz="2000" dirty="0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0988" y="255494"/>
            <a:ext cx="551330" cy="4975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593" y="3700278"/>
            <a:ext cx="300698" cy="30069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1030" t="20368" r="28824" b="9175"/>
          <a:stretch/>
        </p:blipFill>
        <p:spPr>
          <a:xfrm>
            <a:off x="510988" y="484094"/>
            <a:ext cx="2958564" cy="232200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65630" y="4230530"/>
            <a:ext cx="2319618" cy="716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561291" y="3966140"/>
            <a:ext cx="27770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645088" y="365854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</p:spTree>
    <p:extLst>
      <p:ext uri="{BB962C8B-B14F-4D97-AF65-F5344CB8AC3E}">
        <p14:creationId xmlns:p14="http://schemas.microsoft.com/office/powerpoint/2010/main" val="1952971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96206"/>
            <a:ext cx="9144000" cy="18667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/>
              <a:t>На </a:t>
            </a:r>
            <a:r>
              <a:rPr lang="ru-RU" sz="2000" b="1" dirty="0"/>
              <a:t>двухпутных участках </a:t>
            </a:r>
            <a:r>
              <a:rPr lang="ru-RU" sz="2000" dirty="0"/>
              <a:t>предусматривается организация движения по неправильному пути во время капитального ремонта одного из путей. Поэтому для приема поезда по неправильному пути на границе станции устанавливается на одной ординате с </a:t>
            </a:r>
            <a:r>
              <a:rPr lang="ru-RU" sz="2000" dirty="0" smtClean="0"/>
              <a:t>входным светофором </a:t>
            </a:r>
            <a:r>
              <a:rPr lang="ru-RU" sz="2000" dirty="0"/>
              <a:t>(обычно с левой стороны) </a:t>
            </a:r>
            <a:r>
              <a:rPr lang="ru-RU" sz="2000" b="1" dirty="0">
                <a:solidFill>
                  <a:srgbClr val="C00000"/>
                </a:solidFill>
              </a:rPr>
              <a:t>дополнительный карликовый входной светофор НД или ЧД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dirty="0"/>
              <a:t>который по конструкции может быть карликовым или мачтовым.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1946" y="753035"/>
            <a:ext cx="551330" cy="4975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5778" b="15145"/>
          <a:stretch/>
        </p:blipFill>
        <p:spPr>
          <a:xfrm>
            <a:off x="154935" y="309281"/>
            <a:ext cx="8739999" cy="38324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65176" y="3334871"/>
            <a:ext cx="5129758" cy="981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2425" t="18722" r="32645"/>
          <a:stretch/>
        </p:blipFill>
        <p:spPr>
          <a:xfrm>
            <a:off x="6091516" y="2608118"/>
            <a:ext cx="1707777" cy="21491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71628" y="365854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</p:spTree>
    <p:extLst>
      <p:ext uri="{BB962C8B-B14F-4D97-AF65-F5344CB8AC3E}">
        <p14:creationId xmlns:p14="http://schemas.microsoft.com/office/powerpoint/2010/main" val="830521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" y="3913093"/>
            <a:ext cx="9049871" cy="13549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После </a:t>
            </a:r>
            <a:r>
              <a:rPr lang="ru-RU" sz="2000" b="1" dirty="0">
                <a:solidFill>
                  <a:srgbClr val="C00000"/>
                </a:solidFill>
              </a:rPr>
              <a:t>расстановки светофоров определяют полезную длину каждого приемо-отправочного пути. </a:t>
            </a:r>
            <a:r>
              <a:rPr lang="ru-RU" sz="2000" dirty="0"/>
              <a:t>Полезная длина </a:t>
            </a:r>
            <a:r>
              <a:rPr lang="ru-RU" sz="2000" b="1" dirty="0">
                <a:solidFill>
                  <a:srgbClr val="002060"/>
                </a:solidFill>
              </a:rPr>
              <a:t>специализированного пути IП и IIП </a:t>
            </a:r>
            <a:r>
              <a:rPr lang="ru-RU" sz="2000" dirty="0"/>
              <a:t>определяется от выходного светофора HI и </a:t>
            </a:r>
            <a:r>
              <a:rPr lang="ru-RU" sz="2000" dirty="0" smtClean="0"/>
              <a:t>Ч</a:t>
            </a:r>
            <a:r>
              <a:rPr lang="en-US" sz="2000" dirty="0" smtClean="0"/>
              <a:t>II</a:t>
            </a:r>
            <a:r>
              <a:rPr lang="ru-RU" sz="2000" dirty="0" smtClean="0"/>
              <a:t> </a:t>
            </a:r>
            <a:r>
              <a:rPr lang="ru-RU" sz="2000" dirty="0"/>
              <a:t>одной стороны пути до предельного столбика с другой стороны пути.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8172" r="4104"/>
          <a:stretch/>
        </p:blipFill>
        <p:spPr>
          <a:xfrm>
            <a:off x="79032" y="662123"/>
            <a:ext cx="4353636" cy="32138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10" r="37744"/>
          <a:stretch/>
        </p:blipFill>
        <p:spPr>
          <a:xfrm>
            <a:off x="4392424" y="638059"/>
            <a:ext cx="4650511" cy="33743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221071" y="3279017"/>
            <a:ext cx="1753471" cy="733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0140" y="1167479"/>
            <a:ext cx="330440" cy="3238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2893325" y="1951630"/>
            <a:ext cx="3835021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661313" y="2702256"/>
            <a:ext cx="3712191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771628" y="365854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</p:spTree>
    <p:extLst>
      <p:ext uri="{BB962C8B-B14F-4D97-AF65-F5344CB8AC3E}">
        <p14:creationId xmlns:p14="http://schemas.microsoft.com/office/powerpoint/2010/main" val="2819276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41" y="4295276"/>
            <a:ext cx="9079265" cy="17097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Полезная </a:t>
            </a:r>
            <a:r>
              <a:rPr lang="ru-RU" sz="2000" b="1" dirty="0">
                <a:solidFill>
                  <a:srgbClr val="C00000"/>
                </a:solidFill>
              </a:rPr>
              <a:t>длина </a:t>
            </a:r>
            <a:r>
              <a:rPr lang="ru-RU" sz="2000" b="1" dirty="0"/>
              <a:t>путей 3П, 5П, 4П, </a:t>
            </a:r>
            <a:r>
              <a:rPr lang="ru-RU" sz="2000" b="1" dirty="0" smtClean="0"/>
              <a:t>6П </a:t>
            </a:r>
            <a:r>
              <a:rPr lang="ru-RU" sz="2000" dirty="0"/>
              <a:t>обеспечивающих движение в обоих направлениях, </a:t>
            </a:r>
            <a:r>
              <a:rPr lang="ru-RU" sz="2000" b="1" dirty="0"/>
              <a:t>определяется</a:t>
            </a:r>
            <a:r>
              <a:rPr lang="ru-RU" sz="2000" dirty="0"/>
              <a:t> от выходного светофора одной горловины до предельного столбика другой горловины для четного и нечетного направлений отдельно. Таким образом, применение мачтовых выходных светофоров уменьшает полезную длину приемо-отправочного пути.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21071" y="3279017"/>
            <a:ext cx="1753471" cy="733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0140" y="1167479"/>
            <a:ext cx="330440" cy="3238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85899" y="662123"/>
            <a:ext cx="1392070" cy="375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458569" y="1284087"/>
            <a:ext cx="333375" cy="2612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867400" y="1037230"/>
            <a:ext cx="45719" cy="320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5847601" y="1176977"/>
            <a:ext cx="65518" cy="636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2"/>
          <a:srcRect l="20428" r="17036" b="30747"/>
          <a:stretch/>
        </p:blipFill>
        <p:spPr>
          <a:xfrm>
            <a:off x="207618" y="705008"/>
            <a:ext cx="8819500" cy="3280138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2771628" y="365854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3133725" y="1463097"/>
            <a:ext cx="1945658" cy="133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012583" y="1382920"/>
            <a:ext cx="1779361" cy="107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773906" y="3645729"/>
            <a:ext cx="2598820" cy="1219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771628" y="2831658"/>
            <a:ext cx="2440108" cy="813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209674" y="2687002"/>
            <a:ext cx="0" cy="5647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91681" y="2638825"/>
            <a:ext cx="0" cy="5647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773906" y="3251721"/>
            <a:ext cx="0" cy="5647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372726" y="3122556"/>
            <a:ext cx="0" cy="5647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417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60" y="183822"/>
            <a:ext cx="8742422" cy="382862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41" y="4295276"/>
            <a:ext cx="9049871" cy="23340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Мачтовыми </a:t>
            </a:r>
            <a:r>
              <a:rPr lang="ru-RU" sz="2000" b="1" dirty="0">
                <a:solidFill>
                  <a:srgbClr val="C00000"/>
                </a:solidFill>
              </a:rPr>
              <a:t>светофорами </a:t>
            </a:r>
            <a:r>
              <a:rPr lang="ru-RU" sz="2000" b="1" dirty="0"/>
              <a:t>должны быть </a:t>
            </a:r>
            <a:r>
              <a:rPr lang="ru-RU" sz="2000" b="1" dirty="0">
                <a:solidFill>
                  <a:srgbClr val="C00000"/>
                </a:solidFill>
              </a:rPr>
              <a:t>поездные </a:t>
            </a:r>
            <a:r>
              <a:rPr lang="ru-RU" sz="2000" b="1" dirty="0">
                <a:solidFill>
                  <a:srgbClr val="002060"/>
                </a:solidFill>
              </a:rPr>
              <a:t>светофоры на главных и боковых приемо-отправочных путях, </a:t>
            </a:r>
            <a:r>
              <a:rPr lang="ru-RU" sz="2000" b="1" dirty="0"/>
              <a:t>по которым осуществляется </a:t>
            </a:r>
            <a:r>
              <a:rPr lang="ru-RU" sz="2000" b="1" dirty="0">
                <a:solidFill>
                  <a:srgbClr val="C00000"/>
                </a:solidFill>
              </a:rPr>
              <a:t>безостановочный пропуск</a:t>
            </a:r>
            <a:r>
              <a:rPr lang="ru-RU" sz="2000" b="1" dirty="0">
                <a:solidFill>
                  <a:srgbClr val="002060"/>
                </a:solidFill>
              </a:rPr>
              <a:t> поездов</a:t>
            </a:r>
            <a:r>
              <a:rPr lang="ru-RU" sz="2000" b="1" dirty="0"/>
              <a:t>, а также </a:t>
            </a:r>
            <a:r>
              <a:rPr lang="ru-RU" sz="2000" b="1" dirty="0">
                <a:solidFill>
                  <a:srgbClr val="002060"/>
                </a:solidFill>
              </a:rPr>
              <a:t>светофоры групповые и горочные. 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  <a:r>
              <a:rPr lang="ru-RU" sz="2000" b="1" dirty="0" smtClean="0">
                <a:solidFill>
                  <a:srgbClr val="7030A0"/>
                </a:solidFill>
              </a:rPr>
              <a:t>Мачтовые </a:t>
            </a:r>
            <a:r>
              <a:rPr lang="ru-RU" sz="2000" b="1" dirty="0">
                <a:solidFill>
                  <a:srgbClr val="7030A0"/>
                </a:solidFill>
              </a:rPr>
              <a:t>маневровые </a:t>
            </a:r>
            <a:r>
              <a:rPr lang="ru-RU" sz="2000" b="1" dirty="0"/>
              <a:t>светофоры </a:t>
            </a:r>
            <a:r>
              <a:rPr lang="ru-RU" sz="2000" b="1" dirty="0" smtClean="0"/>
              <a:t>М6</a:t>
            </a:r>
            <a:r>
              <a:rPr lang="ru-RU" sz="2000" b="1" dirty="0"/>
              <a:t>, </a:t>
            </a:r>
            <a:r>
              <a:rPr lang="ru-RU" sz="2000" b="1" dirty="0" smtClean="0"/>
              <a:t>М8 </a:t>
            </a:r>
            <a:r>
              <a:rPr lang="ru-RU" sz="2000" dirty="0"/>
              <a:t>устанавливают на выходе из тупиков, вытяжек, подъездных путей, депо и т.п. В остальных случаях применяют карликовые маневровые светофоры, которые всегда устанавливаются в створе с изолирующими стыками и не уменьшают полезной длины приемо-отправочных путей.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21071" y="3279017"/>
            <a:ext cx="1753471" cy="733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0140" y="1167479"/>
            <a:ext cx="330440" cy="3238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98543" y="3152633"/>
            <a:ext cx="3862317" cy="1023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449295" y="818865"/>
            <a:ext cx="1405720" cy="33496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11853" y="2442949"/>
            <a:ext cx="1220460" cy="33496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83642" y="1897040"/>
            <a:ext cx="1078173" cy="35484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82687" y="1920711"/>
            <a:ext cx="1078173" cy="35484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71628" y="365854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04596" y="2985150"/>
            <a:ext cx="980265" cy="33496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957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988858"/>
            <a:ext cx="9103659" cy="14641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Для </a:t>
            </a:r>
            <a:r>
              <a:rPr lang="ru-RU" sz="2000" dirty="0"/>
              <a:t>обеспечения безопасности движения все передвижения поездов по станции осуществляются по определенным маршрутам. </a:t>
            </a:r>
            <a:r>
              <a:rPr lang="ru-RU" sz="2000" b="1" dirty="0">
                <a:solidFill>
                  <a:srgbClr val="C00000"/>
                </a:solidFill>
              </a:rPr>
              <a:t>Маршрутом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называют </a:t>
            </a:r>
            <a:r>
              <a:rPr lang="ru-RU" sz="2000" b="1" dirty="0">
                <a:solidFill>
                  <a:srgbClr val="002060"/>
                </a:solidFill>
              </a:rPr>
              <a:t>путь следования поезда в пределах станции по открытому светофору и установленным в определенное положение и замкнутым стрелкам.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199220" y="-49927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9220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93" b="51887"/>
          <a:stretch/>
        </p:blipFill>
        <p:spPr>
          <a:xfrm>
            <a:off x="86325" y="756248"/>
            <a:ext cx="9044218" cy="366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85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88" y="4724275"/>
            <a:ext cx="9049871" cy="21337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Маршруты </a:t>
            </a:r>
            <a:r>
              <a:rPr lang="ru-RU" sz="2000" b="1" dirty="0">
                <a:solidFill>
                  <a:srgbClr val="C00000"/>
                </a:solidFill>
              </a:rPr>
              <a:t>по приему и отправлению поездов</a:t>
            </a:r>
            <a:r>
              <a:rPr lang="ru-RU" sz="2000" dirty="0"/>
              <a:t> </a:t>
            </a:r>
            <a:r>
              <a:rPr lang="ru-RU" sz="2000" b="1" dirty="0"/>
              <a:t>называются </a:t>
            </a:r>
            <a:r>
              <a:rPr lang="ru-RU" sz="2000" b="1" dirty="0" smtClean="0">
                <a:solidFill>
                  <a:srgbClr val="002060"/>
                </a:solidFill>
              </a:rPr>
              <a:t>поездными</a:t>
            </a:r>
            <a:r>
              <a:rPr lang="ru-RU" sz="2000" dirty="0" smtClean="0"/>
              <a:t>, </a:t>
            </a:r>
            <a:r>
              <a:rPr lang="ru-RU" sz="2000" b="1" dirty="0"/>
              <a:t>а </a:t>
            </a:r>
            <a:r>
              <a:rPr lang="ru-RU" sz="2000" b="1" dirty="0">
                <a:solidFill>
                  <a:srgbClr val="C00000"/>
                </a:solidFill>
              </a:rPr>
              <a:t>для переработки составов</a:t>
            </a:r>
            <a:r>
              <a:rPr lang="ru-RU" sz="2000" dirty="0"/>
              <a:t> — </a:t>
            </a:r>
            <a:r>
              <a:rPr lang="ru-RU" sz="2000" b="1" dirty="0" smtClean="0">
                <a:solidFill>
                  <a:srgbClr val="002060"/>
                </a:solidFill>
              </a:rPr>
              <a:t>маневровыми</a:t>
            </a:r>
            <a:r>
              <a:rPr lang="ru-RU" sz="2000" dirty="0" smtClean="0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Все </a:t>
            </a:r>
            <a:r>
              <a:rPr lang="ru-RU" sz="2000" b="1" dirty="0">
                <a:solidFill>
                  <a:srgbClr val="002060"/>
                </a:solidFill>
              </a:rPr>
              <a:t>передвижения по станции</a:t>
            </a:r>
            <a:r>
              <a:rPr lang="ru-RU" sz="2000" dirty="0"/>
              <a:t>, </a:t>
            </a:r>
            <a:r>
              <a:rPr lang="ru-RU" sz="2000" b="1" dirty="0"/>
              <a:t>которые</a:t>
            </a:r>
            <a:r>
              <a:rPr lang="ru-RU" sz="2000" dirty="0"/>
              <a:t> </a:t>
            </a:r>
            <a:r>
              <a:rPr lang="ru-RU" sz="2000" b="1" dirty="0"/>
              <a:t>осуществляются</a:t>
            </a:r>
            <a:r>
              <a:rPr lang="ru-RU" sz="2000" dirty="0"/>
              <a:t> по замкнутым в маршруте стрелкам и открытым светофорам, </a:t>
            </a:r>
            <a:r>
              <a:rPr lang="ru-RU" sz="2000" b="1" dirty="0"/>
              <a:t>называются </a:t>
            </a:r>
            <a:r>
              <a:rPr lang="ru-RU" sz="2000" b="1" dirty="0" smtClean="0">
                <a:solidFill>
                  <a:srgbClr val="002060"/>
                </a:solidFill>
              </a:rPr>
              <a:t>маршрутизированными</a:t>
            </a:r>
            <a:r>
              <a:rPr lang="ru-RU" sz="2000" dirty="0" smtClean="0"/>
              <a:t>, </a:t>
            </a:r>
            <a:r>
              <a:rPr lang="ru-RU" sz="2000" dirty="0"/>
              <a:t>а по незамкнутым стрелкам и закрытым светофорам — </a:t>
            </a:r>
            <a:r>
              <a:rPr lang="ru-RU" sz="2000" b="1" dirty="0" smtClean="0">
                <a:solidFill>
                  <a:srgbClr val="002060"/>
                </a:solidFill>
              </a:rPr>
              <a:t>не маршрутизированными.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6" t="8642" r="-156" b="303"/>
          <a:stretch/>
        </p:blipFill>
        <p:spPr>
          <a:xfrm>
            <a:off x="249995" y="702462"/>
            <a:ext cx="8745285" cy="41024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</p:spTree>
    <p:extLst>
      <p:ext uri="{BB962C8B-B14F-4D97-AF65-F5344CB8AC3E}">
        <p14:creationId xmlns:p14="http://schemas.microsoft.com/office/powerpoint/2010/main" val="241993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88960" y="0"/>
            <a:ext cx="4732111" cy="4840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44154"/>
            <a:ext cx="9144000" cy="2164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15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90-102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1. Принципы </a:t>
            </a:r>
            <a:r>
              <a:rPr lang="ru-RU" sz="2000" b="1" dirty="0"/>
              <a:t>осигнализования и маршрутизации станции, понятие </a:t>
            </a:r>
            <a:r>
              <a:rPr lang="ru-RU" sz="2000" b="1" dirty="0" smtClean="0"/>
              <a:t>маршрута. </a:t>
            </a:r>
          </a:p>
          <a:p>
            <a:pPr marL="0" indent="0">
              <a:buNone/>
            </a:pPr>
            <a:r>
              <a:rPr lang="ru-RU" sz="2000" b="1" dirty="0" smtClean="0"/>
              <a:t>2. Понятие </a:t>
            </a:r>
            <a:r>
              <a:rPr lang="ru-RU" sz="2000" b="1" dirty="0"/>
              <a:t>пошерстной и противошерстной стрелки, плюсового и минусового положения </a:t>
            </a:r>
            <a:r>
              <a:rPr lang="ru-RU" sz="2000" b="1" dirty="0" smtClean="0"/>
              <a:t>стрелки.</a:t>
            </a:r>
          </a:p>
          <a:p>
            <a:pPr marL="0" indent="0">
              <a:buNone/>
            </a:pPr>
            <a:r>
              <a:rPr lang="ru-RU" sz="2000" b="1" dirty="0" smtClean="0"/>
              <a:t>3. Таблицы </a:t>
            </a:r>
            <a:r>
              <a:rPr lang="ru-RU" sz="2000" b="1" dirty="0"/>
              <a:t>зависимостей стрелок и сигналов.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9083"/>
            <a:ext cx="9144000" cy="23945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27851" y="850605"/>
            <a:ext cx="1616149" cy="425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4322" y="1920520"/>
            <a:ext cx="2879677" cy="2719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/>
              <a:t>При разработке </a:t>
            </a:r>
            <a:r>
              <a:rPr lang="ru-RU" sz="2000" b="1" dirty="0">
                <a:solidFill>
                  <a:srgbClr val="C00000"/>
                </a:solidFill>
              </a:rPr>
              <a:t>маршрутизации промежуточной </a:t>
            </a:r>
            <a:r>
              <a:rPr lang="ru-RU" sz="2000" b="1" dirty="0"/>
              <a:t>станции составляются </a:t>
            </a:r>
            <a:r>
              <a:rPr lang="ru-RU" sz="2000" b="1" dirty="0">
                <a:solidFill>
                  <a:srgbClr val="002060"/>
                </a:solidFill>
              </a:rPr>
              <a:t>схематический план станции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002060"/>
                </a:solidFill>
              </a:rPr>
              <a:t>таблица зависимостей по враждебности </a:t>
            </a:r>
            <a:r>
              <a:rPr lang="ru-RU" sz="2000" b="1" dirty="0" smtClean="0">
                <a:solidFill>
                  <a:srgbClr val="002060"/>
                </a:solidFill>
              </a:rPr>
              <a:t>маршрутов.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" y="619134"/>
            <a:ext cx="6415050" cy="58380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</p:spTree>
    <p:extLst>
      <p:ext uri="{BB962C8B-B14F-4D97-AF65-F5344CB8AC3E}">
        <p14:creationId xmlns:p14="http://schemas.microsoft.com/office/powerpoint/2010/main" val="3027786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78723"/>
            <a:ext cx="9021169" cy="18803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Схематический план станции </a:t>
            </a:r>
            <a:r>
              <a:rPr lang="ru-RU" sz="2000" dirty="0" smtClean="0"/>
              <a:t>выполняется </a:t>
            </a:r>
            <a:r>
              <a:rPr lang="ru-RU" sz="2000" dirty="0"/>
              <a:t>без масштаба, все пути на плане изображаются прямыми линиями. На таком плане показываются специализация и нумерация путей, централизованные стрелки, их нумерация и нормальное положение, входные, выходные и маневровые светофоры и их обозначения, изолирующие стыки для оборудования станции рельсовыми цепями и другие элементы напольного оборудования ЭЦ.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30742"/>
          <a:stretch/>
        </p:blipFill>
        <p:spPr>
          <a:xfrm>
            <a:off x="0" y="786446"/>
            <a:ext cx="9144000" cy="249128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2493311"/>
            <a:ext cx="1457325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04365" y="2198770"/>
            <a:ext cx="126066" cy="294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27309" y="1135156"/>
            <a:ext cx="1276350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81575" y="794026"/>
            <a:ext cx="733425" cy="247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1162050"/>
            <a:ext cx="395785" cy="2027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313303" y="1100418"/>
            <a:ext cx="470263" cy="300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112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8" y="4192069"/>
            <a:ext cx="9086458" cy="24373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На </a:t>
            </a:r>
            <a:r>
              <a:rPr lang="ru-RU" sz="2000" b="1" dirty="0"/>
              <a:t>промежуточных станциях </a:t>
            </a:r>
            <a:r>
              <a:rPr lang="ru-RU" sz="2000" b="1" dirty="0">
                <a:solidFill>
                  <a:srgbClr val="C00000"/>
                </a:solidFill>
              </a:rPr>
              <a:t>однопутных линий </a:t>
            </a:r>
            <a:r>
              <a:rPr lang="ru-RU" sz="2000" b="1" dirty="0">
                <a:solidFill>
                  <a:srgbClr val="7030A0"/>
                </a:solidFill>
              </a:rPr>
              <a:t>все приемо-отправочные пути двустороннего действия </a:t>
            </a:r>
            <a:r>
              <a:rPr lang="ru-RU" sz="2000" dirty="0"/>
              <a:t>и используются для приема поездов как четного, так и нечетного направлений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Специализация </a:t>
            </a:r>
            <a:r>
              <a:rPr lang="ru-RU" sz="2000" b="1" dirty="0">
                <a:solidFill>
                  <a:srgbClr val="C00000"/>
                </a:solidFill>
              </a:rPr>
              <a:t>путей </a:t>
            </a:r>
            <a:r>
              <a:rPr lang="ru-RU" sz="2000" b="1" dirty="0"/>
              <a:t>подразумевает </a:t>
            </a:r>
            <a:r>
              <a:rPr lang="ru-RU" sz="2000" b="1" dirty="0">
                <a:solidFill>
                  <a:srgbClr val="002060"/>
                </a:solidFill>
              </a:rPr>
              <a:t>указание направления поездных передвижений по каждому из станционных путей. </a:t>
            </a:r>
            <a:r>
              <a:rPr lang="ru-RU" sz="2000" dirty="0"/>
              <a:t>Главные пути, как правило, специализируются для поездных передвижений в направлении движения по перегону, а остальные могут быть обезличенными, т. е. специализированными в обоих направлениях.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359" t="17224" b="43851"/>
          <a:stretch/>
        </p:blipFill>
        <p:spPr>
          <a:xfrm>
            <a:off x="7749" y="1004814"/>
            <a:ext cx="9136251" cy="273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80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96" y="3578723"/>
            <a:ext cx="9021169" cy="18803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На </a:t>
            </a:r>
            <a:r>
              <a:rPr lang="ru-RU" sz="2000" b="1" dirty="0"/>
              <a:t>станциях </a:t>
            </a:r>
            <a:r>
              <a:rPr lang="ru-RU" sz="2000" b="1" dirty="0">
                <a:solidFill>
                  <a:srgbClr val="C00000"/>
                </a:solidFill>
              </a:rPr>
              <a:t>двухпутных линий </a:t>
            </a:r>
            <a:r>
              <a:rPr lang="ru-RU" sz="2000" b="1" dirty="0"/>
              <a:t>главные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пути IП и IIП</a:t>
            </a:r>
            <a:r>
              <a:rPr lang="ru-RU" sz="2000" dirty="0"/>
              <a:t>, как правило, специализируются для приема поездов </a:t>
            </a:r>
            <a:r>
              <a:rPr lang="ru-RU" sz="2000" b="1" dirty="0">
                <a:solidFill>
                  <a:srgbClr val="C00000"/>
                </a:solidFill>
              </a:rPr>
              <a:t>четного </a:t>
            </a:r>
            <a:r>
              <a:rPr lang="ru-RU" sz="2000" b="1" dirty="0"/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нечетного</a:t>
            </a:r>
            <a:r>
              <a:rPr lang="ru-RU" sz="2000" b="1" dirty="0"/>
              <a:t> </a:t>
            </a:r>
            <a:r>
              <a:rPr lang="ru-RU" sz="2000" dirty="0"/>
              <a:t>направления. Специализация путей на схематическом плане станции показывается стрелками по середине путей. </a:t>
            </a:r>
            <a:r>
              <a:rPr lang="ru-RU" sz="2000" b="1" dirty="0"/>
              <a:t>По главным путям </a:t>
            </a:r>
            <a:r>
              <a:rPr lang="ru-RU" sz="2000" dirty="0"/>
              <a:t>станции предусматривается сквозной пропуск поездов, а по одному из </a:t>
            </a:r>
            <a:r>
              <a:rPr lang="ru-RU" sz="2000" b="1" dirty="0"/>
              <a:t>боковых</a:t>
            </a:r>
            <a:r>
              <a:rPr lang="ru-RU" sz="2000" dirty="0"/>
              <a:t> (примыкаемых к главным) для каждого направления —безостановочный пропуск поездов.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30742"/>
          <a:stretch/>
        </p:blipFill>
        <p:spPr>
          <a:xfrm>
            <a:off x="0" y="915049"/>
            <a:ext cx="9144000" cy="21269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2352675"/>
            <a:ext cx="1457325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04013" y="2091194"/>
            <a:ext cx="153312" cy="261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67650" y="1162050"/>
            <a:ext cx="1276350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81575" y="915049"/>
            <a:ext cx="733425" cy="247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1162050"/>
            <a:ext cx="395785" cy="2027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307771" y="1162050"/>
            <a:ext cx="470263" cy="300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962806" y="2082485"/>
            <a:ext cx="1924215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4781772" y="1821606"/>
            <a:ext cx="1940118" cy="79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181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34848"/>
            <a:ext cx="9144000" cy="21231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На </a:t>
            </a:r>
            <a:r>
              <a:rPr lang="ru-RU" sz="2000" b="1" dirty="0">
                <a:solidFill>
                  <a:srgbClr val="002060"/>
                </a:solidFill>
              </a:rPr>
              <a:t>схематическом плане показаны все централизованные стрелки в нормальном положении. </a:t>
            </a:r>
            <a:r>
              <a:rPr lang="ru-RU" sz="2000" b="1" dirty="0">
                <a:solidFill>
                  <a:srgbClr val="C00000"/>
                </a:solidFill>
              </a:rPr>
              <a:t>Нормальным положением входных стрелок на главных путях станций </a:t>
            </a:r>
            <a:r>
              <a:rPr lang="ru-RU" sz="2000" b="1" dirty="0"/>
              <a:t>однопутных линий </a:t>
            </a:r>
            <a:r>
              <a:rPr lang="ru-RU" sz="2000" dirty="0"/>
              <a:t>является направление с каждого конца станции на разные пути; на станциях </a:t>
            </a:r>
            <a:r>
              <a:rPr lang="ru-RU" sz="2000" b="1" dirty="0"/>
              <a:t>двухпутных линий </a:t>
            </a:r>
            <a:r>
              <a:rPr lang="ru-RU" sz="2000" dirty="0"/>
              <a:t>— направление по соответствующим приемо-отправочным путям; при наличии </a:t>
            </a:r>
            <a:r>
              <a:rPr lang="ru-RU" sz="2000" b="1" dirty="0"/>
              <a:t>предохранительных и улавливающих тупиков </a:t>
            </a:r>
            <a:r>
              <a:rPr lang="ru-RU" sz="2000" dirty="0"/>
              <a:t>— направление в эти тупики.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1525" t="41436" r="46867" b="37743"/>
          <a:stretch/>
        </p:blipFill>
        <p:spPr>
          <a:xfrm>
            <a:off x="300250" y="469058"/>
            <a:ext cx="7385580" cy="1986424"/>
          </a:xfrm>
          <a:prstGeom prst="rect">
            <a:avLst/>
          </a:prstGeom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960" y="2128198"/>
            <a:ext cx="6124575" cy="2628900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1992573" y="1462270"/>
            <a:ext cx="251801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510584" y="1053737"/>
            <a:ext cx="522970" cy="40853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510584" y="1448053"/>
            <a:ext cx="1326138" cy="3163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840363" y="1462270"/>
            <a:ext cx="619911" cy="52328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551247" y="2455482"/>
            <a:ext cx="640547" cy="409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488960" y="2128198"/>
            <a:ext cx="506789" cy="327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656113" y="3959449"/>
            <a:ext cx="1547384" cy="508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2742354" y="3640183"/>
            <a:ext cx="13768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432663" y="3640183"/>
            <a:ext cx="2699657" cy="870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505305" y="3675019"/>
            <a:ext cx="750602" cy="75764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880606" y="4029120"/>
            <a:ext cx="805224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264616" y="4415247"/>
            <a:ext cx="59051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4275908" y="3230880"/>
            <a:ext cx="478743" cy="40930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754651" y="3230880"/>
            <a:ext cx="1116869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5829500" y="2819471"/>
            <a:ext cx="479200" cy="41835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6904349" y="2413047"/>
            <a:ext cx="399734" cy="40642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6308700" y="2838993"/>
            <a:ext cx="1964443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7304083" y="2429355"/>
            <a:ext cx="1309452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516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ru.all.biz/img/ru/catalog/8545993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3"/>
          <a:stretch/>
        </p:blipFill>
        <p:spPr bwMode="auto">
          <a:xfrm>
            <a:off x="1617788" y="833643"/>
            <a:ext cx="5935389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7235" y="5610489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b="1" dirty="0" smtClean="0"/>
              <a:t>Движение </a:t>
            </a:r>
            <a:r>
              <a:rPr lang="ru-RU" sz="2000" b="1" dirty="0" smtClean="0">
                <a:solidFill>
                  <a:srgbClr val="000000"/>
                </a:solidFill>
              </a:rPr>
              <a:t>по </a:t>
            </a:r>
            <a:r>
              <a:rPr lang="ru-RU" sz="2000" b="1" dirty="0">
                <a:solidFill>
                  <a:srgbClr val="000000"/>
                </a:solidFill>
              </a:rPr>
              <a:t>стрелочному переводу </a:t>
            </a:r>
            <a:r>
              <a:rPr lang="ru-RU" sz="2000" b="1" dirty="0" smtClean="0">
                <a:solidFill>
                  <a:srgbClr val="C00000"/>
                </a:solidFill>
              </a:rPr>
              <a:t>от </a:t>
            </a:r>
            <a:r>
              <a:rPr lang="ru-RU" sz="2000" b="1" dirty="0">
                <a:solidFill>
                  <a:srgbClr val="C00000"/>
                </a:solidFill>
              </a:rPr>
              <a:t>остряков к </a:t>
            </a:r>
            <a:r>
              <a:rPr lang="ru-RU" sz="2000" b="1" dirty="0" smtClean="0">
                <a:solidFill>
                  <a:srgbClr val="C00000"/>
                </a:solidFill>
              </a:rPr>
              <a:t>крестовине  </a:t>
            </a:r>
            <a:r>
              <a:rPr lang="ru-RU" sz="2000" b="1" dirty="0" smtClean="0">
                <a:solidFill>
                  <a:srgbClr val="000000"/>
                </a:solidFill>
              </a:rPr>
              <a:t>называется </a:t>
            </a:r>
            <a:r>
              <a:rPr lang="ru-RU" sz="2000" b="1" dirty="0" smtClean="0">
                <a:solidFill>
                  <a:srgbClr val="C00000"/>
                </a:solidFill>
              </a:rPr>
              <a:t>противошерстным</a:t>
            </a:r>
            <a:r>
              <a:rPr lang="ru-RU" sz="2000" b="1" dirty="0" smtClean="0">
                <a:solidFill>
                  <a:srgbClr val="000000"/>
                </a:solidFill>
              </a:rPr>
              <a:t>; </a:t>
            </a:r>
            <a:r>
              <a:rPr lang="ru-RU" sz="2000" b="1" dirty="0">
                <a:solidFill>
                  <a:srgbClr val="000000"/>
                </a:solidFill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</a:rPr>
              <a:t>от </a:t>
            </a:r>
            <a:r>
              <a:rPr lang="ru-RU" sz="2000" b="1" dirty="0">
                <a:solidFill>
                  <a:srgbClr val="002060"/>
                </a:solidFill>
              </a:rPr>
              <a:t>крестовины к </a:t>
            </a:r>
            <a:r>
              <a:rPr lang="ru-RU" sz="2000" b="1" dirty="0" smtClean="0">
                <a:solidFill>
                  <a:srgbClr val="002060"/>
                </a:solidFill>
              </a:rPr>
              <a:t>острякам </a:t>
            </a:r>
            <a:r>
              <a:rPr lang="ru-RU" sz="2000" b="1" dirty="0" err="1" smtClean="0">
                <a:solidFill>
                  <a:srgbClr val="002060"/>
                </a:solidFill>
              </a:rPr>
              <a:t>пошерстным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4029883" y="1126903"/>
            <a:ext cx="216024" cy="280831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245907" y="1223247"/>
            <a:ext cx="288032" cy="280831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</p:spTree>
    <p:extLst>
      <p:ext uri="{BB962C8B-B14F-4D97-AF65-F5344CB8AC3E}">
        <p14:creationId xmlns:p14="http://schemas.microsoft.com/office/powerpoint/2010/main" val="213589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4619532"/>
            <a:ext cx="9021169" cy="22384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Нормальное положение стрелки </a:t>
            </a:r>
            <a:r>
              <a:rPr lang="ru-RU" sz="2000" b="1" dirty="0" smtClean="0"/>
              <a:t>условно </a:t>
            </a:r>
            <a:r>
              <a:rPr lang="ru-RU" sz="2000" b="1" dirty="0"/>
              <a:t>называется </a:t>
            </a:r>
            <a:r>
              <a:rPr lang="ru-RU" sz="2000" b="1" dirty="0">
                <a:solidFill>
                  <a:srgbClr val="C00000"/>
                </a:solidFill>
              </a:rPr>
              <a:t>плюсовым</a:t>
            </a:r>
            <a:r>
              <a:rPr lang="ru-RU" sz="2000" dirty="0"/>
              <a:t> и указывается в таблице зависимостей знаком </a:t>
            </a:r>
            <a:r>
              <a:rPr lang="ru-RU" sz="2000" b="1" dirty="0">
                <a:solidFill>
                  <a:srgbClr val="C00000"/>
                </a:solidFill>
              </a:rPr>
              <a:t>«+»</a:t>
            </a:r>
            <a:r>
              <a:rPr lang="ru-RU" sz="2000" dirty="0"/>
              <a:t>, переведенное положение стрелки условно называется </a:t>
            </a:r>
            <a:r>
              <a:rPr lang="ru-RU" sz="2000" b="1" dirty="0">
                <a:solidFill>
                  <a:srgbClr val="002060"/>
                </a:solidFill>
              </a:rPr>
              <a:t>минусовым</a:t>
            </a:r>
            <a:r>
              <a:rPr lang="ru-RU" sz="2000" dirty="0"/>
              <a:t> и указывается знаком </a:t>
            </a:r>
            <a:r>
              <a:rPr lang="ru-RU" sz="2000" b="1" dirty="0">
                <a:solidFill>
                  <a:srgbClr val="002060"/>
                </a:solidFill>
              </a:rPr>
              <a:t>«–».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Со </a:t>
            </a:r>
            <a:r>
              <a:rPr lang="ru-RU" sz="2000" dirty="0"/>
              <a:t>стороны прибытия четных поездов стрелки нумеруются порядковыми четными номерами, а со стороны прибытия нечетных поездов — порядковыми нечетными.</a:t>
            </a:r>
          </a:p>
          <a:p>
            <a:pPr marL="0" indent="0" algn="just">
              <a:buNone/>
            </a:pPr>
            <a:r>
              <a:rPr lang="ru-RU" sz="2000" dirty="0"/>
              <a:t> 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294" b="19801"/>
          <a:stretch/>
        </p:blipFill>
        <p:spPr>
          <a:xfrm>
            <a:off x="236049" y="675166"/>
            <a:ext cx="8728994" cy="388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18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3731218"/>
            <a:ext cx="9116704" cy="31267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Таблица зависимостей </a:t>
            </a:r>
            <a:r>
              <a:rPr lang="ru-RU" sz="2000" b="1" dirty="0"/>
              <a:t>отражает</a:t>
            </a:r>
            <a:r>
              <a:rPr lang="ru-RU" sz="2000" b="1" dirty="0">
                <a:solidFill>
                  <a:srgbClr val="C00000"/>
                </a:solidFill>
              </a:rPr>
              <a:t> все зависимости </a:t>
            </a:r>
            <a:r>
              <a:rPr lang="ru-RU" sz="2000" b="1" dirty="0">
                <a:solidFill>
                  <a:srgbClr val="7030A0"/>
                </a:solidFill>
              </a:rPr>
              <a:t>между стрелками, сигналами и маршрутами.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Между стрелками и сигналами каждого маршрута устанавливаются следующие взаимозависимости: </a:t>
            </a:r>
            <a:r>
              <a:rPr lang="ru-RU" sz="2000" dirty="0"/>
              <a:t>при неустановленных маршрутах и закрытых светофорах стрелки свободны от замыкания и их можно переводить в любое положение; после перевода стрелок и правильной установки маршрута светофор может быть открыт нажатием сигнальной кнопки при условии отсутствия установки враждебного маршрута; на все время открытого положения светофора стрелки находятся в замкнутом состоянии и перевод их невозможен, после перекрытия светофора стрелки продолжают оставаться замкнутыми до момента проследования поезда по установленному маршруту, после чего они размыкаются и появляется возможность установки других маршрутов.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8745"/>
          <a:stretch/>
        </p:blipFill>
        <p:spPr>
          <a:xfrm>
            <a:off x="1667434" y="2310589"/>
            <a:ext cx="6049923" cy="14425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53835"/>
          <a:stretch/>
        </p:blipFill>
        <p:spPr>
          <a:xfrm>
            <a:off x="1573306" y="669427"/>
            <a:ext cx="6144052" cy="163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37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82184"/>
            <a:ext cx="9144000" cy="23758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В </a:t>
            </a:r>
            <a:r>
              <a:rPr lang="ru-RU" sz="2000" b="1" dirty="0">
                <a:solidFill>
                  <a:srgbClr val="C00000"/>
                </a:solidFill>
              </a:rPr>
              <a:t>таблицу зависимостей </a:t>
            </a:r>
            <a:r>
              <a:rPr lang="ru-RU" sz="2000" b="1" dirty="0"/>
              <a:t>включаются</a:t>
            </a:r>
            <a:r>
              <a:rPr lang="ru-RU" sz="2000" b="1" dirty="0">
                <a:solidFill>
                  <a:srgbClr val="002060"/>
                </a:solidFill>
              </a:rPr>
              <a:t> все поездные маршруты станции. </a:t>
            </a:r>
            <a:r>
              <a:rPr lang="ru-RU" sz="2000" dirty="0"/>
              <a:t>Поездные маршруты заносятся в графы «Направление» и «Наименование маршрута». Все маршруты нумеруются порядковыми номерами и для каждого маршрута отводится одна строка таблицы. В строке каждого маршрута указывается враждебность с </a:t>
            </a:r>
            <a:r>
              <a:rPr lang="ru-RU" sz="2000" dirty="0" smtClean="0"/>
              <a:t>другим маршрутами</a:t>
            </a:r>
            <a:r>
              <a:rPr lang="ru-RU" sz="2000" dirty="0"/>
              <a:t>, положение ходовых и охранных стрелок, литера светофора, по которому разрешается движение по данному маршруту, враждебность с маневровыми передвижениями по отдельным группам местного управления в каждой горловине станции.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29361"/>
          <a:stretch/>
        </p:blipFill>
        <p:spPr>
          <a:xfrm>
            <a:off x="1430997" y="613370"/>
            <a:ext cx="6159174" cy="395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79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39" y="4323853"/>
            <a:ext cx="9130357" cy="197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Враждебность </a:t>
            </a:r>
            <a:r>
              <a:rPr lang="ru-RU" sz="2000" b="1" dirty="0">
                <a:solidFill>
                  <a:srgbClr val="C00000"/>
                </a:solidFill>
              </a:rPr>
              <a:t>маршрутов </a:t>
            </a:r>
            <a:r>
              <a:rPr lang="ru-RU" sz="2000" b="1" dirty="0"/>
              <a:t>устанавливается</a:t>
            </a:r>
            <a:r>
              <a:rPr lang="ru-RU" sz="2000" b="1" dirty="0">
                <a:solidFill>
                  <a:srgbClr val="C00000"/>
                </a:solidFill>
              </a:rPr>
              <a:t> для обеспечения безопасности движения. </a:t>
            </a:r>
            <a:r>
              <a:rPr lang="ru-RU" sz="2000" b="1" dirty="0">
                <a:solidFill>
                  <a:srgbClr val="002060"/>
                </a:solidFill>
              </a:rPr>
              <a:t>Невраждебными</a:t>
            </a:r>
            <a:r>
              <a:rPr lang="ru-RU" sz="2000" dirty="0"/>
              <a:t> </a:t>
            </a:r>
            <a:r>
              <a:rPr lang="ru-RU" sz="2000" b="1" dirty="0"/>
              <a:t>считают </a:t>
            </a:r>
            <a:r>
              <a:rPr lang="ru-RU" sz="2000" dirty="0"/>
              <a:t>попутные маршруты приема и отправления как с одного и того же пути, так и с разных путей; встречные маршруты приема на разные пути станции; маршруты отправления с одного и того же пути в разных направлениях; маневровые маршруты на один и тот же путь с разных концов станции.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3149" r="21703" b="29839"/>
          <a:stretch/>
        </p:blipFill>
        <p:spPr>
          <a:xfrm>
            <a:off x="59263" y="717577"/>
            <a:ext cx="8887489" cy="34717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4889" y="829149"/>
            <a:ext cx="2069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Станция </a:t>
            </a:r>
            <a:r>
              <a:rPr lang="ru-RU" sz="2000" b="1" u="sng" dirty="0" smtClean="0"/>
              <a:t>Красная</a:t>
            </a:r>
            <a:endParaRPr lang="ru-RU" sz="2000" u="sng" dirty="0"/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5568569" y="2664427"/>
            <a:ext cx="648072" cy="2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t="-1" r="43810" b="-2767"/>
          <a:stretch/>
        </p:blipFill>
        <p:spPr>
          <a:xfrm>
            <a:off x="4900329" y="2615602"/>
            <a:ext cx="685676" cy="30693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5"/>
          <a:srcRect l="63270"/>
          <a:stretch/>
        </p:blipFill>
        <p:spPr>
          <a:xfrm>
            <a:off x="3776465" y="2578802"/>
            <a:ext cx="1113763" cy="343738"/>
          </a:xfrm>
          <a:prstGeom prst="rect">
            <a:avLst/>
          </a:prstGeom>
        </p:spPr>
      </p:pic>
      <p:sp>
        <p:nvSpPr>
          <p:cNvPr id="24" name="Блок-схема: узел 23"/>
          <p:cNvSpPr/>
          <p:nvPr/>
        </p:nvSpPr>
        <p:spPr>
          <a:xfrm>
            <a:off x="3139290" y="2529442"/>
            <a:ext cx="166075" cy="172320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5165" y="2737225"/>
            <a:ext cx="763099" cy="185804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3305365" y="2830127"/>
            <a:ext cx="330531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Блок-схема: узел 44"/>
          <p:cNvSpPr/>
          <p:nvPr/>
        </p:nvSpPr>
        <p:spPr>
          <a:xfrm>
            <a:off x="3611622" y="2746260"/>
            <a:ext cx="150210" cy="167733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2438148" y="2396799"/>
            <a:ext cx="306257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 flipV="1">
            <a:off x="1979712" y="1944499"/>
            <a:ext cx="432048" cy="45230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107504" y="1944499"/>
            <a:ext cx="1872208" cy="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Блок-схема: узел 57"/>
          <p:cNvSpPr/>
          <p:nvPr/>
        </p:nvSpPr>
        <p:spPr>
          <a:xfrm>
            <a:off x="3131840" y="2702566"/>
            <a:ext cx="166075" cy="17232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394111" y="2438483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№2454</a:t>
            </a:r>
            <a:endParaRPr lang="ru-RU" sz="1400" b="1" dirty="0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7"/>
          <a:srcRect l="38793" t="8857" r="31359" b="-2683"/>
          <a:stretch/>
        </p:blipFill>
        <p:spPr>
          <a:xfrm rot="5400000">
            <a:off x="6372201" y="2044052"/>
            <a:ext cx="144015" cy="288032"/>
          </a:xfrm>
          <a:prstGeom prst="rect">
            <a:avLst/>
          </a:prstGeom>
        </p:spPr>
      </p:pic>
      <p:pic>
        <p:nvPicPr>
          <p:cNvPr id="67" name="Picture 2" descr="https://static-ru.insales.ru/images/products/1/7540/42179956/19010-1000x55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6" t="6272" r="55671" b="66703"/>
          <a:stretch/>
        </p:blipFill>
        <p:spPr bwMode="auto">
          <a:xfrm rot="16200000">
            <a:off x="6442111" y="2019122"/>
            <a:ext cx="249206" cy="3435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5994424" y="2064957"/>
            <a:ext cx="4106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/>
              <a:t>ПН1</a:t>
            </a:r>
            <a:endParaRPr lang="ru-RU" sz="1000" dirty="0"/>
          </a:p>
        </p:txBody>
      </p:sp>
      <p:sp>
        <p:nvSpPr>
          <p:cNvPr id="69" name="Блок-схема: узел 68"/>
          <p:cNvSpPr/>
          <p:nvPr/>
        </p:nvSpPr>
        <p:spPr>
          <a:xfrm>
            <a:off x="6539801" y="2126603"/>
            <a:ext cx="65856" cy="12292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7787739" y="2132856"/>
            <a:ext cx="158093" cy="157811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206882" y="1681918"/>
            <a:ext cx="158093" cy="15781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02093" y="1559487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№2907</a:t>
            </a:r>
            <a:endParaRPr lang="ru-RU" sz="1400" b="1" dirty="0"/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9"/>
          <a:srcRect l="1598" t="44842" r="58199" b="41169"/>
          <a:stretch/>
        </p:blipFill>
        <p:spPr>
          <a:xfrm>
            <a:off x="4411980" y="1778493"/>
            <a:ext cx="736084" cy="257996"/>
          </a:xfrm>
          <a:prstGeom prst="rect">
            <a:avLst/>
          </a:prstGeom>
        </p:spPr>
      </p:pic>
      <p:sp>
        <p:nvSpPr>
          <p:cNvPr id="74" name="Блок-схема: узел 73"/>
          <p:cNvSpPr/>
          <p:nvPr/>
        </p:nvSpPr>
        <p:spPr>
          <a:xfrm>
            <a:off x="6936070" y="2557366"/>
            <a:ext cx="158093" cy="15781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6256" y="2983174"/>
            <a:ext cx="158300" cy="158300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5447" y="1748773"/>
            <a:ext cx="182896" cy="18289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2327" y="1310556"/>
            <a:ext cx="182896" cy="182896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79309" y="2219730"/>
            <a:ext cx="182896" cy="182896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213" y="2128282"/>
            <a:ext cx="182896" cy="182896"/>
          </a:xfrm>
          <a:prstGeom prst="rect">
            <a:avLst/>
          </a:prstGeom>
        </p:spPr>
      </p:pic>
      <p:sp>
        <p:nvSpPr>
          <p:cNvPr id="80" name="Блок-схема: узел 79"/>
          <p:cNvSpPr/>
          <p:nvPr/>
        </p:nvSpPr>
        <p:spPr>
          <a:xfrm>
            <a:off x="1820036" y="1687371"/>
            <a:ext cx="144016" cy="144016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44921" y="2574634"/>
            <a:ext cx="164606" cy="164606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2972" y="2116060"/>
            <a:ext cx="164606" cy="164606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6191" y="3284984"/>
            <a:ext cx="164606" cy="164606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060" y="3048370"/>
            <a:ext cx="164606" cy="164606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2688" y="3150623"/>
            <a:ext cx="164606" cy="164606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4168" y="1829741"/>
            <a:ext cx="170703" cy="188992"/>
          </a:xfrm>
          <a:prstGeom prst="rect">
            <a:avLst/>
          </a:prstGeom>
        </p:spPr>
      </p:pic>
      <p:cxnSp>
        <p:nvCxnSpPr>
          <p:cNvPr id="88" name="Прямая со стрелкой 87"/>
          <p:cNvCxnSpPr>
            <a:stCxn id="86" idx="3"/>
          </p:cNvCxnSpPr>
          <p:nvPr/>
        </p:nvCxnSpPr>
        <p:spPr>
          <a:xfrm flipV="1">
            <a:off x="6254871" y="1907491"/>
            <a:ext cx="2578806" cy="16746"/>
          </a:xfrm>
          <a:prstGeom prst="straightConnector1">
            <a:avLst/>
          </a:prstGeom>
          <a:ln w="28575">
            <a:solidFill>
              <a:schemeClr val="accent4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0423" y="1710248"/>
            <a:ext cx="921737" cy="3238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21695" y="2109566"/>
            <a:ext cx="188992" cy="201185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 flipH="1" flipV="1">
            <a:off x="2764350" y="2419609"/>
            <a:ext cx="439498" cy="433327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sp>
        <p:nvSpPr>
          <p:cNvPr id="48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7633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70293"/>
            <a:ext cx="9144000" cy="22638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Релейная централизация </a:t>
            </a:r>
            <a:r>
              <a:rPr lang="ru-RU" sz="2000" b="1" dirty="0">
                <a:solidFill>
                  <a:srgbClr val="C00000"/>
                </a:solidFill>
              </a:rPr>
              <a:t>любой системы включает в себя следующие устройства: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/>
              <a:t>централизованный </a:t>
            </a:r>
            <a:r>
              <a:rPr lang="ru-RU" sz="2000" b="1" dirty="0"/>
              <a:t>аппарат с кнопками для управления стрелками и светофорами, который устанавливается в помещении ДСП или в аппаратном помещении поста ЭЦ и имеет световое табло с изображением путевого развития станции и лампочками, контролирующими состояние светофоров, стрелок и примыкающего к станции перегона;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341" y="484094"/>
            <a:ext cx="5914150" cy="388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8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21450" r="11562" b="15433"/>
          <a:stretch/>
        </p:blipFill>
        <p:spPr bwMode="auto">
          <a:xfrm>
            <a:off x="894985" y="498441"/>
            <a:ext cx="7643813" cy="29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05" y="3615544"/>
            <a:ext cx="9113562" cy="20823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Враждебными</a:t>
            </a:r>
            <a:r>
              <a:rPr lang="ru-RU" sz="2000" dirty="0" smtClean="0"/>
              <a:t> </a:t>
            </a:r>
            <a:r>
              <a:rPr lang="ru-RU" sz="2000" b="1" dirty="0"/>
              <a:t>являются</a:t>
            </a:r>
            <a:r>
              <a:rPr lang="ru-RU" sz="2000" dirty="0"/>
              <a:t> маршруты приема на один и тот же путь с разных концов станции (лобовые маршруты); встречные маршруты приема и маневров на один и тот же путь; поездные маршруты и маршруты с передачей стрелок на местное управление, совместимые по положению стрелок; маршруты приема на пути с местным управлением стрелками в противоположной горловине станции, допускающие выход на путь приема. Такие враждебные маршруты требуют специальных схемных исключений при работе устройств ЭЦ.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9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8047050" y="851844"/>
            <a:ext cx="655316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>
            <a:off x="547" y="1636977"/>
            <a:ext cx="655316" cy="81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>
            <a:off x="2318214" y="2110331"/>
            <a:ext cx="414338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06142" y="2128074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Calibri" pitchFamily="34" charset="0"/>
              </a:rPr>
              <a:t>М3</a:t>
            </a:r>
            <a:endParaRPr lang="ru-RU" sz="1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14610" y="1795165"/>
            <a:ext cx="35779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b="1" dirty="0">
                <a:latin typeface="Calibri" pitchFamily="34" charset="0"/>
              </a:rPr>
              <a:t>3Т</a:t>
            </a:r>
            <a:endParaRPr lang="ru-RU" sz="1350" b="1" dirty="0"/>
          </a:p>
        </p:txBody>
      </p:sp>
      <p:pic>
        <p:nvPicPr>
          <p:cNvPr id="19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4813258" y="780483"/>
            <a:ext cx="1151245" cy="42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9455"/>
          <a:stretch/>
        </p:blipFill>
        <p:spPr bwMode="auto">
          <a:xfrm>
            <a:off x="-538975" y="2515957"/>
            <a:ext cx="1734360" cy="40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 descr="http://decormodel.ru/content/images/thumbs/0017428_bergs-b-30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23987" r="3615" b="27679"/>
          <a:stretch/>
        </p:blipFill>
        <p:spPr bwMode="auto">
          <a:xfrm>
            <a:off x="4880973" y="1701710"/>
            <a:ext cx="933928" cy="36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261795" y="2114384"/>
            <a:ext cx="341621" cy="4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5148254" y="2284751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№3405</a:t>
            </a:r>
            <a:endParaRPr lang="ru-RU" sz="1600" b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614149" y="2073440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547" y="2937738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6616531" y="2925706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Блок-схема: узел 43"/>
          <p:cNvSpPr/>
          <p:nvPr/>
        </p:nvSpPr>
        <p:spPr>
          <a:xfrm>
            <a:off x="1146411" y="3063209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3166281" y="263872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6293892" y="305850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3541592" y="90645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3541593" y="177376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5927142" y="2196615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5742976" y="133531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131980" y="262112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2458292" y="216626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2246315" y="3058500"/>
            <a:ext cx="159309" cy="170332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7009843" y="2628015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7018833" y="896428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25319" y="513929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3340</a:t>
            </a:r>
            <a:endParaRPr lang="ru-RU" sz="1600" b="1" dirty="0"/>
          </a:p>
        </p:txBody>
      </p:sp>
      <p:pic>
        <p:nvPicPr>
          <p:cNvPr id="32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8567222" y="2537037"/>
            <a:ext cx="1350150" cy="33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stCxn id="20" idx="3"/>
          </p:cNvCxnSpPr>
          <p:nvPr/>
        </p:nvCxnSpPr>
        <p:spPr>
          <a:xfrm>
            <a:off x="1195385" y="2719940"/>
            <a:ext cx="3318601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539374" y="2706287"/>
            <a:ext cx="3507676" cy="136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sp>
        <p:nvSpPr>
          <p:cNvPr id="40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273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21450" r="11562" b="15433"/>
          <a:stretch/>
        </p:blipFill>
        <p:spPr bwMode="auto">
          <a:xfrm>
            <a:off x="894985" y="498441"/>
            <a:ext cx="7643813" cy="29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12836"/>
            <a:ext cx="9112819" cy="18000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Маршруты </a:t>
            </a:r>
            <a:r>
              <a:rPr lang="ru-RU" sz="2000" b="1" dirty="0">
                <a:solidFill>
                  <a:srgbClr val="C00000"/>
                </a:solidFill>
              </a:rPr>
              <a:t>по враждебности </a:t>
            </a:r>
            <a:r>
              <a:rPr lang="ru-RU" sz="2000" b="1" dirty="0"/>
              <a:t>подразделяются</a:t>
            </a:r>
            <a:r>
              <a:rPr lang="ru-RU" sz="2000" b="1" dirty="0">
                <a:solidFill>
                  <a:srgbClr val="C00000"/>
                </a:solidFill>
              </a:rPr>
              <a:t> на маршруты </a:t>
            </a:r>
            <a:r>
              <a:rPr lang="ru-RU" sz="2000" b="1" dirty="0">
                <a:solidFill>
                  <a:srgbClr val="002060"/>
                </a:solidFill>
              </a:rPr>
              <a:t>прямой и косвенной враждебности</a:t>
            </a:r>
            <a:r>
              <a:rPr lang="ru-RU" sz="2000" dirty="0"/>
              <a:t>. Все маршруты, в состав которых входят </a:t>
            </a:r>
            <a:r>
              <a:rPr lang="ru-RU" sz="2000" b="1" i="1" dirty="0">
                <a:solidFill>
                  <a:srgbClr val="7030A0"/>
                </a:solidFill>
              </a:rPr>
              <a:t>одни и те же стрелки,</a:t>
            </a:r>
            <a:r>
              <a:rPr lang="ru-RU" sz="2000" dirty="0"/>
              <a:t> но в разных направлениях, </a:t>
            </a:r>
            <a:r>
              <a:rPr lang="ru-RU" sz="2000" b="1" dirty="0"/>
              <a:t>считаются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маршрутами прямой враждебности.</a:t>
            </a:r>
            <a:r>
              <a:rPr lang="ru-RU" sz="2000" dirty="0"/>
              <a:t> Установка таких враждебных маршрутов исключается положением стрелок.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9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8047050" y="851844"/>
            <a:ext cx="655316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>
            <a:off x="547" y="1636977"/>
            <a:ext cx="655316" cy="81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>
            <a:off x="2318214" y="2110331"/>
            <a:ext cx="414338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06142" y="2128074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Calibri" pitchFamily="34" charset="0"/>
              </a:rPr>
              <a:t>М3</a:t>
            </a:r>
            <a:endParaRPr lang="ru-RU" sz="1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14610" y="1795165"/>
            <a:ext cx="35779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b="1" dirty="0">
                <a:latin typeface="Calibri" pitchFamily="34" charset="0"/>
              </a:rPr>
              <a:t>3Т</a:t>
            </a:r>
            <a:endParaRPr lang="ru-RU" sz="1350" b="1" dirty="0"/>
          </a:p>
        </p:txBody>
      </p:sp>
      <p:pic>
        <p:nvPicPr>
          <p:cNvPr id="19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38526" y="1626894"/>
            <a:ext cx="1151245" cy="42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9455"/>
          <a:stretch/>
        </p:blipFill>
        <p:spPr bwMode="auto">
          <a:xfrm>
            <a:off x="-538975" y="2515957"/>
            <a:ext cx="1734360" cy="40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 descr="http://decormodel.ru/content/images/thumbs/0017428_bergs-b-30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23987" r="3615" b="27679"/>
          <a:stretch/>
        </p:blipFill>
        <p:spPr bwMode="auto">
          <a:xfrm>
            <a:off x="4880973" y="1701710"/>
            <a:ext cx="933928" cy="36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261795" y="2114384"/>
            <a:ext cx="341621" cy="4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5148254" y="2284751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№3405</a:t>
            </a:r>
            <a:endParaRPr lang="ru-RU" sz="1600" b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614149" y="2073440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547" y="2937738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6616531" y="2925706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Блок-схема: узел 43"/>
          <p:cNvSpPr/>
          <p:nvPr/>
        </p:nvSpPr>
        <p:spPr>
          <a:xfrm>
            <a:off x="1146411" y="3063209"/>
            <a:ext cx="171145" cy="170332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3166281" y="263872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6293892" y="305850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3541592" y="90645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3541593" y="177376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5927142" y="2196615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5742976" y="133531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131980" y="2621121"/>
            <a:ext cx="171145" cy="170332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2459098" y="2152612"/>
            <a:ext cx="176614" cy="21914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2246315" y="3058500"/>
            <a:ext cx="159309" cy="170332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7009843" y="2628015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7018833" y="896428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25319" y="513929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3340</a:t>
            </a:r>
            <a:endParaRPr lang="ru-RU" sz="1600" b="1" dirty="0"/>
          </a:p>
        </p:txBody>
      </p:sp>
      <p:pic>
        <p:nvPicPr>
          <p:cNvPr id="32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8567222" y="2537037"/>
            <a:ext cx="1350150" cy="33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1189771" y="1883074"/>
            <a:ext cx="3318601" cy="0"/>
          </a:xfrm>
          <a:prstGeom prst="straightConnector1">
            <a:avLst/>
          </a:prstGeom>
          <a:ln w="571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539374" y="2706287"/>
            <a:ext cx="3507676" cy="136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sp>
        <p:nvSpPr>
          <p:cNvPr id="40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113497" y="2815476"/>
            <a:ext cx="1440327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552679" y="1037230"/>
            <a:ext cx="777375" cy="177182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330054" y="1076783"/>
            <a:ext cx="117831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Блок-схема: узел 17"/>
          <p:cNvSpPr/>
          <p:nvPr/>
        </p:nvSpPr>
        <p:spPr>
          <a:xfrm>
            <a:off x="2839607" y="1842229"/>
            <a:ext cx="568202" cy="562844"/>
          </a:xfrm>
          <a:prstGeom prst="flowChartConnector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803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21450" r="11562" b="15433"/>
          <a:stretch/>
        </p:blipFill>
        <p:spPr bwMode="auto">
          <a:xfrm>
            <a:off x="894985" y="498441"/>
            <a:ext cx="7643813" cy="29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05" y="3615543"/>
            <a:ext cx="9113562" cy="324245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Маршрутами </a:t>
            </a:r>
            <a:r>
              <a:rPr lang="ru-RU" sz="2000" b="1" dirty="0">
                <a:solidFill>
                  <a:srgbClr val="C00000"/>
                </a:solidFill>
              </a:rPr>
              <a:t>косвенной враждебности </a:t>
            </a:r>
            <a:r>
              <a:rPr lang="ru-RU" sz="2000" b="1" dirty="0"/>
              <a:t>считаются</a:t>
            </a:r>
            <a:r>
              <a:rPr lang="ru-RU" sz="2000" dirty="0"/>
              <a:t> маршруты всех назначений, </a:t>
            </a:r>
            <a:r>
              <a:rPr lang="ru-RU" sz="2000" b="1" i="1" dirty="0">
                <a:solidFill>
                  <a:srgbClr val="C00000"/>
                </a:solidFill>
              </a:rPr>
              <a:t>не имеющие общих стрелок</a:t>
            </a:r>
            <a:r>
              <a:rPr lang="ru-RU" sz="2000" dirty="0"/>
              <a:t>, но являющиеся враждебными вследствие неблагоприятных условий подхода к станции </a:t>
            </a:r>
            <a:r>
              <a:rPr lang="ru-RU" sz="2000" i="1" dirty="0"/>
              <a:t>(затяжной спуск</a:t>
            </a:r>
            <a:r>
              <a:rPr lang="ru-RU" sz="2000" dirty="0"/>
              <a:t>). Такие маршруты встречаются только на станциях, расположенных на однопутных участках. Характерными маршрутами косвенной враждебности являются: одновременная установка встречных маршрутов приема поездов на разные пути станции при наличии в одном из направлений движения затяжного спуска; одновременная установка попутных маршрутов приема и отправления по разным путям станции при наличии со стороны приема поезда затяжного спуска. Косвенная враждебность таких маршрутов устраняется устройством на станции улавливающего тупика.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9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7746794" y="879140"/>
            <a:ext cx="655316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>
            <a:off x="547" y="1636977"/>
            <a:ext cx="655316" cy="81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>
            <a:off x="2318214" y="2110331"/>
            <a:ext cx="414338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06142" y="2128074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Calibri" pitchFamily="34" charset="0"/>
              </a:rPr>
              <a:t>М3</a:t>
            </a:r>
            <a:endParaRPr lang="ru-RU" sz="1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14610" y="1795165"/>
            <a:ext cx="35779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b="1" dirty="0">
                <a:latin typeface="Calibri" pitchFamily="34" charset="0"/>
              </a:rPr>
              <a:t>3Т</a:t>
            </a:r>
            <a:endParaRPr lang="ru-RU" sz="1350" b="1" dirty="0"/>
          </a:p>
        </p:txBody>
      </p:sp>
      <p:pic>
        <p:nvPicPr>
          <p:cNvPr id="19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4813258" y="780483"/>
            <a:ext cx="1151245" cy="42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9455"/>
          <a:stretch/>
        </p:blipFill>
        <p:spPr bwMode="auto">
          <a:xfrm>
            <a:off x="-538975" y="2515957"/>
            <a:ext cx="1734360" cy="40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 descr="http://decormodel.ru/content/images/thumbs/0017428_bergs-b-30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23987" r="3615" b="27679"/>
          <a:stretch/>
        </p:blipFill>
        <p:spPr bwMode="auto">
          <a:xfrm>
            <a:off x="3899075" y="829870"/>
            <a:ext cx="933928" cy="36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261795" y="2114384"/>
            <a:ext cx="341621" cy="4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5148254" y="2284751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№3405</a:t>
            </a:r>
            <a:endParaRPr lang="ru-RU" sz="1600" b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614149" y="2073440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547" y="2937738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6616531" y="2925706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Блок-схема: узел 43"/>
          <p:cNvSpPr/>
          <p:nvPr/>
        </p:nvSpPr>
        <p:spPr>
          <a:xfrm>
            <a:off x="1146411" y="3063209"/>
            <a:ext cx="171145" cy="170332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3166281" y="263872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6293892" y="305850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3541592" y="90645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3541593" y="177376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5927142" y="2196615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5742976" y="133531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131980" y="2621121"/>
            <a:ext cx="171145" cy="170332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2458292" y="216626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2246315" y="3058500"/>
            <a:ext cx="159309" cy="170332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7009843" y="2628015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7018833" y="896428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25319" y="513929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3340</a:t>
            </a:r>
            <a:endParaRPr lang="ru-RU" sz="1600" b="1" dirty="0"/>
          </a:p>
        </p:txBody>
      </p:sp>
      <p:pic>
        <p:nvPicPr>
          <p:cNvPr id="32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8567222" y="2537037"/>
            <a:ext cx="1350150" cy="33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stCxn id="20" idx="3"/>
          </p:cNvCxnSpPr>
          <p:nvPr/>
        </p:nvCxnSpPr>
        <p:spPr>
          <a:xfrm>
            <a:off x="1195385" y="2719940"/>
            <a:ext cx="145397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539374" y="2706287"/>
            <a:ext cx="3507676" cy="136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594770" y="1831630"/>
            <a:ext cx="394090" cy="86101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988860" y="1858926"/>
            <a:ext cx="1550514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/>
          <a:srcRect l="3731" t="28657" r="28060" b="34328"/>
          <a:stretch/>
        </p:blipFill>
        <p:spPr>
          <a:xfrm>
            <a:off x="66525" y="96860"/>
            <a:ext cx="2836243" cy="1648965"/>
          </a:xfrm>
          <a:prstGeom prst="rect">
            <a:avLst/>
          </a:prstGeom>
        </p:spPr>
      </p:pic>
      <p:sp>
        <p:nvSpPr>
          <p:cNvPr id="55" name="Заголовок 4"/>
          <p:cNvSpPr txBox="1">
            <a:spLocks/>
          </p:cNvSpPr>
          <p:nvPr/>
        </p:nvSpPr>
        <p:spPr>
          <a:xfrm>
            <a:off x="2980281" y="-40944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854310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</p:spTree>
    <p:extLst>
      <p:ext uri="{BB962C8B-B14F-4D97-AF65-F5344CB8AC3E}">
        <p14:creationId xmlns:p14="http://schemas.microsoft.com/office/powerpoint/2010/main" val="17325243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77901"/>
            <a:ext cx="9144000" cy="17643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Устанавливаемый </a:t>
            </a:r>
            <a:r>
              <a:rPr lang="ru-RU" sz="2000" b="1" dirty="0">
                <a:solidFill>
                  <a:srgbClr val="002060"/>
                </a:solidFill>
              </a:rPr>
              <a:t>маршрут показывается в таблице зависимостей черным кружком, враждебные ему маршруты — косыми крестами. </a:t>
            </a:r>
            <a:r>
              <a:rPr lang="ru-RU" sz="2000" b="1" i="1" dirty="0"/>
              <a:t>Например,</a:t>
            </a:r>
            <a:r>
              <a:rPr lang="ru-RU" sz="2000" dirty="0"/>
              <a:t> для маршрута приема </a:t>
            </a:r>
            <a:r>
              <a:rPr lang="ru-RU" sz="2000" b="1" dirty="0"/>
              <a:t>на путь </a:t>
            </a:r>
            <a:r>
              <a:rPr lang="ru-RU" sz="2000" b="1" dirty="0" smtClean="0"/>
              <a:t>1П </a:t>
            </a:r>
            <a:r>
              <a:rPr lang="ru-RU" sz="2000" u="sng" dirty="0"/>
              <a:t>враждебными будут маршруты 2, 3, 5, 13. </a:t>
            </a:r>
            <a:r>
              <a:rPr lang="ru-RU" sz="2000" dirty="0"/>
              <a:t>В конце таблицы приводятся маршруты сквозного пропуска по IП и IIП главным путям, которые составляются из маршрутов приема на IП(IIП) и отправления с пути IП(IIП).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771" y="0"/>
            <a:ext cx="6393625" cy="508541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1382011" y="859809"/>
            <a:ext cx="2985274" cy="1364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759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77901"/>
            <a:ext cx="9144000" cy="17643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Аналогично </a:t>
            </a:r>
            <a:r>
              <a:rPr lang="ru-RU" sz="2000" dirty="0"/>
              <a:t>составляется и маршрут безостановочного пропуска поездов по боковым путям 3П и 4П. </a:t>
            </a:r>
            <a:r>
              <a:rPr lang="ru-RU" sz="2000" b="1" dirty="0"/>
              <a:t>Таким образом,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таблица зависимостей для промежуточных станций отражает все зависимости между стрелками, светофорами и маршрутами и </a:t>
            </a:r>
            <a:r>
              <a:rPr lang="ru-RU" sz="2000" b="1" dirty="0">
                <a:solidFill>
                  <a:srgbClr val="C00000"/>
                </a:solidFill>
              </a:rPr>
              <a:t>является основным документом при составлении электрических схем для работы устройств ЭЦ.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927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промежуточных станций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771" y="0"/>
            <a:ext cx="6393625" cy="508541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1382011" y="859809"/>
            <a:ext cx="2985274" cy="1364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757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9230" t="48746" r="4847" b="10856"/>
          <a:stretch/>
        </p:blipFill>
        <p:spPr>
          <a:xfrm>
            <a:off x="14500" y="658705"/>
            <a:ext cx="9129500" cy="3889232"/>
          </a:xfrm>
          <a:prstGeom prst="rect">
            <a:avLst/>
          </a:prstGeom>
        </p:spPr>
      </p:pic>
      <p:sp>
        <p:nvSpPr>
          <p:cNvPr id="12" name="Блок-схема: узел 11"/>
          <p:cNvSpPr/>
          <p:nvPr/>
        </p:nvSpPr>
        <p:spPr>
          <a:xfrm>
            <a:off x="6946345" y="3297387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088092" y="879777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088092" y="1465298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751819" y="2697704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90352" y="3876784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1611289" y="1458752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3281525" y="1920316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2102609" y="3117714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1030303" y="2512751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801523" y="1905193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5699504" y="3120888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3975346" y="2630639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5597146" y="2031355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4134018" y="3123095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0983" y="1458752"/>
            <a:ext cx="819151" cy="37254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/>
          <a:srcRect l="6465" t="3447"/>
          <a:stretch/>
        </p:blipFill>
        <p:spPr>
          <a:xfrm>
            <a:off x="7098629" y="1458752"/>
            <a:ext cx="1077758" cy="35911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5"/>
          <a:srcRect b="10907"/>
          <a:stretch/>
        </p:blipFill>
        <p:spPr>
          <a:xfrm>
            <a:off x="2102609" y="1353024"/>
            <a:ext cx="1383632" cy="439955"/>
          </a:xfrm>
          <a:prstGeom prst="rect">
            <a:avLst/>
          </a:prstGeom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" t="7313" r="5862" b="48855"/>
          <a:stretch/>
        </p:blipFill>
        <p:spPr bwMode="auto">
          <a:xfrm>
            <a:off x="7809692" y="3815249"/>
            <a:ext cx="733390" cy="36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7"/>
          <a:srcRect l="1879" t="4915" b="5893"/>
          <a:stretch/>
        </p:blipFill>
        <p:spPr>
          <a:xfrm>
            <a:off x="6545175" y="830179"/>
            <a:ext cx="2905985" cy="373606"/>
          </a:xfrm>
          <a:prstGeom prst="rect">
            <a:avLst/>
          </a:prstGeom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5940316" y="3755408"/>
            <a:ext cx="1041318" cy="42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1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27" b="27483"/>
          <a:stretch/>
        </p:blipFill>
        <p:spPr bwMode="auto">
          <a:xfrm>
            <a:off x="6933841" y="3853805"/>
            <a:ext cx="874659" cy="33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7152774" y="1183747"/>
            <a:ext cx="8002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861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00" y="4347790"/>
            <a:ext cx="9129500" cy="16538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Участковые </a:t>
            </a:r>
            <a:r>
              <a:rPr lang="ru-RU" sz="2000" b="1" dirty="0">
                <a:solidFill>
                  <a:srgbClr val="C00000"/>
                </a:solidFill>
              </a:rPr>
              <a:t>станции </a:t>
            </a:r>
            <a:r>
              <a:rPr lang="ru-RU" sz="2000" b="1" dirty="0"/>
              <a:t>отличаются </a:t>
            </a:r>
            <a:r>
              <a:rPr lang="ru-RU" sz="2000" b="1" dirty="0">
                <a:solidFill>
                  <a:srgbClr val="C00000"/>
                </a:solidFill>
              </a:rPr>
              <a:t>от промежуточных станций </a:t>
            </a:r>
            <a:r>
              <a:rPr lang="ru-RU" sz="2000" b="1" dirty="0">
                <a:solidFill>
                  <a:srgbClr val="002060"/>
                </a:solidFill>
              </a:rPr>
              <a:t>более сложным путевым развитием и большой поездной и маневровой работой. </a:t>
            </a:r>
            <a:r>
              <a:rPr lang="ru-RU" sz="2000" dirty="0"/>
              <a:t>В целях повышения безопасности движения все передвижения на таких станциях маршрутизированы. Из-за большого числа маршрутов усложняются устройства ЭЦ по сравнению с устройствами ЭЦ промежуточных станций.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0"/>
          <a:srcRect t="43727" r="58199" b="42822"/>
          <a:stretch/>
        </p:blipFill>
        <p:spPr>
          <a:xfrm>
            <a:off x="7786747" y="2025980"/>
            <a:ext cx="824994" cy="36399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0"/>
          <a:srcRect l="1" t="43727" r="61226" b="42057"/>
          <a:stretch/>
        </p:blipFill>
        <p:spPr>
          <a:xfrm>
            <a:off x="7049874" y="2025980"/>
            <a:ext cx="798209" cy="374131"/>
          </a:xfrm>
          <a:prstGeom prst="rect">
            <a:avLst/>
          </a:prstGeom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6390606" y="2055566"/>
            <a:ext cx="727303" cy="329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Заголовок 4"/>
          <p:cNvSpPr txBox="1">
            <a:spLocks/>
          </p:cNvSpPr>
          <p:nvPr/>
        </p:nvSpPr>
        <p:spPr>
          <a:xfrm>
            <a:off x="2102609" y="-40944"/>
            <a:ext cx="5609784" cy="572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04967" y="289768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</p:spTree>
    <p:extLst>
      <p:ext uri="{BB962C8B-B14F-4D97-AF65-F5344CB8AC3E}">
        <p14:creationId xmlns:p14="http://schemas.microsoft.com/office/powerpoint/2010/main" val="21915863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56897"/>
            <a:ext cx="9021169" cy="20714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Для </a:t>
            </a:r>
            <a:r>
              <a:rPr lang="ru-RU" sz="2000" b="1" dirty="0"/>
              <a:t>крупных станций не требуется составлять таблицу зависимостей с обозначением враждебных маршрутов</a:t>
            </a:r>
            <a:r>
              <a:rPr lang="ru-RU" sz="2000" dirty="0"/>
              <a:t>, так как в устройствах ЭЦ крупных станций задание враждебных по стрелкам и встречных маршрутов на один путь исключается автоматически. Поэтому составляется упрощенная таблица зависимостей, состоящая из таблиц маршрутов. Для составления таблиц маршрутов выполняют сначала расстановку светофоров на схематическом плане </a:t>
            </a:r>
            <a:r>
              <a:rPr lang="ru-RU" sz="2000" dirty="0" smtClean="0"/>
              <a:t>станции, </a:t>
            </a:r>
            <a:r>
              <a:rPr lang="ru-RU" sz="2000" dirty="0"/>
              <a:t>а затем разработку маршрутизации станции.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4901" b="50276"/>
          <a:stretch/>
        </p:blipFill>
        <p:spPr>
          <a:xfrm>
            <a:off x="396192" y="859812"/>
            <a:ext cx="8392949" cy="379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91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70042"/>
            <a:ext cx="9144000" cy="27879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схематическом плане станции показывают </a:t>
            </a:r>
            <a:r>
              <a:rPr lang="ru-RU" sz="2000" dirty="0"/>
              <a:t>специализацию и нумерацию путей; изолирующие стыки для образования стрелочных и бесстрелочных секций; централизованные стрелки и их нумерацию; входные, выходные и маневровые светофоры и их обозначение; маневровые колонки для организации маневровой работы с передачей стрелок на местное управление. Входные и выходные светофоры расставляют с учетом специализации путей. Маневровые светофоры расставляют на основании технологического процесса работы станции с учетом исключения лишних перепробегов локомотивов при перестановке составов из парка в парк, с одного пути на другой и т.п., создавая при этом возможность одновременных маневровых передвижений.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35270"/>
            <a:ext cx="600501" cy="497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72139"/>
          <a:stretch/>
        </p:blipFill>
        <p:spPr>
          <a:xfrm>
            <a:off x="1631" y="702462"/>
            <a:ext cx="9154385" cy="33675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3821373"/>
            <a:ext cx="300250" cy="248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3812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390" y="197693"/>
            <a:ext cx="7288742" cy="23732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2747"/>
            <a:ext cx="9144000" cy="24118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Маневровые </a:t>
            </a:r>
            <a:r>
              <a:rPr lang="ru-RU" sz="2000" b="1" dirty="0">
                <a:solidFill>
                  <a:srgbClr val="C00000"/>
                </a:solidFill>
              </a:rPr>
              <a:t>светофоры ставятся: </a:t>
            </a:r>
            <a:r>
              <a:rPr lang="ru-RU" sz="2000" dirty="0"/>
              <a:t>с подъездных путей, вытяжки или из тупика (мачтовые); с путей, специализированных для пропуска поездов в одном направлении; с приемо-отправочных путей маневровый сигнал совмещается с выходным; в горловине каждого парка для производства маневровой работы; для передачи составов из парка в парк; для деления маневровых маршрутов большой протяженности; для ограждения мест пересечений враждебных маршрутов, тем самым позволяя производить маневровые передвижения вплоть до границы с враждебным маршрутом.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" y="2066173"/>
            <a:ext cx="6796996" cy="187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123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67" y="5449373"/>
            <a:ext cx="9144000" cy="13344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Для </a:t>
            </a:r>
            <a:r>
              <a:rPr lang="ru-RU" sz="2000" b="1" dirty="0">
                <a:solidFill>
                  <a:srgbClr val="C00000"/>
                </a:solidFill>
              </a:rPr>
              <a:t>маршрутизации крупной станции составляют </a:t>
            </a:r>
            <a:r>
              <a:rPr lang="ru-RU" sz="2000" b="1" dirty="0"/>
              <a:t>три таблицы </a:t>
            </a:r>
            <a:r>
              <a:rPr lang="ru-RU" sz="2000" b="1" dirty="0">
                <a:solidFill>
                  <a:srgbClr val="C00000"/>
                </a:solidFill>
              </a:rPr>
              <a:t>маршрутов: </a:t>
            </a:r>
            <a:r>
              <a:rPr lang="ru-RU" sz="2000" b="1" dirty="0">
                <a:solidFill>
                  <a:srgbClr val="002060"/>
                </a:solidFill>
              </a:rPr>
              <a:t>основных поездных, вариантных поездных и маневровых. </a:t>
            </a:r>
            <a:r>
              <a:rPr lang="ru-RU" sz="2000" dirty="0"/>
              <a:t>Если путевое развитие станции допускает несколько поездных маршрутов, которые имеют одинаковые начало и конец, то различают основной и вариантные маршруты.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30547"/>
          <a:stretch/>
        </p:blipFill>
        <p:spPr>
          <a:xfrm>
            <a:off x="3918842" y="494328"/>
            <a:ext cx="5193986" cy="47630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5122" r="31948" b="50718"/>
          <a:stretch/>
        </p:blipFill>
        <p:spPr>
          <a:xfrm>
            <a:off x="72507" y="676070"/>
            <a:ext cx="4167374" cy="27295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56790" r="1193"/>
          <a:stretch/>
        </p:blipFill>
        <p:spPr>
          <a:xfrm>
            <a:off x="72507" y="3388107"/>
            <a:ext cx="4452375" cy="19652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7099" y="1167000"/>
            <a:ext cx="324128" cy="3693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302" y="3852645"/>
            <a:ext cx="312906" cy="3693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Б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14924" y="2343179"/>
            <a:ext cx="324128" cy="3693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08220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83740"/>
            <a:ext cx="9144000" cy="22638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Релейная централизация любой системы включает в себя следующие устройства: </a:t>
            </a:r>
          </a:p>
          <a:p>
            <a:pPr algn="just"/>
            <a:r>
              <a:rPr lang="ru-RU" sz="2000" b="1" dirty="0"/>
              <a:t>аппаратуру, которая используется для управления стрелками и светофорами и осуществления маршрутных зависимостей; </a:t>
            </a:r>
            <a:endParaRPr lang="ru-RU" sz="2000" b="1" dirty="0" smtClean="0"/>
          </a:p>
          <a:p>
            <a:pPr algn="just"/>
            <a:r>
              <a:rPr lang="ru-RU" sz="2000" b="1" dirty="0"/>
              <a:t>стрелочные электроприводы для перевода и контроля положения стрелок</a:t>
            </a:r>
            <a:r>
              <a:rPr lang="ru-RU" sz="2000" b="1" dirty="0" smtClean="0"/>
              <a:t>;</a:t>
            </a:r>
          </a:p>
          <a:p>
            <a:pPr algn="just"/>
            <a:r>
              <a:rPr lang="ru-RU" sz="2000" b="1" dirty="0"/>
              <a:t> электрические рельсовые цепи; </a:t>
            </a:r>
          </a:p>
          <a:p>
            <a:pPr algn="just"/>
            <a:endParaRPr lang="ru-RU" sz="2000" b="1" dirty="0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323" t="4504" r="8088" b="3125"/>
          <a:stretch/>
        </p:blipFill>
        <p:spPr>
          <a:xfrm>
            <a:off x="1532965" y="416858"/>
            <a:ext cx="5840439" cy="403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4748" b="50218"/>
          <a:stretch/>
        </p:blipFill>
        <p:spPr>
          <a:xfrm>
            <a:off x="310706" y="2047164"/>
            <a:ext cx="5062289" cy="23437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67" y="4302857"/>
            <a:ext cx="9144000" cy="266272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      В </a:t>
            </a:r>
            <a:r>
              <a:rPr lang="ru-RU" sz="2000" b="1" dirty="0">
                <a:solidFill>
                  <a:srgbClr val="7030A0"/>
                </a:solidFill>
              </a:rPr>
              <a:t>первую таблицу </a:t>
            </a:r>
            <a:r>
              <a:rPr lang="ru-RU" sz="2000" dirty="0"/>
              <a:t>записывают основные поездные </a:t>
            </a:r>
            <a:r>
              <a:rPr lang="ru-RU" sz="2000" dirty="0" smtClean="0"/>
              <a:t>маршруты. </a:t>
            </a:r>
            <a:r>
              <a:rPr lang="ru-RU" sz="2000" b="1" dirty="0" smtClean="0">
                <a:solidFill>
                  <a:srgbClr val="C00000"/>
                </a:solidFill>
              </a:rPr>
              <a:t>Основным поездным маршрутом </a:t>
            </a:r>
            <a:r>
              <a:rPr lang="ru-RU" sz="2000" b="1" dirty="0" smtClean="0"/>
              <a:t>называется </a:t>
            </a:r>
            <a:r>
              <a:rPr lang="ru-RU" sz="2000" b="1" dirty="0">
                <a:solidFill>
                  <a:srgbClr val="002060"/>
                </a:solidFill>
              </a:rPr>
              <a:t>кратчайший путь следования поезда по станции, имеющий наименьшее число пересечений с другими маршрутами и обеспечивающий наибольшую допустимую скорость движения по маршруту.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Все основные маршруты приема и отправления для данной горловины станции записывают в соответствии со специализацией путей в графы: </a:t>
            </a:r>
            <a:r>
              <a:rPr lang="ru-RU" sz="2000" b="1" i="1" dirty="0"/>
              <a:t>«Направление» </a:t>
            </a:r>
            <a:r>
              <a:rPr lang="ru-RU" sz="2000" dirty="0" smtClean="0"/>
              <a:t>и </a:t>
            </a:r>
            <a:r>
              <a:rPr lang="ru-RU" sz="2000" b="1" i="1" dirty="0" smtClean="0"/>
              <a:t>«Наименование маршрута». </a:t>
            </a:r>
            <a:r>
              <a:rPr lang="ru-RU" sz="2000" dirty="0"/>
              <a:t>В графу </a:t>
            </a:r>
            <a:r>
              <a:rPr lang="ru-RU" sz="2000" b="1" i="1" dirty="0"/>
              <a:t>«Литера светофора» </a:t>
            </a:r>
            <a:r>
              <a:rPr lang="ru-RU" sz="2000" dirty="0"/>
              <a:t>заносят буквенное обозначение литеры светофора, по которому разрешается движение по данному маршруту. </a:t>
            </a:r>
          </a:p>
        </p:txBody>
      </p:sp>
    </p:spTree>
    <p:extLst>
      <p:ext uri="{BB962C8B-B14F-4D97-AF65-F5344CB8AC3E}">
        <p14:creationId xmlns:p14="http://schemas.microsoft.com/office/powerpoint/2010/main" val="41820070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55" y="4885404"/>
            <a:ext cx="9144000" cy="18113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В </a:t>
            </a:r>
            <a:r>
              <a:rPr lang="ru-RU" sz="2000" dirty="0"/>
              <a:t>графу </a:t>
            </a:r>
            <a:r>
              <a:rPr lang="ru-RU" sz="2000" b="1" i="1" dirty="0"/>
              <a:t>«Положение стрелок» </a:t>
            </a:r>
            <a:r>
              <a:rPr lang="ru-RU" sz="2000" dirty="0"/>
              <a:t>записывают в условном обозначении положение всех стрелок, входящих в маршрут (ходовых и охранных). Положение охранных стрелок в отличие от ходовых обозначают знаками (+) и (–). Если основной маршрут приема или отправления с боковых путей составляется по минусовому положению стрелочного съезда, то для этого используется ближайший стрелочный съезд, расположенный от оси станции.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4748" b="50218"/>
          <a:stretch/>
        </p:blipFill>
        <p:spPr>
          <a:xfrm>
            <a:off x="35956" y="2047164"/>
            <a:ext cx="6130235" cy="28382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48733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10" y="4486490"/>
            <a:ext cx="9144000" cy="24670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    Во </a:t>
            </a:r>
            <a:r>
              <a:rPr lang="ru-RU" sz="2000" b="1" dirty="0">
                <a:solidFill>
                  <a:srgbClr val="7030A0"/>
                </a:solidFill>
              </a:rPr>
              <a:t>вторую таблицу </a:t>
            </a:r>
            <a:r>
              <a:rPr lang="ru-RU" sz="2000" dirty="0"/>
              <a:t>записывают вариантные поездные маршруты приема и отправления в данной горловине </a:t>
            </a:r>
            <a:r>
              <a:rPr lang="ru-RU" sz="2000" dirty="0" smtClean="0"/>
              <a:t>станции. </a:t>
            </a:r>
            <a:r>
              <a:rPr lang="ru-RU" sz="2000" b="1" dirty="0">
                <a:solidFill>
                  <a:srgbClr val="C00000"/>
                </a:solidFill>
              </a:rPr>
              <a:t>Вариантным маршрутом  </a:t>
            </a:r>
            <a:r>
              <a:rPr lang="ru-RU" sz="2000" b="1" dirty="0"/>
              <a:t>является </a:t>
            </a:r>
            <a:r>
              <a:rPr lang="ru-RU" sz="2000" b="1" dirty="0">
                <a:solidFill>
                  <a:srgbClr val="002060"/>
                </a:solidFill>
              </a:rPr>
              <a:t>путь следования поезда, имеющий одинаковые с основным маршрутом начало и конец, но отличающийся положением стрелок от основного маршрута. </a:t>
            </a:r>
            <a:r>
              <a:rPr lang="ru-RU" sz="2000" dirty="0"/>
              <a:t>Все вариантные маршруты приема и отправления заносятся в графы </a:t>
            </a:r>
            <a:r>
              <a:rPr lang="ru-RU" sz="2000" i="1" dirty="0"/>
              <a:t>«Направление» и «Наименование маршрута». </a:t>
            </a:r>
            <a:r>
              <a:rPr lang="ru-RU" sz="2000" dirty="0"/>
              <a:t>В графе </a:t>
            </a:r>
            <a:r>
              <a:rPr lang="ru-RU" sz="2000" i="1" dirty="0"/>
              <a:t>«Стрелки, определяющие направление маршрута» </a:t>
            </a:r>
            <a:r>
              <a:rPr lang="ru-RU" sz="2000" dirty="0"/>
              <a:t>записывают положение и номера тех стрелок, которые определяют направление маршрута данного варианта и отличают его от основного маршрута.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56962"/>
          <a:stretch/>
        </p:blipFill>
        <p:spPr>
          <a:xfrm>
            <a:off x="48551" y="2080208"/>
            <a:ext cx="5607424" cy="243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97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51" y="4486490"/>
            <a:ext cx="9144000" cy="24670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     В </a:t>
            </a:r>
            <a:r>
              <a:rPr lang="ru-RU" sz="2000" b="1" dirty="0">
                <a:solidFill>
                  <a:srgbClr val="7030A0"/>
                </a:solidFill>
              </a:rPr>
              <a:t>третью таблицу </a:t>
            </a:r>
            <a:r>
              <a:rPr lang="ru-RU" sz="2000" dirty="0"/>
              <a:t>записывают маневровые </a:t>
            </a:r>
            <a:r>
              <a:rPr lang="ru-RU" sz="2000" dirty="0" smtClean="0"/>
              <a:t>маршруты. </a:t>
            </a:r>
            <a:r>
              <a:rPr lang="ru-RU" sz="2000" dirty="0"/>
              <a:t>Каждый записанный маневровый маршрут является простым и составляется от данного светофора до первого попутного, или за последний встречный светофор, или на приемо-отправочный путь. Все маневровые светофоры для данной горловины станции заносят в таблицу в возрастающем порядке: </a:t>
            </a:r>
            <a:r>
              <a:rPr lang="ru-RU" sz="2000" dirty="0" smtClean="0"/>
              <a:t>M1, </a:t>
            </a:r>
            <a:r>
              <a:rPr lang="ru-RU" sz="2000" dirty="0"/>
              <a:t>МЗ, М5 и т.д. В графе </a:t>
            </a:r>
            <a:r>
              <a:rPr lang="ru-RU" sz="2000" i="1" dirty="0"/>
              <a:t>«Наименование маршрута» </a:t>
            </a:r>
            <a:r>
              <a:rPr lang="ru-RU" sz="2000" dirty="0"/>
              <a:t>для каждого маневрового светофора записывают, до какого попутного, за какой встречный светофор или на какой приемо-отправочный путь устанавливается маневровый маршрут.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28458" b="35779"/>
          <a:stretch/>
        </p:blipFill>
        <p:spPr>
          <a:xfrm>
            <a:off x="65565" y="2057909"/>
            <a:ext cx="5193986" cy="2452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t="49243" r="11502"/>
          <a:stretch/>
        </p:blipFill>
        <p:spPr>
          <a:xfrm>
            <a:off x="4929980" y="2165304"/>
            <a:ext cx="4306881" cy="233390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6200000">
            <a:off x="-679612" y="3464314"/>
            <a:ext cx="176735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/>
              <a:t>от светофора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11839476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28458" b="35779"/>
          <a:stretch/>
        </p:blipFill>
        <p:spPr>
          <a:xfrm>
            <a:off x="71242" y="2047166"/>
            <a:ext cx="5193986" cy="2452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t="49243" r="11502"/>
          <a:stretch/>
        </p:blipFill>
        <p:spPr>
          <a:xfrm>
            <a:off x="4837119" y="2176652"/>
            <a:ext cx="4306881" cy="233390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6200000">
            <a:off x="-679612" y="3464314"/>
            <a:ext cx="176735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/>
              <a:t>от светофора</a:t>
            </a:r>
            <a:endParaRPr lang="ru-RU" sz="1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670" y="4390955"/>
            <a:ext cx="9144000" cy="24670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Когда </a:t>
            </a:r>
            <a:r>
              <a:rPr lang="ru-RU" sz="2000" dirty="0"/>
              <a:t>есть варианты установки маневровых маршрутов, указывают стрелки, определяющие направление маршрута. Из простых маршрутов можно образовать сложные маршруты с пересечением приемо-отправочных путей на вытяжки, в тупики, а также сложные вариантные маршруты. Сложный маневровый маршрут с пути 4П за светофор МЗ может быть составлен из следующих простых маршрутов: от светофора Ч4 до светофора М13 — маршрут 58; от светофора М13 до светофора М7 — маршрут 42; от светофора М7 за светофор МЗ — маршрут 35. Аналогично устанавливаются и другие сложные основные и вариантные маневровые маршруты.</a:t>
            </a:r>
          </a:p>
        </p:txBody>
      </p:sp>
    </p:spTree>
    <p:extLst>
      <p:ext uri="{BB962C8B-B14F-4D97-AF65-F5344CB8AC3E}">
        <p14:creationId xmlns:p14="http://schemas.microsoft.com/office/powerpoint/2010/main" val="39716136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0" y="1479177"/>
            <a:ext cx="4424747" cy="1533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1032727"/>
            <a:ext cx="4772417" cy="19866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644" y="302352"/>
            <a:ext cx="4432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Маршрутизация участковых станций.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55" y="3230896"/>
            <a:ext cx="9144000" cy="31833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C00000"/>
                </a:solidFill>
              </a:rPr>
              <a:t>Небольшая маневровая работа на участковых станциях </a:t>
            </a:r>
            <a:r>
              <a:rPr lang="ru-RU" sz="2000" b="1" dirty="0" smtClean="0"/>
              <a:t>может выполняться </a:t>
            </a:r>
            <a:r>
              <a:rPr lang="ru-RU" sz="2000" b="1" dirty="0">
                <a:solidFill>
                  <a:srgbClr val="002060"/>
                </a:solidFill>
              </a:rPr>
              <a:t>по немаршрутизированным маршрутам с передачей стрелок на местное управление. </a:t>
            </a:r>
            <a:r>
              <a:rPr lang="ru-RU" sz="2000" dirty="0"/>
              <a:t>Такие передвижения осуществляются при постоянно открытых маневровых светофорах по замкнутым в одном положении стрелкам, примыкающим к вытяжке, и при незамкнутых стрелках парковой улицы. На станции местное управление производится с помощью маневровой колонки </a:t>
            </a:r>
            <a:r>
              <a:rPr lang="ru-RU" sz="2000" dirty="0" smtClean="0"/>
              <a:t>МК-1. </a:t>
            </a:r>
            <a:r>
              <a:rPr lang="ru-RU" sz="2000" dirty="0"/>
              <a:t>С колонки МК-1 осуществляют местное управление при маневровой работе на путях 4П, 6П и вытяжке 1T. В этом случае на местное управление передается стрелка 31, стрелки 13/15 и 27/29 запирают как охранные в плюсовом положении. Перевод стрелки 31 с колонки осуществляется без контроля состояния стрелочного участка.</a:t>
            </a:r>
          </a:p>
        </p:txBody>
      </p:sp>
      <p:sp>
        <p:nvSpPr>
          <p:cNvPr id="2" name="Равнобедренный треугольник 1"/>
          <p:cNvSpPr/>
          <p:nvPr/>
        </p:nvSpPr>
        <p:spPr>
          <a:xfrm rot="3733070">
            <a:off x="7313927" y="934115"/>
            <a:ext cx="634560" cy="592832"/>
          </a:xfrm>
          <a:prstGeom prst="triangl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416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70585" y="913897"/>
            <a:ext cx="9032471" cy="47226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15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90-102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Условное </a:t>
            </a:r>
            <a:r>
              <a:rPr lang="ru-RU" sz="2000" b="1" dirty="0"/>
              <a:t>обозначение централизованной </a:t>
            </a:r>
            <a:r>
              <a:rPr lang="ru-RU" sz="2000" b="1" dirty="0" smtClean="0"/>
              <a:t>стрелки. 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Принцип </a:t>
            </a:r>
            <a:r>
              <a:rPr lang="ru-RU" sz="2000" b="1" dirty="0"/>
              <a:t>разделения станции на изолированные участки и расстановки изолирующих стыков.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Оборудование </a:t>
            </a:r>
            <a:r>
              <a:rPr lang="ru-RU" sz="2000" b="1" dirty="0"/>
              <a:t>станции рельсовыми цепями, двухниточный план станции.</a:t>
            </a:r>
            <a:endParaRPr lang="ru-RU" sz="2000" b="1" dirty="0" smtClean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 smtClean="0"/>
              <a:t>Актуализация домашнего задания</a:t>
            </a:r>
            <a:r>
              <a:rPr lang="ru-RU" sz="2000" b="1" dirty="0"/>
              <a:t>: </a:t>
            </a:r>
            <a:r>
              <a:rPr lang="ru-RU" sz="2000" i="1" dirty="0"/>
              <a:t>Проработка учебной литературы и составление конспекта по оборудованию станций устройствами ЭЦ. Курс лекций, Глава 15, стр. 90-102. Подготовка к практическому занятию №13,14 оформление отчетов (ответы на контрольные вопросы).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78927" y="413052"/>
            <a:ext cx="5008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Оборудование станции устройствами ЭЦ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4702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54820"/>
            <a:ext cx="9144000" cy="24224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Релейная централизация любой системы включает в себя следующие устройства: </a:t>
            </a:r>
          </a:p>
          <a:p>
            <a:pPr algn="just"/>
            <a:r>
              <a:rPr lang="ru-RU" sz="2000" b="1" dirty="0"/>
              <a:t>светофоры для подачи сигналов, разрешающих или запрещающих движение поездов и маневровые передвижения;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источники </a:t>
            </a:r>
            <a:r>
              <a:rPr lang="ru-RU" sz="2000" b="1" dirty="0"/>
              <a:t>питания, батарейные (БШ) и релейные (РШ) шкафы, кабельную сеть, используемые для передачи электрической энергии к приборам, светофорам, электроприводам и рельсовым цепям.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24" t="26732" r="37206" b="1111"/>
          <a:stretch/>
        </p:blipFill>
        <p:spPr>
          <a:xfrm>
            <a:off x="1519517" y="399503"/>
            <a:ext cx="6118413" cy="403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1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" y="5620870"/>
            <a:ext cx="9103659" cy="10892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Источники </a:t>
            </a:r>
            <a:r>
              <a:rPr lang="ru-RU" sz="2000" b="1" dirty="0">
                <a:solidFill>
                  <a:srgbClr val="C00000"/>
                </a:solidFill>
              </a:rPr>
              <a:t>питания </a:t>
            </a:r>
            <a:r>
              <a:rPr lang="ru-RU" sz="2000" b="1" dirty="0"/>
              <a:t>располагаются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 посту ЭЦ и в батарейных шкафах. </a:t>
            </a:r>
            <a:r>
              <a:rPr lang="ru-RU" sz="2000" dirty="0"/>
              <a:t>Релейные шкафы устанавливаются у входного светофора, а также могут устанавливаться и на группу выходных светофоров в горловине станции.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206" t="16691"/>
          <a:stretch/>
        </p:blipFill>
        <p:spPr>
          <a:xfrm>
            <a:off x="215153" y="484094"/>
            <a:ext cx="8582452" cy="513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1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34" y="5069540"/>
            <a:ext cx="9036425" cy="17884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по станциям осуществляется </a:t>
            </a:r>
            <a:r>
              <a:rPr lang="ru-RU" sz="2000" b="1" dirty="0">
                <a:solidFill>
                  <a:srgbClr val="002060"/>
                </a:solidFill>
              </a:rPr>
              <a:t>по маршрутам</a:t>
            </a:r>
            <a:r>
              <a:rPr lang="ru-RU" sz="2000" b="1" dirty="0">
                <a:solidFill>
                  <a:srgbClr val="C00000"/>
                </a:solidFill>
              </a:rPr>
              <a:t>. </a:t>
            </a:r>
            <a:r>
              <a:rPr lang="ru-RU" sz="2000" dirty="0"/>
              <a:t>В </a:t>
            </a:r>
            <a:r>
              <a:rPr lang="ru-RU" sz="2000" dirty="0" smtClean="0"/>
              <a:t>ЭЦ включают </a:t>
            </a:r>
            <a:r>
              <a:rPr lang="ru-RU" sz="2000" dirty="0"/>
              <a:t>все маршруты приема и отправления по всем приемо-отправочным путям, маршруты передачи поездов и маневровых составов из одного парка станции в другой; маневровые, пересекающие поездные маршруты; маршруты подачи локомотивов под поезда и уборки их в депо.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091644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9804" b="3529"/>
          <a:stretch/>
        </p:blipFill>
        <p:spPr>
          <a:xfrm>
            <a:off x="885953" y="363070"/>
            <a:ext cx="7240723" cy="470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1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99" y="310933"/>
            <a:ext cx="8479766" cy="363547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46407"/>
            <a:ext cx="9144000" cy="22638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Светофоры </a:t>
            </a:r>
            <a:r>
              <a:rPr lang="ru-RU" sz="2000" dirty="0"/>
              <a:t>и изолирующие стыки при релейной централизации для осигнализования станции расставляют исходя из габаритных границ каждого пути и получения максимальных полезных длин приемо-отправочных путей. </a:t>
            </a:r>
            <a:r>
              <a:rPr lang="ru-RU" sz="2000" b="1" dirty="0">
                <a:solidFill>
                  <a:srgbClr val="C00000"/>
                </a:solidFill>
              </a:rPr>
              <a:t>Полезная длина приемо-отправочных путей </a:t>
            </a:r>
            <a:r>
              <a:rPr lang="ru-RU" sz="2000" b="1" dirty="0"/>
              <a:t>определяется</a:t>
            </a:r>
            <a:r>
              <a:rPr lang="ru-RU" sz="2000" b="1" dirty="0">
                <a:solidFill>
                  <a:srgbClr val="C00000"/>
                </a:solidFill>
              </a:rPr>
              <a:t> от выходного светофора до предельного столбика </a:t>
            </a:r>
            <a:r>
              <a:rPr lang="ru-RU" sz="2000" b="1" dirty="0" smtClean="0">
                <a:solidFill>
                  <a:srgbClr val="C00000"/>
                </a:solidFill>
              </a:rPr>
              <a:t>ПС</a:t>
            </a:r>
            <a:r>
              <a:rPr lang="ru-RU" sz="2000" dirty="0" smtClean="0">
                <a:solidFill>
                  <a:srgbClr val="C00000"/>
                </a:solidFill>
              </a:rPr>
              <a:t>, </a:t>
            </a:r>
            <a:r>
              <a:rPr lang="ru-RU" sz="2000" b="1" dirty="0">
                <a:solidFill>
                  <a:srgbClr val="002060"/>
                </a:solidFill>
              </a:rPr>
              <a:t>который устанавливается в сужении путей перед стрелочным переводом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/>
              <a:t>На </a:t>
            </a:r>
            <a:r>
              <a:rPr lang="ru-RU" sz="2000" dirty="0" smtClean="0"/>
              <a:t>рисунке </a:t>
            </a:r>
            <a:r>
              <a:rPr lang="ru-RU" sz="2000" dirty="0"/>
              <a:t>предельные столбики изображены черными точками.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031760" y="-67235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7018" y="216804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499" y="216804"/>
            <a:ext cx="804160" cy="643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831106" y="3146612"/>
            <a:ext cx="2153406" cy="11258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400800" y="2615609"/>
            <a:ext cx="2583712" cy="20015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41894" y="1801906"/>
            <a:ext cx="3317046" cy="5629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7059706" y="1233377"/>
            <a:ext cx="1924806" cy="938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706" y="1519753"/>
            <a:ext cx="2161892" cy="4029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9154" y="2027780"/>
            <a:ext cx="1243692" cy="4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3913093"/>
            <a:ext cx="9117106" cy="15464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Выходные </a:t>
            </a:r>
            <a:r>
              <a:rPr lang="ru-RU" sz="2000" b="1" dirty="0">
                <a:solidFill>
                  <a:srgbClr val="C00000"/>
                </a:solidFill>
              </a:rPr>
              <a:t>светофоры </a:t>
            </a:r>
            <a:r>
              <a:rPr lang="ru-RU" sz="2000" b="1" dirty="0"/>
              <a:t>устанавливают </a:t>
            </a:r>
            <a:r>
              <a:rPr lang="ru-RU" sz="2000" b="1" dirty="0">
                <a:solidFill>
                  <a:srgbClr val="002060"/>
                </a:solidFill>
              </a:rPr>
              <a:t>с каждого пути отправления впереди места, предназначенного для стоянки локомотива. </a:t>
            </a:r>
            <a:r>
              <a:rPr lang="ru-RU" sz="2000" dirty="0"/>
              <a:t>Расстояние от остряков стрелочного перевода до предельного столбика и светофора определяется в зависимости от ширины междупутья, радиуса кривой, марки крестовины и конструкции светофора (мачтовый или карликовый).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99" y="310933"/>
            <a:ext cx="8479766" cy="36354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26957" y="358545"/>
            <a:ext cx="3241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Осигнализование станции.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8499" y="216804"/>
            <a:ext cx="804160" cy="643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b="6542"/>
          <a:stretch/>
        </p:blipFill>
        <p:spPr>
          <a:xfrm>
            <a:off x="7957621" y="288069"/>
            <a:ext cx="1249768" cy="5187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442" y="1354876"/>
            <a:ext cx="1944385" cy="5669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505" y="2046069"/>
            <a:ext cx="835224" cy="4023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707" y="2027780"/>
            <a:ext cx="1243692" cy="420660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4922874" y="1660657"/>
            <a:ext cx="404037" cy="38541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1" idx="6"/>
          </p:cNvCxnSpPr>
          <p:nvPr/>
        </p:nvCxnSpPr>
        <p:spPr>
          <a:xfrm>
            <a:off x="5326911" y="1853363"/>
            <a:ext cx="287080" cy="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289007" y="1759631"/>
            <a:ext cx="1414966" cy="15568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46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3125</TotalTime>
  <Words>3104</Words>
  <Application>Microsoft Office PowerPoint</Application>
  <PresentationFormat>Экран (4:3)</PresentationFormat>
  <Paragraphs>176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Тема Office</vt:lpstr>
      <vt:lpstr>ОАО "РЖД"</vt:lpstr>
      <vt:lpstr>Оборудование станции устройствами ЭЦ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199</cp:revision>
  <dcterms:created xsi:type="dcterms:W3CDTF">2020-04-22T10:21:16Z</dcterms:created>
  <dcterms:modified xsi:type="dcterms:W3CDTF">2023-10-15T07:21:49Z</dcterms:modified>
</cp:coreProperties>
</file>