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7"/>
  </p:notesMasterIdLst>
  <p:sldIdLst>
    <p:sldId id="257" r:id="rId2"/>
    <p:sldId id="258" r:id="rId3"/>
    <p:sldId id="259" r:id="rId4"/>
    <p:sldId id="262" r:id="rId5"/>
    <p:sldId id="261" r:id="rId6"/>
    <p:sldId id="260" r:id="rId7"/>
    <p:sldId id="263" r:id="rId8"/>
    <p:sldId id="266" r:id="rId9"/>
    <p:sldId id="264" r:id="rId10"/>
    <p:sldId id="268" r:id="rId11"/>
    <p:sldId id="265" r:id="rId12"/>
    <p:sldId id="327" r:id="rId13"/>
    <p:sldId id="269" r:id="rId14"/>
    <p:sldId id="325" r:id="rId15"/>
    <p:sldId id="328" r:id="rId16"/>
    <p:sldId id="322" r:id="rId17"/>
    <p:sldId id="323" r:id="rId18"/>
    <p:sldId id="324" r:id="rId19"/>
    <p:sldId id="340" r:id="rId20"/>
    <p:sldId id="329" r:id="rId21"/>
    <p:sldId id="326" r:id="rId22"/>
    <p:sldId id="330" r:id="rId23"/>
    <p:sldId id="331" r:id="rId24"/>
    <p:sldId id="333" r:id="rId25"/>
    <p:sldId id="334" r:id="rId26"/>
    <p:sldId id="335" r:id="rId27"/>
    <p:sldId id="336" r:id="rId28"/>
    <p:sldId id="284" r:id="rId29"/>
    <p:sldId id="281" r:id="rId30"/>
    <p:sldId id="285" r:id="rId31"/>
    <p:sldId id="279" r:id="rId32"/>
    <p:sldId id="272" r:id="rId33"/>
    <p:sldId id="270" r:id="rId34"/>
    <p:sldId id="267" r:id="rId35"/>
    <p:sldId id="337" r:id="rId36"/>
    <p:sldId id="338" r:id="rId37"/>
    <p:sldId id="292" r:id="rId38"/>
    <p:sldId id="291" r:id="rId39"/>
    <p:sldId id="290" r:id="rId40"/>
    <p:sldId id="341" r:id="rId41"/>
    <p:sldId id="297" r:id="rId42"/>
    <p:sldId id="296" r:id="rId43"/>
    <p:sldId id="342" r:id="rId44"/>
    <p:sldId id="343" r:id="rId45"/>
    <p:sldId id="344" r:id="rId46"/>
    <p:sldId id="345" r:id="rId47"/>
    <p:sldId id="346" r:id="rId48"/>
    <p:sldId id="305" r:id="rId49"/>
    <p:sldId id="304" r:id="rId50"/>
    <p:sldId id="306" r:id="rId51"/>
    <p:sldId id="299" r:id="rId52"/>
    <p:sldId id="307" r:id="rId53"/>
    <p:sldId id="287" r:id="rId54"/>
    <p:sldId id="309" r:id="rId55"/>
    <p:sldId id="310" r:id="rId56"/>
    <p:sldId id="358" r:id="rId57"/>
    <p:sldId id="360" r:id="rId58"/>
    <p:sldId id="313" r:id="rId59"/>
    <p:sldId id="347" r:id="rId60"/>
    <p:sldId id="361" r:id="rId61"/>
    <p:sldId id="362" r:id="rId62"/>
    <p:sldId id="318" r:id="rId63"/>
    <p:sldId id="315" r:id="rId64"/>
    <p:sldId id="349" r:id="rId65"/>
    <p:sldId id="356" r:id="rId66"/>
    <p:sldId id="357" r:id="rId67"/>
    <p:sldId id="354" r:id="rId68"/>
    <p:sldId id="350" r:id="rId69"/>
    <p:sldId id="351" r:id="rId70"/>
    <p:sldId id="352" r:id="rId71"/>
    <p:sldId id="353" r:id="rId72"/>
    <p:sldId id="355" r:id="rId73"/>
    <p:sldId id="348" r:id="rId74"/>
    <p:sldId id="332" r:id="rId75"/>
    <p:sldId id="321" r:id="rId7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88" autoAdjust="0"/>
    <p:restoredTop sz="94434" autoAdjust="0"/>
  </p:normalViewPr>
  <p:slideViewPr>
    <p:cSldViewPr snapToGrid="0">
      <p:cViewPr varScale="1">
        <p:scale>
          <a:sx n="68" d="100"/>
          <a:sy n="68" d="100"/>
        </p:scale>
        <p:origin x="1362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10EC57-C3B2-4593-9BB1-95A0D90130F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2778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3.png"/><Relationship Id="rId5" Type="http://schemas.openxmlformats.org/officeDocument/2006/relationships/image" Target="../media/image60.png"/><Relationship Id="rId10" Type="http://schemas.openxmlformats.org/officeDocument/2006/relationships/image" Target="../media/image56.png"/><Relationship Id="rId4" Type="http://schemas.openxmlformats.org/officeDocument/2006/relationships/image" Target="../media/image59.png"/><Relationship Id="rId9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72.png"/><Relationship Id="rId3" Type="http://schemas.openxmlformats.org/officeDocument/2006/relationships/image" Target="../media/image65.jpeg"/><Relationship Id="rId7" Type="http://schemas.openxmlformats.org/officeDocument/2006/relationships/image" Target="../media/image68.png"/><Relationship Id="rId12" Type="http://schemas.openxmlformats.org/officeDocument/2006/relationships/image" Target="../media/image71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0.png"/><Relationship Id="rId5" Type="http://schemas.openxmlformats.org/officeDocument/2006/relationships/image" Target="../media/image67.jpeg"/><Relationship Id="rId10" Type="http://schemas.openxmlformats.org/officeDocument/2006/relationships/image" Target="../media/image70.png"/><Relationship Id="rId4" Type="http://schemas.openxmlformats.org/officeDocument/2006/relationships/image" Target="../media/image66.png"/><Relationship Id="rId9" Type="http://schemas.openxmlformats.org/officeDocument/2006/relationships/image" Target="../media/image69.png"/><Relationship Id="rId1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35.png"/><Relationship Id="rId3" Type="http://schemas.openxmlformats.org/officeDocument/2006/relationships/image" Target="../media/image65.jpeg"/><Relationship Id="rId7" Type="http://schemas.openxmlformats.org/officeDocument/2006/relationships/image" Target="../media/image58.png"/><Relationship Id="rId12" Type="http://schemas.openxmlformats.org/officeDocument/2006/relationships/image" Target="../media/image48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71.png"/><Relationship Id="rId5" Type="http://schemas.openxmlformats.org/officeDocument/2006/relationships/image" Target="../media/image67.jpe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0.png"/><Relationship Id="rId1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ОАО </a:t>
            </a:r>
            <a:r>
              <a:rPr lang="ru-RU" b="1" dirty="0"/>
              <a:t>"РЖД"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251520" y="5962373"/>
            <a:ext cx="8640960" cy="747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                          Автоматическая локомотивная сигнализация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                                                    и автостопы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644008" y="4365104"/>
            <a:ext cx="4038600" cy="183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84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" y="4028453"/>
            <a:ext cx="9144000" cy="261738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 Устройства </a:t>
            </a:r>
            <a:r>
              <a:rPr lang="ru-RU" sz="2000" dirty="0"/>
              <a:t>АЛС могут использоваться и в качестве самостоятельной системы </a:t>
            </a:r>
            <a:r>
              <a:rPr lang="ru-RU" sz="2000" b="1" dirty="0" smtClean="0">
                <a:solidFill>
                  <a:srgbClr val="C00000"/>
                </a:solidFill>
              </a:rPr>
              <a:t>(АЛСО) </a:t>
            </a:r>
            <a:r>
              <a:rPr lang="ru-RU" sz="2000" dirty="0" smtClean="0"/>
              <a:t>регулирования </a:t>
            </a:r>
            <a:r>
              <a:rPr lang="ru-RU" sz="2000" dirty="0"/>
              <a:t>движения поездов </a:t>
            </a:r>
            <a:r>
              <a:rPr lang="ru-RU" sz="2000" dirty="0" smtClean="0"/>
              <a:t>при АБ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dirty="0"/>
              <a:t>и по неправильному пути в двухпутной </a:t>
            </a:r>
            <a:r>
              <a:rPr lang="ru-RU" sz="2000" dirty="0" smtClean="0"/>
              <a:t>АБ </a:t>
            </a:r>
            <a:r>
              <a:rPr lang="ru-RU" sz="2000" b="1" dirty="0" smtClean="0">
                <a:solidFill>
                  <a:srgbClr val="C00000"/>
                </a:solidFill>
              </a:rPr>
              <a:t>(АЛСН)</a:t>
            </a:r>
            <a:r>
              <a:rPr lang="ru-RU" sz="2000" b="1" dirty="0" smtClean="0"/>
              <a:t>.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endParaRPr lang="ru-RU" sz="20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движении поезда </a:t>
            </a:r>
            <a:r>
              <a:rPr lang="ru-RU" sz="2000" b="1" dirty="0">
                <a:solidFill>
                  <a:srgbClr val="C00000"/>
                </a:solidFill>
              </a:rPr>
              <a:t>только по показаниям локомотивных </a:t>
            </a:r>
            <a:r>
              <a:rPr lang="ru-RU" sz="2000" b="1" dirty="0" smtClean="0">
                <a:solidFill>
                  <a:srgbClr val="C00000"/>
                </a:solidFill>
              </a:rPr>
              <a:t>светофоров (АЛСО) </a:t>
            </a:r>
            <a:r>
              <a:rPr lang="ru-RU" sz="2000" dirty="0"/>
              <a:t>последние должны давать показания в зависимости от занятости или свободности впереди расположенных блок-участков, где </a:t>
            </a:r>
            <a:r>
              <a:rPr lang="ru-RU" sz="2000" b="1" dirty="0" smtClean="0"/>
              <a:t>на </a:t>
            </a:r>
            <a:r>
              <a:rPr lang="ru-RU" sz="2000" b="1" dirty="0"/>
              <a:t>границах блок-участков устанавливаются </a:t>
            </a:r>
            <a:r>
              <a:rPr lang="ru-RU" sz="2000" b="1" dirty="0">
                <a:solidFill>
                  <a:srgbClr val="002060"/>
                </a:solidFill>
              </a:rPr>
              <a:t>сигнальные знаки «Граница блок-участка</a:t>
            </a:r>
            <a:r>
              <a:rPr lang="ru-RU" sz="2000" b="1" dirty="0" smtClean="0">
                <a:solidFill>
                  <a:srgbClr val="002060"/>
                </a:solidFill>
              </a:rPr>
              <a:t>» </a:t>
            </a:r>
            <a:r>
              <a:rPr lang="ru-RU" sz="2000" dirty="0" smtClean="0"/>
              <a:t>со светоотражателями и цифровыми литерными табличками с номерами блок-участка.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195" t="17657" r="195" b="-1142"/>
          <a:stretch/>
        </p:blipFill>
        <p:spPr>
          <a:xfrm>
            <a:off x="5825183" y="568243"/>
            <a:ext cx="3217253" cy="18366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5490" b="63595"/>
          <a:stretch/>
        </p:blipFill>
        <p:spPr>
          <a:xfrm>
            <a:off x="1" y="2666031"/>
            <a:ext cx="9033931" cy="14170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85128"/>
          <a:stretch/>
        </p:blipFill>
        <p:spPr>
          <a:xfrm>
            <a:off x="4263378" y="694550"/>
            <a:ext cx="1287555" cy="15267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/>
          <a:srcRect l="1" r="83017"/>
          <a:stretch/>
        </p:blipFill>
        <p:spPr>
          <a:xfrm>
            <a:off x="139283" y="609187"/>
            <a:ext cx="1514705" cy="15729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b="38031"/>
          <a:stretch/>
        </p:blipFill>
        <p:spPr>
          <a:xfrm>
            <a:off x="1297887" y="621666"/>
            <a:ext cx="1591194" cy="9747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3449" t="60305" r="51055"/>
          <a:stretch/>
        </p:blipFill>
        <p:spPr>
          <a:xfrm>
            <a:off x="1458308" y="1608856"/>
            <a:ext cx="1382126" cy="62438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0434" y="654239"/>
            <a:ext cx="1319025" cy="15670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6681" t="54274" r="68996"/>
          <a:stretch/>
        </p:blipFill>
        <p:spPr>
          <a:xfrm>
            <a:off x="2993736" y="1531780"/>
            <a:ext cx="1277471" cy="719217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21308" y="609187"/>
            <a:ext cx="5450573" cy="16714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/>
          <a:srcRect l="76177" r="-1452" b="37202"/>
          <a:stretch/>
        </p:blipFill>
        <p:spPr>
          <a:xfrm>
            <a:off x="2794254" y="708017"/>
            <a:ext cx="382137" cy="9877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6849" y="697947"/>
            <a:ext cx="384081" cy="98763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/>
          <a:srcRect l="2836" t="10547" r="62985" b="18408"/>
          <a:stretch/>
        </p:blipFill>
        <p:spPr>
          <a:xfrm>
            <a:off x="2116124" y="2595222"/>
            <a:ext cx="873934" cy="136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61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3322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118846"/>
            <a:ext cx="9075761" cy="17391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АЛС </a:t>
            </a:r>
            <a:r>
              <a:rPr lang="ru-RU" sz="2000" b="1" dirty="0">
                <a:solidFill>
                  <a:srgbClr val="C00000"/>
                </a:solidFill>
              </a:rPr>
              <a:t>характеризуется </a:t>
            </a:r>
            <a:r>
              <a:rPr lang="ru-RU" sz="2000" b="1" dirty="0">
                <a:solidFill>
                  <a:srgbClr val="002060"/>
                </a:solidFill>
              </a:rPr>
              <a:t>количеством и числом сигнальных показаний, передаваемых с пути на локомотив. </a:t>
            </a:r>
            <a:r>
              <a:rPr lang="ru-RU" sz="2000" dirty="0"/>
              <a:t>Наряду с сигнальными показаниями локомотивного светофора во вновь разрабатываемых системах применяют также скоростную (цифровую) сигнализацию, которая повышает функциональные возможности системы регулирования движения поездов с помощью АЛС. </a:t>
            </a:r>
            <a:r>
              <a:rPr lang="ru-RU" sz="2000" dirty="0" smtClean="0"/>
              <a:t> 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310" t="16030" r="4131"/>
          <a:stretch/>
        </p:blipFill>
        <p:spPr>
          <a:xfrm>
            <a:off x="692622" y="312202"/>
            <a:ext cx="8119103" cy="480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91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788" y="5537509"/>
            <a:ext cx="9056143" cy="10343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Одновременно </a:t>
            </a:r>
            <a:r>
              <a:rPr lang="ru-RU" sz="2000" dirty="0"/>
              <a:t>с сигнальными и скоростными показаниями </a:t>
            </a:r>
            <a:r>
              <a:rPr lang="ru-RU" sz="2000" b="1" dirty="0">
                <a:solidFill>
                  <a:srgbClr val="C00000"/>
                </a:solidFill>
              </a:rPr>
              <a:t>системы АЛС </a:t>
            </a:r>
            <a:r>
              <a:rPr lang="ru-RU" sz="2000" b="1" dirty="0"/>
              <a:t>дополняют средствами</a:t>
            </a:r>
            <a:r>
              <a:rPr lang="ru-RU" sz="2000" b="1" dirty="0">
                <a:solidFill>
                  <a:srgbClr val="002060"/>
                </a:solidFill>
              </a:rPr>
              <a:t> контроля установленной и фактической скоростей движения</a:t>
            </a:r>
            <a:r>
              <a:rPr lang="ru-RU" sz="2000" dirty="0"/>
              <a:t>, а также </a:t>
            </a:r>
            <a:r>
              <a:rPr lang="ru-RU" sz="2000" b="1" dirty="0">
                <a:solidFill>
                  <a:srgbClr val="002060"/>
                </a:solidFill>
              </a:rPr>
              <a:t>устройствами контроля бдительности машиниста</a:t>
            </a:r>
            <a:r>
              <a:rPr lang="ru-RU" sz="2000" dirty="0"/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0598" t="5667" r="3050" b="5500"/>
          <a:stretch/>
        </p:blipFill>
        <p:spPr>
          <a:xfrm>
            <a:off x="3461039" y="545354"/>
            <a:ext cx="5636527" cy="39871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5754" t="45374" r="1062" b="20198"/>
          <a:stretch/>
        </p:blipFill>
        <p:spPr>
          <a:xfrm>
            <a:off x="2771349" y="3231816"/>
            <a:ext cx="2405124" cy="20758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557" t="4975" r="52547" b="14825"/>
          <a:stretch/>
        </p:blipFill>
        <p:spPr>
          <a:xfrm>
            <a:off x="53788" y="1350653"/>
            <a:ext cx="2583090" cy="36914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2398"/>
          <a:stretch/>
        </p:blipFill>
        <p:spPr>
          <a:xfrm>
            <a:off x="2771716" y="1417269"/>
            <a:ext cx="1127931" cy="172574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562165" y="2810435"/>
            <a:ext cx="2535401" cy="17220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7799" y="2509400"/>
            <a:ext cx="2091109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953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908628" y="-14087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071283"/>
            <a:ext cx="9089408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Бдительность </a:t>
            </a:r>
            <a:r>
              <a:rPr lang="ru-RU" sz="2000" b="1" dirty="0">
                <a:solidFill>
                  <a:srgbClr val="002060"/>
                </a:solidFill>
              </a:rPr>
              <a:t>машиниста проверяется однократно или периодически. </a:t>
            </a:r>
            <a:r>
              <a:rPr lang="ru-RU" sz="2000" dirty="0"/>
              <a:t>Машинист подтверждает свою бдительность нажатием рукоятки бдительности в ответ на предупреждающий свисток электропневматического клапана (ЭПК</a:t>
            </a:r>
            <a:r>
              <a:rPr lang="ru-RU" sz="2000" dirty="0" smtClean="0"/>
              <a:t>).</a:t>
            </a:r>
          </a:p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Если </a:t>
            </a:r>
            <a:r>
              <a:rPr lang="ru-RU" sz="2000" b="1" dirty="0">
                <a:solidFill>
                  <a:srgbClr val="002060"/>
                </a:solidFill>
              </a:rPr>
              <a:t>рукоятка бдительности в необходимых случаях </a:t>
            </a:r>
            <a:r>
              <a:rPr lang="ru-RU" sz="2000" i="1" dirty="0"/>
              <a:t>(когда требуется принятие мер машинистом для исключения проезда запрещающего сигнала) </a:t>
            </a:r>
            <a:r>
              <a:rPr lang="ru-RU" sz="2000" b="1" dirty="0">
                <a:solidFill>
                  <a:srgbClr val="C00000"/>
                </a:solidFill>
              </a:rPr>
              <a:t>не будет нажата в течение 7 </a:t>
            </a:r>
            <a:r>
              <a:rPr lang="ru-RU" sz="2000" b="1" dirty="0" smtClean="0">
                <a:solidFill>
                  <a:srgbClr val="C00000"/>
                </a:solidFill>
              </a:rPr>
              <a:t>сек </a:t>
            </a:r>
            <a:r>
              <a:rPr lang="ru-RU" sz="2000" dirty="0"/>
              <a:t>после предупреждения свистком, то это </a:t>
            </a:r>
            <a:r>
              <a:rPr lang="ru-RU" sz="2000" b="1" dirty="0"/>
              <a:t>расценивается</a:t>
            </a:r>
            <a:r>
              <a:rPr lang="ru-RU" sz="2000" dirty="0"/>
              <a:t>  устройствами </a:t>
            </a:r>
            <a:r>
              <a:rPr lang="ru-RU" sz="2000" b="1" dirty="0"/>
              <a:t>как потеря машинистом способности вести поезд и происходит торможение и остановка поезда.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047"/>
          <a:stretch/>
        </p:blipFill>
        <p:spPr>
          <a:xfrm>
            <a:off x="3130172" y="467659"/>
            <a:ext cx="4585649" cy="36823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92" y="1035242"/>
            <a:ext cx="3468925" cy="24837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133" y="630721"/>
            <a:ext cx="1691957" cy="226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459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223" r="28275"/>
          <a:stretch/>
        </p:blipFill>
        <p:spPr>
          <a:xfrm>
            <a:off x="4937009" y="597225"/>
            <a:ext cx="1187356" cy="22640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5350" r="16138"/>
          <a:stretch/>
        </p:blipFill>
        <p:spPr>
          <a:xfrm>
            <a:off x="62149" y="597225"/>
            <a:ext cx="4801082" cy="41900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251" t="4577" r="5434" b="4080"/>
          <a:stretch/>
        </p:blipFill>
        <p:spPr>
          <a:xfrm>
            <a:off x="6990387" y="2528578"/>
            <a:ext cx="2059483" cy="24277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342" y="1560242"/>
            <a:ext cx="987046" cy="22640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0" y="4887986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Локомотивные </a:t>
            </a:r>
            <a:r>
              <a:rPr lang="ru-RU" sz="2000" b="1" dirty="0">
                <a:solidFill>
                  <a:srgbClr val="002060"/>
                </a:solidFill>
              </a:rPr>
              <a:t>светофоры </a:t>
            </a:r>
            <a:r>
              <a:rPr lang="ru-RU" sz="2000" b="1" dirty="0"/>
              <a:t>устанавливаются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в кабине управления локомотива </a:t>
            </a:r>
            <a:r>
              <a:rPr lang="ru-RU" sz="2000" dirty="0"/>
              <a:t>(моторвагонного поезда) </a:t>
            </a:r>
            <a:r>
              <a:rPr lang="ru-RU" sz="2000" b="1" dirty="0"/>
              <a:t>и передают </a:t>
            </a:r>
            <a:r>
              <a:rPr lang="ru-RU" sz="2000" dirty="0"/>
              <a:t>сигнальные показания машинисту и его помощнику о поездной ситуации на впереди расположенных блок-участках, а автостопы обеспечивают автоматическую остановку поезда перед закрытым светофором.</a:t>
            </a:r>
          </a:p>
        </p:txBody>
      </p: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618565" y="1129553"/>
            <a:ext cx="1358153" cy="430689"/>
          </a:xfrm>
          <a:prstGeom prst="straightConnector1">
            <a:avLst/>
          </a:prstGeom>
          <a:ln w="762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5010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1909" y="2771188"/>
            <a:ext cx="9034343" cy="19598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  На </a:t>
            </a:r>
            <a:r>
              <a:rPr lang="ru-RU" sz="2000" b="1" dirty="0"/>
              <a:t>участках, оборудованных АБ</a:t>
            </a:r>
            <a:r>
              <a:rPr lang="ru-RU" sz="2000" dirty="0"/>
              <a:t>, распространение получила система </a:t>
            </a:r>
            <a:r>
              <a:rPr lang="ru-RU" sz="2000" b="1" dirty="0">
                <a:solidFill>
                  <a:srgbClr val="C00000"/>
                </a:solidFill>
              </a:rPr>
              <a:t>АЛСН с числовым кодом</a:t>
            </a:r>
            <a:r>
              <a:rPr lang="ru-RU" sz="2000" dirty="0"/>
              <a:t>, которая позволяет осуществить четырехзначную сигнализацию на локомотивном светофоре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      На </a:t>
            </a:r>
            <a:r>
              <a:rPr lang="ru-RU" sz="2000" dirty="0"/>
              <a:t>участках, оборудованных АБ с четырехзначной сигнализацией, </a:t>
            </a:r>
            <a:r>
              <a:rPr lang="ru-RU" sz="2000" dirty="0" smtClean="0"/>
              <a:t>проходными светофорами дополнительно применяется </a:t>
            </a:r>
            <a:r>
              <a:rPr lang="ru-RU" sz="2000" b="1" dirty="0">
                <a:solidFill>
                  <a:srgbClr val="C00000"/>
                </a:solidFill>
              </a:rPr>
              <a:t>один желтый и один зеленый огни </a:t>
            </a:r>
            <a:r>
              <a:rPr lang="ru-RU" sz="2000" dirty="0"/>
              <a:t>— впереди свободны </a:t>
            </a:r>
            <a:r>
              <a:rPr lang="ru-RU" sz="2000" b="1" dirty="0"/>
              <a:t>два </a:t>
            </a:r>
            <a:r>
              <a:rPr lang="ru-RU" sz="2000" b="1" dirty="0" smtClean="0"/>
              <a:t>блок-участка.</a:t>
            </a:r>
            <a:endParaRPr lang="ru-RU" sz="2000" dirty="0" smtClean="0"/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2"/>
          <a:srcRect t="84894" b="5653"/>
          <a:stretch/>
        </p:blipFill>
        <p:spPr>
          <a:xfrm>
            <a:off x="129413" y="1556792"/>
            <a:ext cx="8926840" cy="894552"/>
          </a:xfrm>
          <a:prstGeom prst="rect">
            <a:avLst/>
          </a:prstGeom>
        </p:spPr>
      </p:pic>
      <p:pic>
        <p:nvPicPr>
          <p:cNvPr id="7" name="Picture 10" descr="http://www.rusrailmodel.ru/img/scheme/CHC4T/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89" b="6788"/>
          <a:stretch/>
        </p:blipFill>
        <p:spPr bwMode="auto">
          <a:xfrm>
            <a:off x="3635896" y="1252290"/>
            <a:ext cx="1008112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5223" y="1172121"/>
            <a:ext cx="2142059" cy="4648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985223" y="1172121"/>
            <a:ext cx="1071029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авая фигурная скобка 2"/>
          <p:cNvSpPr/>
          <p:nvPr/>
        </p:nvSpPr>
        <p:spPr>
          <a:xfrm rot="16200000">
            <a:off x="6134595" y="-295608"/>
            <a:ext cx="360040" cy="3341215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331906" y="879683"/>
            <a:ext cx="1873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три </a:t>
            </a:r>
            <a:r>
              <a:rPr lang="ru-RU" b="1" dirty="0" smtClean="0">
                <a:solidFill>
                  <a:srgbClr val="C00000"/>
                </a:solidFill>
              </a:rPr>
              <a:t>блок-участка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Правая фигурная скобка 11"/>
          <p:cNvSpPr/>
          <p:nvPr/>
        </p:nvSpPr>
        <p:spPr>
          <a:xfrm rot="16200000">
            <a:off x="2375756" y="307196"/>
            <a:ext cx="360040" cy="2160239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08497" y="899428"/>
            <a:ext cx="18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два блок-участка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5" name="Picture 2" descr="https://konspekta.net/lektsiiorgimg/baza12/2370225804969.files/image06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616680"/>
            <a:ext cx="4610100" cy="147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Овал 45"/>
          <p:cNvSpPr/>
          <p:nvPr/>
        </p:nvSpPr>
        <p:spPr>
          <a:xfrm>
            <a:off x="3203848" y="5791657"/>
            <a:ext cx="148277" cy="16830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2627784" y="5050913"/>
            <a:ext cx="148277" cy="16830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3923928" y="5027082"/>
            <a:ext cx="148277" cy="16830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505973" y="5013412"/>
            <a:ext cx="148277" cy="16830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2621675" y="5779132"/>
            <a:ext cx="148277" cy="16830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3919667" y="5771409"/>
            <a:ext cx="148277" cy="168305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4067944" y="5771409"/>
            <a:ext cx="148277" cy="16830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4790154" y="5779132"/>
            <a:ext cx="148277" cy="168305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5524573" y="5771408"/>
            <a:ext cx="148277" cy="168305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2123728" y="4616681"/>
            <a:ext cx="360040" cy="1804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2267744" y="5445224"/>
            <a:ext cx="216024" cy="1440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2621675" y="5244849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3919667" y="5237444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504433" y="5219218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2587519" y="5967037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3196506" y="5990966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3908753" y="5967977"/>
            <a:ext cx="296555" cy="964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>
            <a:off x="4818602" y="5977761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5575506" y="5962889"/>
            <a:ext cx="148277" cy="1066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2408252" y="5050912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</a:t>
            </a:r>
            <a:endParaRPr lang="ru-RU" b="1" dirty="0"/>
          </a:p>
        </p:txBody>
      </p:sp>
      <p:sp>
        <p:nvSpPr>
          <p:cNvPr id="66" name="Прямоугольник 65"/>
          <p:cNvSpPr/>
          <p:nvPr/>
        </p:nvSpPr>
        <p:spPr>
          <a:xfrm flipH="1">
            <a:off x="3670965" y="5066578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Ж</a:t>
            </a:r>
            <a:endParaRPr lang="ru-RU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2395495" y="5806300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</a:t>
            </a:r>
            <a:endParaRPr lang="ru-RU" b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2988515" y="5831552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</a:t>
            </a:r>
            <a:endParaRPr lang="ru-RU" b="1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731192" y="5831552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З</a:t>
            </a:r>
            <a:endParaRPr lang="ru-RU" b="1" dirty="0"/>
          </a:p>
        </p:txBody>
      </p:sp>
      <p:sp>
        <p:nvSpPr>
          <p:cNvPr id="70" name="Прямоугольник 69"/>
          <p:cNvSpPr/>
          <p:nvPr/>
        </p:nvSpPr>
        <p:spPr>
          <a:xfrm flipH="1">
            <a:off x="3962264" y="5846424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Ж</a:t>
            </a:r>
            <a:endParaRPr lang="ru-RU" b="1" dirty="0"/>
          </a:p>
        </p:txBody>
      </p:sp>
      <p:sp>
        <p:nvSpPr>
          <p:cNvPr id="71" name="Прямоугольник 70"/>
          <p:cNvSpPr/>
          <p:nvPr/>
        </p:nvSpPr>
        <p:spPr>
          <a:xfrm flipH="1">
            <a:off x="4529948" y="5806300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Ж</a:t>
            </a:r>
            <a:endParaRPr lang="ru-RU" b="1" dirty="0"/>
          </a:p>
        </p:txBody>
      </p:sp>
      <p:sp>
        <p:nvSpPr>
          <p:cNvPr id="72" name="Прямоугольник 71"/>
          <p:cNvSpPr/>
          <p:nvPr/>
        </p:nvSpPr>
        <p:spPr>
          <a:xfrm flipH="1">
            <a:off x="5277475" y="5043211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73" name="Прямоугольник 72"/>
          <p:cNvSpPr/>
          <p:nvPr/>
        </p:nvSpPr>
        <p:spPr>
          <a:xfrm flipH="1">
            <a:off x="5297629" y="5806300"/>
            <a:ext cx="306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</a:t>
            </a:r>
            <a:endParaRPr lang="ru-RU" b="1" dirty="0"/>
          </a:p>
        </p:txBody>
      </p:sp>
      <p:sp>
        <p:nvSpPr>
          <p:cNvPr id="74" name="Заголовок 4"/>
          <p:cNvSpPr>
            <a:spLocks noGrp="1"/>
          </p:cNvSpPr>
          <p:nvPr>
            <p:ph type="title"/>
          </p:nvPr>
        </p:nvSpPr>
        <p:spPr>
          <a:xfrm>
            <a:off x="3217153" y="-11433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8834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9672" y="4163394"/>
            <a:ext cx="9043987" cy="13015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</a:t>
            </a:r>
            <a:r>
              <a:rPr lang="ru-RU" sz="2000" b="1" dirty="0" smtClean="0"/>
              <a:t>При </a:t>
            </a:r>
            <a:r>
              <a:rPr lang="ru-RU" sz="2000" b="1" dirty="0"/>
              <a:t>движении поезда на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 огонь </a:t>
            </a:r>
            <a:r>
              <a:rPr lang="ru-RU" sz="2000" dirty="0" smtClean="0"/>
              <a:t>светофора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на </a:t>
            </a:r>
            <a:r>
              <a:rPr lang="ru-RU" sz="2000" dirty="0"/>
              <a:t>локомотивном светофоре ЛС горит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 огонь</a:t>
            </a:r>
            <a:r>
              <a:rPr lang="ru-RU" sz="2000" dirty="0"/>
              <a:t>, а </a:t>
            </a:r>
            <a:r>
              <a:rPr lang="ru-RU" sz="2000" b="1" dirty="0"/>
              <a:t>при движении на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 </a:t>
            </a:r>
            <a:r>
              <a:rPr lang="ru-RU" sz="2000" b="1" dirty="0"/>
              <a:t>светофора </a:t>
            </a:r>
            <a:r>
              <a:rPr lang="ru-RU" sz="2000" dirty="0" smtClean="0"/>
              <a:t>—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</a:t>
            </a:r>
            <a:r>
              <a:rPr lang="ru-RU" sz="2000" b="1" dirty="0"/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42641"/>
          <a:stretch/>
        </p:blipFill>
        <p:spPr>
          <a:xfrm>
            <a:off x="4078814" y="382137"/>
            <a:ext cx="4148919" cy="36439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1122534" y="2593075"/>
            <a:ext cx="1692322" cy="12567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2787560" y="2593075"/>
            <a:ext cx="1692322" cy="1244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317317" y="2593075"/>
            <a:ext cx="1692322" cy="12567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r="3393"/>
          <a:stretch/>
        </p:blipFill>
        <p:spPr>
          <a:xfrm>
            <a:off x="0" y="1448429"/>
            <a:ext cx="4468463" cy="1977157"/>
          </a:xfrm>
          <a:prstGeom prst="snipRound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814856" y="-91106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58413" y="3694632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457809" y="3688021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597568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9671" y="4412204"/>
            <a:ext cx="9043987" cy="955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При движении на </a:t>
            </a:r>
            <a:r>
              <a:rPr lang="ru-RU" sz="2000" b="1" dirty="0">
                <a:solidFill>
                  <a:srgbClr val="C00000"/>
                </a:solidFill>
              </a:rPr>
              <a:t>красный огонь </a:t>
            </a:r>
            <a:r>
              <a:rPr lang="ru-RU" sz="2000" dirty="0"/>
              <a:t>светофора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dirty="0" smtClean="0"/>
              <a:t>на </a:t>
            </a:r>
            <a:r>
              <a:rPr lang="ru-RU" sz="2000" dirty="0"/>
              <a:t>ЛС горит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</a:t>
            </a:r>
            <a:r>
              <a:rPr lang="ru-RU" sz="2000" b="1" dirty="0">
                <a:solidFill>
                  <a:srgbClr val="C00000"/>
                </a:solidFill>
              </a:rPr>
              <a:t> с красным огонь.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3077944" y="2811716"/>
            <a:ext cx="1692322" cy="13511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9018" r="-1"/>
          <a:stretch/>
        </p:blipFill>
        <p:spPr>
          <a:xfrm>
            <a:off x="4622006" y="279492"/>
            <a:ext cx="4369557" cy="41327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1688592" y="2811716"/>
            <a:ext cx="1692322" cy="13511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86" y="2809417"/>
            <a:ext cx="1694835" cy="135342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83691" y="279492"/>
            <a:ext cx="818866" cy="11671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530541" y="1853590"/>
            <a:ext cx="6402521" cy="182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119962" y="4079683"/>
            <a:ext cx="914400" cy="3325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31768" y="279492"/>
            <a:ext cx="312821" cy="5988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668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224" y="4412205"/>
            <a:ext cx="9043987" cy="10473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/>
              <a:t>В </a:t>
            </a:r>
            <a:r>
              <a:rPr lang="ru-RU" sz="2000" b="1" dirty="0"/>
              <a:t>случае проезда</a:t>
            </a:r>
            <a:r>
              <a:rPr lang="ru-RU" sz="2000" dirty="0"/>
              <a:t> </a:t>
            </a:r>
            <a:r>
              <a:rPr lang="ru-RU" sz="2000" b="1" dirty="0"/>
              <a:t>светофора </a:t>
            </a:r>
            <a:r>
              <a:rPr lang="ru-RU" sz="2000" b="1" dirty="0">
                <a:solidFill>
                  <a:srgbClr val="C00000"/>
                </a:solidFill>
              </a:rPr>
              <a:t>с красным </a:t>
            </a:r>
            <a:r>
              <a:rPr lang="ru-RU" sz="2000" b="1" dirty="0" smtClean="0"/>
              <a:t>огнем, </a:t>
            </a:r>
            <a:r>
              <a:rPr lang="ru-RU" sz="2000" b="1" dirty="0">
                <a:solidFill>
                  <a:srgbClr val="C00000"/>
                </a:solidFill>
              </a:rPr>
              <a:t>вследствие отсутствия кодов в РЦ на локомотивном светофоре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желтый </a:t>
            </a:r>
            <a:r>
              <a:rPr lang="ru-RU" sz="2000" b="1" dirty="0"/>
              <a:t>огонь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 красным </a:t>
            </a:r>
            <a:r>
              <a:rPr lang="ru-RU" sz="2000" b="1" dirty="0"/>
              <a:t>меняется </a:t>
            </a:r>
            <a:r>
              <a:rPr lang="ru-RU" sz="2000" b="1" dirty="0">
                <a:solidFill>
                  <a:srgbClr val="C00000"/>
                </a:solidFill>
              </a:rPr>
              <a:t>на красный.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7481527" y="2819473"/>
            <a:ext cx="1692322" cy="13511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9018" r="-1"/>
          <a:stretch/>
        </p:blipFill>
        <p:spPr>
          <a:xfrm>
            <a:off x="3246442" y="279492"/>
            <a:ext cx="4369557" cy="41327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1688592" y="2811716"/>
            <a:ext cx="1692322" cy="13511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86" y="2809417"/>
            <a:ext cx="1694835" cy="135342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913193" y="262739"/>
            <a:ext cx="818866" cy="11445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93" b="39693"/>
          <a:stretch/>
        </p:blipFill>
        <p:spPr bwMode="auto">
          <a:xfrm>
            <a:off x="1281170" y="1897878"/>
            <a:ext cx="6402521" cy="182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83115" r="15700" b="6701"/>
          <a:stretch/>
        </p:blipFill>
        <p:spPr>
          <a:xfrm>
            <a:off x="6178946" y="279491"/>
            <a:ext cx="101535" cy="3855780"/>
          </a:xfrm>
          <a:prstGeom prst="rect">
            <a:avLst/>
          </a:prstGeom>
        </p:spPr>
      </p:pic>
      <p:sp>
        <p:nvSpPr>
          <p:cNvPr id="12" name="Заголовок 4"/>
          <p:cNvSpPr>
            <a:spLocks noGrp="1"/>
          </p:cNvSpPr>
          <p:nvPr>
            <p:ph type="title"/>
          </p:nvPr>
        </p:nvSpPr>
        <p:spPr>
          <a:xfrm>
            <a:off x="2771348" y="-13447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25588" y="4162846"/>
            <a:ext cx="510988" cy="249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4401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5569" y="0"/>
            <a:ext cx="3306490" cy="38213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Локомотивные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светофоры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448" y="3231960"/>
            <a:ext cx="9121364" cy="32097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Белый </a:t>
            </a:r>
            <a:r>
              <a:rPr lang="ru-RU" sz="2000" b="1" dirty="0">
                <a:solidFill>
                  <a:srgbClr val="C00000"/>
                </a:solidFill>
              </a:rPr>
              <a:t>огонь </a:t>
            </a:r>
            <a:r>
              <a:rPr lang="ru-RU" sz="2000" b="1" dirty="0">
                <a:solidFill>
                  <a:srgbClr val="002060"/>
                </a:solidFill>
              </a:rPr>
              <a:t>на локомотивном светофоре </a:t>
            </a:r>
            <a:r>
              <a:rPr lang="ru-RU" sz="2000" dirty="0"/>
              <a:t>загорится при выходе состава на некодируемые пути </a:t>
            </a:r>
            <a:r>
              <a:rPr lang="ru-RU" sz="2000" b="1" dirty="0"/>
              <a:t>или </a:t>
            </a:r>
            <a:r>
              <a:rPr lang="ru-RU" sz="2000" dirty="0"/>
              <a:t>в случае прекращения подачи кодов Ж или З по мере приближения поезда к светофору с разрешающим показанием.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Белый </a:t>
            </a:r>
            <a:r>
              <a:rPr lang="ru-RU" sz="2000" b="1" dirty="0">
                <a:solidFill>
                  <a:srgbClr val="C00000"/>
                </a:solidFill>
              </a:rPr>
              <a:t>огонь </a:t>
            </a:r>
            <a:r>
              <a:rPr lang="ru-RU" sz="2000" b="1" dirty="0">
                <a:solidFill>
                  <a:srgbClr val="002060"/>
                </a:solidFill>
              </a:rPr>
              <a:t>на локомотивном светофоре </a:t>
            </a:r>
            <a:r>
              <a:rPr lang="ru-RU" sz="2000" b="1" dirty="0" smtClean="0"/>
              <a:t>указывает</a:t>
            </a:r>
            <a:r>
              <a:rPr lang="ru-RU" sz="2000" b="1" dirty="0"/>
              <a:t>,</a:t>
            </a:r>
            <a:r>
              <a:rPr lang="ru-RU" sz="2000" dirty="0"/>
              <a:t> что локомотивные устройства включены, но показания путевых светофоров на локомотивный светофор не передаются и машинист должен руководствоваться только показаниями путевых светофоров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Пропуск </a:t>
            </a:r>
            <a:r>
              <a:rPr lang="ru-RU" sz="2000" b="1" dirty="0">
                <a:solidFill>
                  <a:srgbClr val="002060"/>
                </a:solidFill>
              </a:rPr>
              <a:t>поездов по некодированным путям станции </a:t>
            </a:r>
            <a:r>
              <a:rPr lang="ru-RU" sz="2000" b="1" dirty="0"/>
              <a:t>должен производится </a:t>
            </a:r>
            <a:r>
              <a:rPr lang="ru-RU" sz="2000" b="1" dirty="0">
                <a:solidFill>
                  <a:srgbClr val="C00000"/>
                </a:solidFill>
              </a:rPr>
              <a:t>всегда с остановкой у основного </a:t>
            </a:r>
            <a:r>
              <a:rPr lang="ru-RU" sz="2000" b="1" dirty="0" smtClean="0">
                <a:solidFill>
                  <a:srgbClr val="C00000"/>
                </a:solidFill>
              </a:rPr>
              <a:t>сигнала.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67" y="382137"/>
            <a:ext cx="3566469" cy="26397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851" y="305984"/>
            <a:ext cx="4831307" cy="279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72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96" y="219160"/>
            <a:ext cx="3626456" cy="1896243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30736" y="-42079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10586" y="2115403"/>
            <a:ext cx="8939285" cy="47425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/>
              <a:t>       </a:t>
            </a:r>
            <a:r>
              <a:rPr lang="ru-RU" sz="2000" b="1" dirty="0" smtClean="0"/>
              <a:t>            </a:t>
            </a:r>
            <a:r>
              <a:rPr lang="ru-RU" sz="2000" b="1" dirty="0" smtClean="0">
                <a:solidFill>
                  <a:srgbClr val="002060"/>
                </a:solidFill>
              </a:rPr>
              <a:t>Курс </a:t>
            </a:r>
            <a:r>
              <a:rPr lang="ru-RU" sz="2000" b="1" dirty="0">
                <a:solidFill>
                  <a:srgbClr val="002060"/>
                </a:solidFill>
              </a:rPr>
              <a:t>лекций Глава </a:t>
            </a:r>
            <a:r>
              <a:rPr lang="ru-RU" sz="2000" b="1" dirty="0" smtClean="0">
                <a:solidFill>
                  <a:srgbClr val="002060"/>
                </a:solidFill>
              </a:rPr>
              <a:t>9 </a:t>
            </a:r>
            <a:r>
              <a:rPr lang="ru-RU" sz="2000" b="1" dirty="0">
                <a:solidFill>
                  <a:srgbClr val="002060"/>
                </a:solidFill>
              </a:rPr>
              <a:t>стр. </a:t>
            </a:r>
            <a:r>
              <a:rPr lang="ru-RU" sz="2000" b="1" dirty="0" smtClean="0">
                <a:solidFill>
                  <a:srgbClr val="002060"/>
                </a:solidFill>
              </a:rPr>
              <a:t>55-61 </a:t>
            </a:r>
            <a:endParaRPr lang="ru-RU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Назначение</a:t>
            </a:r>
            <a:r>
              <a:rPr lang="ru-RU" sz="2000" b="1" dirty="0"/>
              <a:t>, характеристика и область применения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 smtClean="0"/>
              <a:t>систем </a:t>
            </a:r>
            <a:r>
              <a:rPr lang="ru-RU" sz="2000" b="1" dirty="0"/>
              <a:t>АЛС и </a:t>
            </a:r>
            <a:r>
              <a:rPr lang="ru-RU" sz="2000" b="1" dirty="0" smtClean="0"/>
              <a:t>автостопов.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Требования </a:t>
            </a:r>
            <a:r>
              <a:rPr lang="ru-RU" sz="2000" b="1" dirty="0"/>
              <a:t>ПТЭ, предъявляемые к устройствам АЛС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Автоматическая </a:t>
            </a:r>
            <a:r>
              <a:rPr lang="ru-RU" sz="2000" b="1" dirty="0"/>
              <a:t>локомотивная сигнализация непрерывного типа АЛСН; структурная схема устройств, принцип взаимодействия устройств АЛСН и автостопа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Увязка </a:t>
            </a:r>
            <a:r>
              <a:rPr lang="ru-RU" sz="2000" b="1" dirty="0"/>
              <a:t>показаний локомотивного светофора с путевыми и станционными сигналами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Понятие </a:t>
            </a:r>
            <a:r>
              <a:rPr lang="ru-RU" sz="2000" b="1" dirty="0"/>
              <a:t>о построении и работе устройств АЛСН</a:t>
            </a:r>
            <a:r>
              <a:rPr lang="ru-RU" sz="2000" b="1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Общие </a:t>
            </a:r>
            <a:r>
              <a:rPr lang="ru-RU" sz="2000" b="1" dirty="0"/>
              <a:t>сведения о назначении и работе системы автоматического управления тормозами (САУТ</a:t>
            </a:r>
            <a:r>
              <a:rPr lang="ru-RU" sz="2000" b="1" dirty="0" smtClean="0"/>
              <a:t>).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Устройства </a:t>
            </a:r>
            <a:r>
              <a:rPr lang="ru-RU" sz="2000" b="1" dirty="0"/>
              <a:t>безопасности движения на локомотиве.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3186" t="10834" r="15880" b="6950"/>
          <a:stretch/>
        </p:blipFill>
        <p:spPr>
          <a:xfrm>
            <a:off x="6728346" y="144984"/>
            <a:ext cx="2282970" cy="35268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" t="136" r="26705" b="35125"/>
          <a:stretch/>
        </p:blipFill>
        <p:spPr>
          <a:xfrm>
            <a:off x="4003945" y="436728"/>
            <a:ext cx="2546979" cy="167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06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9" y="4261447"/>
            <a:ext cx="9113664" cy="16170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Если </a:t>
            </a:r>
            <a:r>
              <a:rPr lang="ru-RU" sz="2000" b="1" dirty="0">
                <a:solidFill>
                  <a:srgbClr val="002060"/>
                </a:solidFill>
              </a:rPr>
              <a:t>перегорает лампа </a:t>
            </a:r>
            <a:r>
              <a:rPr lang="ru-RU" sz="2000" b="1" dirty="0">
                <a:solidFill>
                  <a:srgbClr val="C00000"/>
                </a:solidFill>
              </a:rPr>
              <a:t>красного огня </a:t>
            </a:r>
            <a:r>
              <a:rPr lang="ru-RU" sz="2000" dirty="0"/>
              <a:t>на входном светофоре </a:t>
            </a:r>
            <a:r>
              <a:rPr lang="ru-RU" sz="2000" dirty="0" smtClean="0"/>
              <a:t>или </a:t>
            </a:r>
            <a:r>
              <a:rPr lang="ru-RU" sz="2000" dirty="0"/>
              <a:t>на любом проходном светофоре, кодирование блок-участка перед данным светофором прекращается, </a:t>
            </a:r>
            <a:r>
              <a:rPr lang="ru-RU" sz="2000" b="1" dirty="0">
                <a:solidFill>
                  <a:srgbClr val="C00000"/>
                </a:solidFill>
              </a:rPr>
              <a:t>красный огонь </a:t>
            </a:r>
            <a:r>
              <a:rPr lang="ru-RU" sz="2000" b="1" dirty="0">
                <a:solidFill>
                  <a:srgbClr val="002060"/>
                </a:solidFill>
              </a:rPr>
              <a:t>переносится </a:t>
            </a:r>
            <a:r>
              <a:rPr lang="ru-RU" sz="2000" b="1" dirty="0"/>
              <a:t>на позадистоящий светофор </a:t>
            </a:r>
            <a:r>
              <a:rPr lang="ru-RU" sz="2000" b="1" dirty="0">
                <a:solidFill>
                  <a:srgbClr val="C00000"/>
                </a:solidFill>
              </a:rPr>
              <a:t>и </a:t>
            </a:r>
            <a:r>
              <a:rPr lang="ru-RU" sz="2000" b="1" dirty="0"/>
              <a:t>показания локомотивного светофора соответственно сдвигаются.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20830"/>
          <a:stretch/>
        </p:blipFill>
        <p:spPr>
          <a:xfrm>
            <a:off x="1851668" y="1354597"/>
            <a:ext cx="6696744" cy="198856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r="-796"/>
          <a:stretch/>
        </p:blipFill>
        <p:spPr>
          <a:xfrm>
            <a:off x="7668344" y="1700807"/>
            <a:ext cx="3600400" cy="125836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11960" y="1354892"/>
            <a:ext cx="557808" cy="346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35696" y="1354597"/>
            <a:ext cx="504056" cy="562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660232" y="1253362"/>
            <a:ext cx="504056" cy="5486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31795" y="1282590"/>
            <a:ext cx="468560" cy="3462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6825459" y="1343486"/>
            <a:ext cx="339480" cy="5555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5400000">
            <a:off x="4452591" y="1313148"/>
            <a:ext cx="339480" cy="555504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 rot="5400000">
            <a:off x="1982962" y="1204053"/>
            <a:ext cx="339480" cy="555504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087724" y="3104918"/>
            <a:ext cx="427568" cy="407223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10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87168" y="3122776"/>
            <a:ext cx="255412" cy="37454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8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20272" y="3122777"/>
            <a:ext cx="269836" cy="30622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6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20" name="Picture 2" descr="https://thumbs.dreamstime.com/b/%D0%B2%D0%B5%D0%BA%D1%82%D0%BE%D1%80-%D1%82%D0%B5%D0%BF-%D0%BE%D0%B2%D0%BE%D0%B7%D0%BE%D0%B2-377472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80" t="2466" r="10228" b="68622"/>
          <a:stretch/>
        </p:blipFill>
        <p:spPr bwMode="auto">
          <a:xfrm>
            <a:off x="1115617" y="1858213"/>
            <a:ext cx="3528391" cy="106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625900" y="1814880"/>
            <a:ext cx="45719" cy="122413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http://www.train-photo.ru/data/media/160/ambi10svet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8" t="5926" r="72112" b="-937"/>
          <a:stretch/>
        </p:blipFill>
        <p:spPr bwMode="auto">
          <a:xfrm>
            <a:off x="35496" y="368660"/>
            <a:ext cx="1512168" cy="36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6700573" y="1296037"/>
            <a:ext cx="360040" cy="63424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6609871" y="1293703"/>
            <a:ext cx="473735" cy="66347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5325035" y="1700807"/>
            <a:ext cx="1048871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Заголовок 4"/>
          <p:cNvSpPr>
            <a:spLocks noGrp="1"/>
          </p:cNvSpPr>
          <p:nvPr>
            <p:ph type="title"/>
          </p:nvPr>
        </p:nvSpPr>
        <p:spPr>
          <a:xfrm>
            <a:off x="2771348" y="-13447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5672" y="3084817"/>
            <a:ext cx="682811" cy="11766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/>
          <a:srcRect l="61176" r="26333" b="67343"/>
          <a:stretch/>
        </p:blipFill>
        <p:spPr>
          <a:xfrm>
            <a:off x="3999219" y="3079496"/>
            <a:ext cx="518615" cy="1188605"/>
          </a:xfrm>
          <a:prstGeom prst="rect">
            <a:avLst/>
          </a:prstGeom>
        </p:spPr>
      </p:pic>
      <p:sp>
        <p:nvSpPr>
          <p:cNvPr id="16" name="Стрелка влево 15"/>
          <p:cNvSpPr/>
          <p:nvPr/>
        </p:nvSpPr>
        <p:spPr>
          <a:xfrm>
            <a:off x="3387581" y="3426001"/>
            <a:ext cx="611637" cy="484632"/>
          </a:xfrm>
          <a:prstGeom prst="lef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2761" y="1309888"/>
            <a:ext cx="58526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60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437869" y="2920620"/>
            <a:ext cx="1692322" cy="13511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5569" y="0"/>
            <a:ext cx="3306490" cy="38213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Локомотивные </a:t>
            </a:r>
            <a:r>
              <a:rPr lang="ru-RU" sz="2000" b="1" dirty="0">
                <a:solidFill>
                  <a:srgbClr val="C00000"/>
                </a:solidFill>
                <a:latin typeface="+mn-lt"/>
              </a:rPr>
              <a:t>светофоры</a:t>
            </a:r>
            <a:br>
              <a:rPr lang="ru-RU" sz="2000" b="1" dirty="0">
                <a:solidFill>
                  <a:srgbClr val="C00000"/>
                </a:solidFill>
                <a:latin typeface="+mn-lt"/>
              </a:rPr>
            </a:br>
            <a:endParaRPr lang="ru-RU" sz="2000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225" y="4514116"/>
            <a:ext cx="9043987" cy="1309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Перегорание </a:t>
            </a:r>
            <a:r>
              <a:rPr lang="ru-RU" sz="2000" b="1" dirty="0">
                <a:solidFill>
                  <a:srgbClr val="002060"/>
                </a:solidFill>
              </a:rPr>
              <a:t>лампы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желтого огня </a:t>
            </a:r>
            <a:r>
              <a:rPr lang="ru-RU" sz="2000" dirty="0"/>
              <a:t>на светофоре </a:t>
            </a:r>
            <a:r>
              <a:rPr lang="ru-RU" sz="2000" b="1" dirty="0" smtClean="0"/>
              <a:t>1 </a:t>
            </a:r>
            <a:r>
              <a:rPr lang="ru-RU" sz="2000" dirty="0" smtClean="0"/>
              <a:t>не </a:t>
            </a:r>
            <a:r>
              <a:rPr lang="ru-RU" sz="2000" dirty="0"/>
              <a:t>приведет к изменению кодирования, и блок-участок перед этим светофором продолжает кодироваться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кодом Ж</a:t>
            </a:r>
            <a:r>
              <a:rPr lang="ru-RU" sz="2000" dirty="0"/>
              <a:t>, а </a:t>
            </a:r>
            <a:r>
              <a:rPr lang="ru-RU" sz="2000" b="1" dirty="0"/>
              <a:t>на локомотивном светофоре </a:t>
            </a:r>
            <a:r>
              <a:rPr lang="ru-RU" sz="2000" dirty="0"/>
              <a:t>в этом случае будет гореть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6575" r="29774"/>
          <a:stretch/>
        </p:blipFill>
        <p:spPr>
          <a:xfrm>
            <a:off x="2006221" y="381403"/>
            <a:ext cx="4598833" cy="4133446"/>
          </a:xfrm>
          <a:prstGeom prst="rect">
            <a:avLst/>
          </a:prstGeom>
        </p:spPr>
      </p:pic>
      <p:sp>
        <p:nvSpPr>
          <p:cNvPr id="16" name="Полилиния 15"/>
          <p:cNvSpPr/>
          <p:nvPr/>
        </p:nvSpPr>
        <p:spPr>
          <a:xfrm>
            <a:off x="6300130" y="1520323"/>
            <a:ext cx="556183" cy="523098"/>
          </a:xfrm>
          <a:custGeom>
            <a:avLst/>
            <a:gdLst>
              <a:gd name="connsiteX0" fmla="*/ 508328 w 622628"/>
              <a:gd name="connsiteY0" fmla="*/ 0 h 420103"/>
              <a:gd name="connsiteX1" fmla="*/ 508328 w 622628"/>
              <a:gd name="connsiteY1" fmla="*/ 0 h 420103"/>
              <a:gd name="connsiteX2" fmla="*/ 432128 w 622628"/>
              <a:gd name="connsiteY2" fmla="*/ 38100 h 420103"/>
              <a:gd name="connsiteX3" fmla="*/ 403553 w 622628"/>
              <a:gd name="connsiteY3" fmla="*/ 47625 h 420103"/>
              <a:gd name="connsiteX4" fmla="*/ 308303 w 622628"/>
              <a:gd name="connsiteY4" fmla="*/ 95250 h 420103"/>
              <a:gd name="connsiteX5" fmla="*/ 241628 w 622628"/>
              <a:gd name="connsiteY5" fmla="*/ 133350 h 420103"/>
              <a:gd name="connsiteX6" fmla="*/ 213053 w 622628"/>
              <a:gd name="connsiteY6" fmla="*/ 152400 h 420103"/>
              <a:gd name="connsiteX7" fmla="*/ 136853 w 622628"/>
              <a:gd name="connsiteY7" fmla="*/ 171450 h 420103"/>
              <a:gd name="connsiteX8" fmla="*/ 108278 w 622628"/>
              <a:gd name="connsiteY8" fmla="*/ 190500 h 420103"/>
              <a:gd name="connsiteX9" fmla="*/ 79703 w 622628"/>
              <a:gd name="connsiteY9" fmla="*/ 200025 h 420103"/>
              <a:gd name="connsiteX10" fmla="*/ 13028 w 622628"/>
              <a:gd name="connsiteY10" fmla="*/ 228600 h 420103"/>
              <a:gd name="connsiteX11" fmla="*/ 13028 w 622628"/>
              <a:gd name="connsiteY11" fmla="*/ 314325 h 420103"/>
              <a:gd name="connsiteX12" fmla="*/ 70178 w 622628"/>
              <a:gd name="connsiteY12" fmla="*/ 333375 h 420103"/>
              <a:gd name="connsiteX13" fmla="*/ 108278 w 622628"/>
              <a:gd name="connsiteY13" fmla="*/ 352425 h 420103"/>
              <a:gd name="connsiteX14" fmla="*/ 136853 w 622628"/>
              <a:gd name="connsiteY14" fmla="*/ 361950 h 420103"/>
              <a:gd name="connsiteX15" fmla="*/ 165428 w 622628"/>
              <a:gd name="connsiteY15" fmla="*/ 381000 h 420103"/>
              <a:gd name="connsiteX16" fmla="*/ 260678 w 622628"/>
              <a:gd name="connsiteY16" fmla="*/ 400050 h 420103"/>
              <a:gd name="connsiteX17" fmla="*/ 613103 w 622628"/>
              <a:gd name="connsiteY17" fmla="*/ 361950 h 420103"/>
              <a:gd name="connsiteX18" fmla="*/ 622628 w 622628"/>
              <a:gd name="connsiteY18" fmla="*/ 333375 h 420103"/>
              <a:gd name="connsiteX19" fmla="*/ 613103 w 622628"/>
              <a:gd name="connsiteY19" fmla="*/ 257175 h 420103"/>
              <a:gd name="connsiteX20" fmla="*/ 584528 w 622628"/>
              <a:gd name="connsiteY20" fmla="*/ 247650 h 420103"/>
              <a:gd name="connsiteX21" fmla="*/ 355928 w 622628"/>
              <a:gd name="connsiteY21" fmla="*/ 238125 h 420103"/>
              <a:gd name="connsiteX22" fmla="*/ 327353 w 622628"/>
              <a:gd name="connsiteY22" fmla="*/ 228600 h 420103"/>
              <a:gd name="connsiteX23" fmla="*/ 336878 w 622628"/>
              <a:gd name="connsiteY23" fmla="*/ 171450 h 420103"/>
              <a:gd name="connsiteX24" fmla="*/ 422603 w 622628"/>
              <a:gd name="connsiteY24" fmla="*/ 152400 h 420103"/>
              <a:gd name="connsiteX25" fmla="*/ 460703 w 622628"/>
              <a:gd name="connsiteY25" fmla="*/ 123825 h 420103"/>
              <a:gd name="connsiteX26" fmla="*/ 489278 w 622628"/>
              <a:gd name="connsiteY26" fmla="*/ 104775 h 420103"/>
              <a:gd name="connsiteX27" fmla="*/ 508328 w 622628"/>
              <a:gd name="connsiteY27" fmla="*/ 47625 h 420103"/>
              <a:gd name="connsiteX28" fmla="*/ 508328 w 622628"/>
              <a:gd name="connsiteY28" fmla="*/ 0 h 420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22628" h="420103">
                <a:moveTo>
                  <a:pt x="508328" y="0"/>
                </a:moveTo>
                <a:lnTo>
                  <a:pt x="508328" y="0"/>
                </a:lnTo>
                <a:cubicBezTo>
                  <a:pt x="482928" y="12700"/>
                  <a:pt x="457981" y="26349"/>
                  <a:pt x="432128" y="38100"/>
                </a:cubicBezTo>
                <a:cubicBezTo>
                  <a:pt x="422988" y="42255"/>
                  <a:pt x="412330" y="42749"/>
                  <a:pt x="403553" y="47625"/>
                </a:cubicBezTo>
                <a:cubicBezTo>
                  <a:pt x="310768" y="99172"/>
                  <a:pt x="382762" y="76635"/>
                  <a:pt x="308303" y="95250"/>
                </a:cubicBezTo>
                <a:cubicBezTo>
                  <a:pt x="254018" y="149535"/>
                  <a:pt x="308786" y="104568"/>
                  <a:pt x="241628" y="133350"/>
                </a:cubicBezTo>
                <a:cubicBezTo>
                  <a:pt x="231106" y="137859"/>
                  <a:pt x="223772" y="148380"/>
                  <a:pt x="213053" y="152400"/>
                </a:cubicBezTo>
                <a:cubicBezTo>
                  <a:pt x="169579" y="168703"/>
                  <a:pt x="172107" y="153823"/>
                  <a:pt x="136853" y="171450"/>
                </a:cubicBezTo>
                <a:cubicBezTo>
                  <a:pt x="126614" y="176570"/>
                  <a:pt x="118517" y="185380"/>
                  <a:pt x="108278" y="190500"/>
                </a:cubicBezTo>
                <a:cubicBezTo>
                  <a:pt x="99298" y="194990"/>
                  <a:pt x="88683" y="195535"/>
                  <a:pt x="79703" y="200025"/>
                </a:cubicBezTo>
                <a:cubicBezTo>
                  <a:pt x="13924" y="232914"/>
                  <a:pt x="92322" y="208776"/>
                  <a:pt x="13028" y="228600"/>
                </a:cubicBezTo>
                <a:cubicBezTo>
                  <a:pt x="4207" y="255062"/>
                  <a:pt x="-11250" y="286579"/>
                  <a:pt x="13028" y="314325"/>
                </a:cubicBezTo>
                <a:cubicBezTo>
                  <a:pt x="26251" y="329437"/>
                  <a:pt x="52217" y="324395"/>
                  <a:pt x="70178" y="333375"/>
                </a:cubicBezTo>
                <a:cubicBezTo>
                  <a:pt x="82878" y="339725"/>
                  <a:pt x="95227" y="346832"/>
                  <a:pt x="108278" y="352425"/>
                </a:cubicBezTo>
                <a:cubicBezTo>
                  <a:pt x="117506" y="356380"/>
                  <a:pt x="127873" y="357460"/>
                  <a:pt x="136853" y="361950"/>
                </a:cubicBezTo>
                <a:cubicBezTo>
                  <a:pt x="147092" y="367070"/>
                  <a:pt x="154906" y="376491"/>
                  <a:pt x="165428" y="381000"/>
                </a:cubicBezTo>
                <a:cubicBezTo>
                  <a:pt x="183512" y="388750"/>
                  <a:pt x="247785" y="397901"/>
                  <a:pt x="260678" y="400050"/>
                </a:cubicBezTo>
                <a:cubicBezTo>
                  <a:pt x="311936" y="398542"/>
                  <a:pt x="543842" y="465841"/>
                  <a:pt x="613103" y="361950"/>
                </a:cubicBezTo>
                <a:cubicBezTo>
                  <a:pt x="618672" y="353596"/>
                  <a:pt x="619453" y="342900"/>
                  <a:pt x="622628" y="333375"/>
                </a:cubicBezTo>
                <a:cubicBezTo>
                  <a:pt x="619453" y="307975"/>
                  <a:pt x="623499" y="280566"/>
                  <a:pt x="613103" y="257175"/>
                </a:cubicBezTo>
                <a:cubicBezTo>
                  <a:pt x="609025" y="248000"/>
                  <a:pt x="594541" y="248392"/>
                  <a:pt x="584528" y="247650"/>
                </a:cubicBezTo>
                <a:cubicBezTo>
                  <a:pt x="508470" y="242016"/>
                  <a:pt x="432128" y="241300"/>
                  <a:pt x="355928" y="238125"/>
                </a:cubicBezTo>
                <a:cubicBezTo>
                  <a:pt x="346403" y="234950"/>
                  <a:pt x="335193" y="234872"/>
                  <a:pt x="327353" y="228600"/>
                </a:cubicBezTo>
                <a:cubicBezTo>
                  <a:pt x="297032" y="204343"/>
                  <a:pt x="304678" y="189850"/>
                  <a:pt x="336878" y="171450"/>
                </a:cubicBezTo>
                <a:cubicBezTo>
                  <a:pt x="344121" y="167311"/>
                  <a:pt x="419725" y="152976"/>
                  <a:pt x="422603" y="152400"/>
                </a:cubicBezTo>
                <a:cubicBezTo>
                  <a:pt x="435303" y="142875"/>
                  <a:pt x="447785" y="133052"/>
                  <a:pt x="460703" y="123825"/>
                </a:cubicBezTo>
                <a:cubicBezTo>
                  <a:pt x="470018" y="117171"/>
                  <a:pt x="483211" y="114483"/>
                  <a:pt x="489278" y="104775"/>
                </a:cubicBezTo>
                <a:cubicBezTo>
                  <a:pt x="499921" y="87747"/>
                  <a:pt x="501978" y="66675"/>
                  <a:pt x="508328" y="47625"/>
                </a:cubicBezTo>
                <a:cubicBezTo>
                  <a:pt x="520098" y="12315"/>
                  <a:pt x="508328" y="7937"/>
                  <a:pt x="508328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6" descr="https://avatars.mds.yandex.net/get-zen_doc/1549204/pub_5cec55615ee93800b37fe833_5cec56784e41d100b355a044/scale_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2" t="27660" r="4960" b="22074"/>
          <a:stretch/>
        </p:blipFill>
        <p:spPr bwMode="auto">
          <a:xfrm>
            <a:off x="621419" y="2468565"/>
            <a:ext cx="3878505" cy="136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040" y="2918321"/>
            <a:ext cx="1688738" cy="13534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655001" y="4161439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208650" y="4121829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35495" r="58932" b="69001"/>
          <a:stretch/>
        </p:blipFill>
        <p:spPr>
          <a:xfrm>
            <a:off x="5849291" y="398659"/>
            <a:ext cx="477672" cy="12813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94770" y="381403"/>
            <a:ext cx="220773" cy="1298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40852" r="47526"/>
          <a:stretch/>
        </p:blipFill>
        <p:spPr>
          <a:xfrm>
            <a:off x="6578222" y="381403"/>
            <a:ext cx="996055" cy="413271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531939" y="374313"/>
            <a:ext cx="96574" cy="1305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582374" y="1242729"/>
            <a:ext cx="297117" cy="43895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8" idx="2"/>
          </p:cNvCxnSpPr>
          <p:nvPr/>
        </p:nvCxnSpPr>
        <p:spPr>
          <a:xfrm flipH="1">
            <a:off x="6580226" y="1179662"/>
            <a:ext cx="344429" cy="5003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6" idx="9"/>
          </p:cNvCxnSpPr>
          <p:nvPr/>
        </p:nvCxnSpPr>
        <p:spPr>
          <a:xfrm flipH="1">
            <a:off x="4814047" y="1769387"/>
            <a:ext cx="1557280" cy="1248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651337" y="4121829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7810187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" y="4163394"/>
            <a:ext cx="9144000" cy="16621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 Перегорание </a:t>
            </a:r>
            <a:r>
              <a:rPr lang="ru-RU" sz="2000" b="1" dirty="0">
                <a:solidFill>
                  <a:srgbClr val="002060"/>
                </a:solidFill>
              </a:rPr>
              <a:t>лампы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зеленого огня </a:t>
            </a:r>
            <a:r>
              <a:rPr lang="ru-RU" sz="2000" dirty="0"/>
              <a:t>на светофоре </a:t>
            </a:r>
            <a:r>
              <a:rPr lang="ru-RU" sz="2000" b="1" dirty="0" smtClean="0"/>
              <a:t>1</a:t>
            </a:r>
            <a:r>
              <a:rPr lang="ru-RU" sz="2000" dirty="0" smtClean="0"/>
              <a:t> также </a:t>
            </a:r>
            <a:r>
              <a:rPr lang="ru-RU" sz="2000" dirty="0"/>
              <a:t>не приведет к изменению кодирования блок-участка перед этим светофором, блок-участок будет продолжать кодироваться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кодом З</a:t>
            </a:r>
            <a:r>
              <a:rPr lang="ru-RU" sz="2000" dirty="0"/>
              <a:t>. </a:t>
            </a:r>
            <a:r>
              <a:rPr lang="ru-RU" sz="2000" b="1" dirty="0"/>
              <a:t>На локомотивном светофоре </a:t>
            </a:r>
            <a:r>
              <a:rPr lang="ru-RU" sz="2000" dirty="0"/>
              <a:t>в этом случае также будет гореть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 огонь</a:t>
            </a:r>
            <a:r>
              <a:rPr lang="ru-RU" sz="2000" b="1" dirty="0"/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66039"/>
          <a:stretch/>
        </p:blipFill>
        <p:spPr>
          <a:xfrm>
            <a:off x="6570450" y="382137"/>
            <a:ext cx="2456457" cy="36439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1122534" y="2593075"/>
            <a:ext cx="1692322" cy="12567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2787560" y="2593075"/>
            <a:ext cx="1692322" cy="1244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317317" y="2593075"/>
            <a:ext cx="1692322" cy="12567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r="66039"/>
          <a:stretch/>
        </p:blipFill>
        <p:spPr>
          <a:xfrm>
            <a:off x="4468463" y="382136"/>
            <a:ext cx="2456457" cy="36439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" r="92753" b="67463"/>
          <a:stretch/>
        </p:blipFill>
        <p:spPr>
          <a:xfrm>
            <a:off x="6471805" y="382135"/>
            <a:ext cx="524106" cy="11856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5385" t="59067" r="66039"/>
          <a:stretch/>
        </p:blipFill>
        <p:spPr>
          <a:xfrm>
            <a:off x="3484385" y="2534528"/>
            <a:ext cx="1343599" cy="14915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r="3393"/>
          <a:stretch/>
        </p:blipFill>
        <p:spPr>
          <a:xfrm>
            <a:off x="0" y="1448429"/>
            <a:ext cx="4468463" cy="1977157"/>
          </a:xfrm>
          <a:prstGeom prst="rect">
            <a:avLst/>
          </a:prstGeom>
        </p:spPr>
      </p:pic>
      <p:sp>
        <p:nvSpPr>
          <p:cNvPr id="14" name="Заголовок 4"/>
          <p:cNvSpPr>
            <a:spLocks noGrp="1"/>
          </p:cNvSpPr>
          <p:nvPr>
            <p:ph type="title"/>
          </p:nvPr>
        </p:nvSpPr>
        <p:spPr>
          <a:xfrm>
            <a:off x="2750394" y="-103317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968809" y="3694631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1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834901" y="3694631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898026" y="1473641"/>
            <a:ext cx="358399" cy="3820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6968809" y="1448429"/>
            <a:ext cx="158132" cy="4072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620870" y="1694329"/>
            <a:ext cx="1124391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7915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9672" y="4163394"/>
            <a:ext cx="9043987" cy="20491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Если на светофоре 1 </a:t>
            </a:r>
            <a:r>
              <a:rPr lang="ru-RU" sz="2000" b="1" dirty="0" smtClean="0"/>
              <a:t>горит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желтый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/>
              <a:t>или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зеленый мигающий огонь</a:t>
            </a:r>
            <a:r>
              <a:rPr lang="ru-RU" sz="2000" b="1" dirty="0" smtClean="0">
                <a:solidFill>
                  <a:srgbClr val="002060"/>
                </a:solidFill>
              </a:rPr>
              <a:t>, </a:t>
            </a:r>
            <a:r>
              <a:rPr lang="ru-RU" sz="2000" dirty="0" smtClean="0"/>
              <a:t>то блок-участок перед этим светофором кодируется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кодом З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/>
              <a:t>и </a:t>
            </a:r>
            <a:r>
              <a:rPr lang="ru-RU" sz="2000" b="1" dirty="0" smtClean="0"/>
              <a:t>на локомотивном светофоре</a:t>
            </a:r>
            <a:r>
              <a:rPr lang="ru-RU" sz="2000" dirty="0" smtClean="0"/>
              <a:t> горит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зеленый огонь. </a:t>
            </a:r>
          </a:p>
          <a:p>
            <a:pPr marL="0" indent="0" algn="just">
              <a:buNone/>
            </a:pPr>
            <a:r>
              <a:rPr lang="ru-RU" sz="2000" dirty="0" smtClean="0"/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случае перегорания лампы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желтого</a:t>
            </a:r>
            <a:r>
              <a:rPr lang="ru-RU" sz="2000" dirty="0"/>
              <a:t> </a:t>
            </a:r>
            <a:r>
              <a:rPr lang="ru-RU" sz="2000" b="1" dirty="0"/>
              <a:t>или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зеленого мигающего огня </a:t>
            </a:r>
            <a:r>
              <a:rPr lang="ru-RU" sz="2000" b="1" dirty="0"/>
              <a:t>на</a:t>
            </a:r>
            <a:r>
              <a:rPr lang="ru-RU" sz="2000" dirty="0"/>
              <a:t> </a:t>
            </a:r>
            <a:r>
              <a:rPr lang="ru-RU" sz="2000" b="1" dirty="0"/>
              <a:t>локомотивном светофоре </a:t>
            </a:r>
            <a:r>
              <a:rPr lang="ru-RU" sz="2000" dirty="0"/>
              <a:t>приближающегося поезда </a:t>
            </a:r>
            <a:r>
              <a:rPr lang="ru-RU" sz="2000" b="1" dirty="0">
                <a:solidFill>
                  <a:srgbClr val="C00000"/>
                </a:solidFill>
              </a:rPr>
              <a:t>вместо </a:t>
            </a:r>
            <a:r>
              <a:rPr lang="ru-RU" sz="2000" dirty="0"/>
              <a:t>зеленого загорится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42641"/>
          <a:stretch/>
        </p:blipFill>
        <p:spPr>
          <a:xfrm>
            <a:off x="4078814" y="382137"/>
            <a:ext cx="4148919" cy="36439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1122534" y="2593075"/>
            <a:ext cx="1692322" cy="12567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2787560" y="2593075"/>
            <a:ext cx="1692322" cy="12442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4782" t="61369" r="65473" b="5937"/>
          <a:stretch/>
        </p:blipFill>
        <p:spPr>
          <a:xfrm>
            <a:off x="317317" y="2593075"/>
            <a:ext cx="1692322" cy="12567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r="3393"/>
          <a:stretch/>
        </p:blipFill>
        <p:spPr>
          <a:xfrm>
            <a:off x="0" y="1448429"/>
            <a:ext cx="4468463" cy="1977157"/>
          </a:xfrm>
          <a:prstGeom prst="rect">
            <a:avLst/>
          </a:prstGeom>
        </p:spPr>
      </p:pic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2814856" y="-91106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58413" y="3694632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1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457809" y="3688021"/>
            <a:ext cx="314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3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8057291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457" y="622316"/>
            <a:ext cx="8270543" cy="440085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/>
          <a:srcRect l="36246" t="5339" r="13387" b="-5189"/>
          <a:stretch/>
        </p:blipFill>
        <p:spPr>
          <a:xfrm>
            <a:off x="-887542" y="2782901"/>
            <a:ext cx="2143136" cy="326918"/>
          </a:xfrm>
          <a:prstGeom prst="rect">
            <a:avLst/>
          </a:prstGeom>
        </p:spPr>
      </p:pic>
      <p:cxnSp>
        <p:nvCxnSpPr>
          <p:cNvPr id="29" name="Прямая со стрелкой 28"/>
          <p:cNvCxnSpPr/>
          <p:nvPr/>
        </p:nvCxnSpPr>
        <p:spPr>
          <a:xfrm>
            <a:off x="1411255" y="2923152"/>
            <a:ext cx="339829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4780386" y="2923152"/>
            <a:ext cx="665071" cy="69350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Прямая со стрелкой 1024"/>
          <p:cNvCxnSpPr/>
          <p:nvPr/>
        </p:nvCxnSpPr>
        <p:spPr>
          <a:xfrm>
            <a:off x="5445457" y="3616657"/>
            <a:ext cx="2920621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Блок-схема: узел 34"/>
          <p:cNvSpPr/>
          <p:nvPr/>
        </p:nvSpPr>
        <p:spPr>
          <a:xfrm rot="5400000">
            <a:off x="6700729" y="2839107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Блок-схема: узел 35"/>
          <p:cNvSpPr/>
          <p:nvPr/>
        </p:nvSpPr>
        <p:spPr>
          <a:xfrm rot="5400000">
            <a:off x="6255151" y="2646752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Блок-схема: узел 36"/>
          <p:cNvSpPr/>
          <p:nvPr/>
        </p:nvSpPr>
        <p:spPr>
          <a:xfrm rot="5400000">
            <a:off x="7093231" y="3402835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Блок-схема: узел 37"/>
          <p:cNvSpPr/>
          <p:nvPr/>
        </p:nvSpPr>
        <p:spPr>
          <a:xfrm rot="5400000">
            <a:off x="4337872" y="3205884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Блок-схема: узел 38"/>
          <p:cNvSpPr/>
          <p:nvPr/>
        </p:nvSpPr>
        <p:spPr>
          <a:xfrm rot="5400000">
            <a:off x="4300211" y="3779831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Блок-схема: узел 39"/>
          <p:cNvSpPr/>
          <p:nvPr/>
        </p:nvSpPr>
        <p:spPr>
          <a:xfrm rot="5400000">
            <a:off x="3038556" y="2262582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Блок-схема: узел 40"/>
          <p:cNvSpPr/>
          <p:nvPr/>
        </p:nvSpPr>
        <p:spPr>
          <a:xfrm rot="5400000">
            <a:off x="2209001" y="3777136"/>
            <a:ext cx="143687" cy="131096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Блок-схема: узел 41"/>
          <p:cNvSpPr/>
          <p:nvPr/>
        </p:nvSpPr>
        <p:spPr>
          <a:xfrm rot="5400000">
            <a:off x="7915831" y="1706686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Блок-схема: узел 42"/>
          <p:cNvSpPr/>
          <p:nvPr/>
        </p:nvSpPr>
        <p:spPr>
          <a:xfrm rot="5400000">
            <a:off x="7508990" y="2308581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Блок-схема: узел 43"/>
          <p:cNvSpPr/>
          <p:nvPr/>
        </p:nvSpPr>
        <p:spPr>
          <a:xfrm rot="5400000">
            <a:off x="7465317" y="3968976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5" name="Блок-схема: узел 44"/>
          <p:cNvSpPr/>
          <p:nvPr/>
        </p:nvSpPr>
        <p:spPr>
          <a:xfrm rot="5400000">
            <a:off x="7878170" y="4526109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6" name="Блок-схема: узел 45"/>
          <p:cNvSpPr/>
          <p:nvPr/>
        </p:nvSpPr>
        <p:spPr>
          <a:xfrm rot="5400000">
            <a:off x="1763830" y="2608940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7" name="Блок-схема: узел 46"/>
          <p:cNvSpPr/>
          <p:nvPr/>
        </p:nvSpPr>
        <p:spPr>
          <a:xfrm rot="5400000">
            <a:off x="1624486" y="3212951"/>
            <a:ext cx="143687" cy="131096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-400050" y="3090737"/>
            <a:ext cx="14531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19050" y="2528762"/>
            <a:ext cx="1453156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Блок-схема: узел 48"/>
          <p:cNvSpPr/>
          <p:nvPr/>
        </p:nvSpPr>
        <p:spPr>
          <a:xfrm rot="5400000">
            <a:off x="7907880" y="1175342"/>
            <a:ext cx="143687" cy="131096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2088" y="2509543"/>
            <a:ext cx="9412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№2859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66078" y="695099"/>
            <a:ext cx="765043" cy="4739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4"/>
          <a:srcRect t="27843"/>
          <a:stretch/>
        </p:blipFill>
        <p:spPr>
          <a:xfrm>
            <a:off x="7195371" y="2701334"/>
            <a:ext cx="1966611" cy="379047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4465" y="3843904"/>
            <a:ext cx="730104" cy="3826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4121539"/>
            <a:ext cx="913112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приближении поезда к входному светофору </a:t>
            </a:r>
            <a:r>
              <a:rPr lang="ru-RU" sz="2000" b="1" dirty="0">
                <a:solidFill>
                  <a:srgbClr val="C00000"/>
                </a:solidFill>
              </a:rPr>
              <a:t>с любым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</a:rPr>
              <a:t>разрешающим</a:t>
            </a:r>
            <a:r>
              <a:rPr lang="ru-RU" sz="2000" dirty="0" smtClean="0"/>
              <a:t> </a:t>
            </a:r>
            <a:r>
              <a:rPr lang="ru-RU" sz="2000" dirty="0"/>
              <a:t>показанием </a:t>
            </a:r>
            <a:r>
              <a:rPr lang="ru-RU" sz="2000" b="1" dirty="0"/>
              <a:t>при приеме на боковой путь на ЛС </a:t>
            </a:r>
            <a:endParaRPr lang="ru-RU" sz="2000" b="1" dirty="0" smtClean="0"/>
          </a:p>
          <a:p>
            <a:pPr algn="just"/>
            <a:r>
              <a:rPr lang="ru-RU" sz="2000" dirty="0" smtClean="0"/>
              <a:t>горит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</a:t>
            </a:r>
            <a:r>
              <a:rPr lang="ru-RU" sz="2000" dirty="0"/>
              <a:t>, </a:t>
            </a:r>
            <a:r>
              <a:rPr lang="ru-RU" sz="2000" b="1" dirty="0"/>
              <a:t>при приеме на главный путь </a:t>
            </a:r>
            <a:r>
              <a:rPr lang="ru-RU" sz="2000" dirty="0"/>
              <a:t>—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</a:t>
            </a:r>
            <a:r>
              <a:rPr lang="ru-RU" sz="2000" dirty="0"/>
              <a:t> </a:t>
            </a:r>
            <a:r>
              <a:rPr lang="ru-RU" sz="2000" b="1" dirty="0"/>
              <a:t>или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Прием </a:t>
            </a:r>
            <a:r>
              <a:rPr lang="ru-RU" sz="2000" b="1" dirty="0">
                <a:solidFill>
                  <a:srgbClr val="002060"/>
                </a:solidFill>
              </a:rPr>
              <a:t>на боковой путь с остановкой </a:t>
            </a:r>
            <a:r>
              <a:rPr lang="ru-RU" sz="2000" dirty="0"/>
              <a:t>на станции </a:t>
            </a:r>
            <a:r>
              <a:rPr lang="ru-RU" sz="2000" b="1" dirty="0">
                <a:solidFill>
                  <a:srgbClr val="002060"/>
                </a:solidFill>
              </a:rPr>
              <a:t>со стрелочными переводами пологой марки крестовин </a:t>
            </a:r>
            <a:r>
              <a:rPr lang="ru-RU" sz="2000" dirty="0"/>
              <a:t>разрешается включением </a:t>
            </a:r>
            <a:r>
              <a:rPr lang="ru-RU" sz="2000" b="1" dirty="0"/>
              <a:t>на входном светофоре </a:t>
            </a:r>
            <a:r>
              <a:rPr lang="ru-RU" sz="2000" b="1" dirty="0" smtClean="0"/>
              <a:t>двух </a:t>
            </a:r>
            <a:r>
              <a:rPr lang="ru-RU" sz="2000" b="1" dirty="0"/>
              <a:t>желтых огней и зеленой полосы</a:t>
            </a:r>
            <a:r>
              <a:rPr lang="ru-RU" sz="2000" dirty="0"/>
              <a:t>. </a:t>
            </a:r>
            <a:endParaRPr lang="ru-RU" sz="2000" dirty="0" smtClean="0"/>
          </a:p>
          <a:p>
            <a:pPr algn="just"/>
            <a:r>
              <a:rPr lang="ru-RU" sz="2000" i="1" dirty="0" smtClean="0"/>
              <a:t>При </a:t>
            </a:r>
            <a:r>
              <a:rPr lang="ru-RU" sz="2000" i="1" dirty="0"/>
              <a:t>движении поезда по стрелочной горловине и пути </a:t>
            </a:r>
            <a:r>
              <a:rPr lang="ru-RU" sz="2000" i="1" dirty="0" smtClean="0"/>
              <a:t>приема </a:t>
            </a:r>
            <a:r>
              <a:rPr lang="ru-RU" sz="2000" i="1" dirty="0"/>
              <a:t>на ЛС </a:t>
            </a:r>
            <a:endParaRPr lang="ru-RU" sz="2000" i="1" dirty="0" smtClean="0"/>
          </a:p>
          <a:p>
            <a:pPr algn="just"/>
            <a:r>
              <a:rPr lang="ru-RU" sz="2000" i="1" dirty="0" smtClean="0"/>
              <a:t>горит </a:t>
            </a:r>
            <a:r>
              <a:rPr lang="ru-RU" sz="2000" i="1" dirty="0"/>
              <a:t>желтый огонь с </a:t>
            </a:r>
            <a:r>
              <a:rPr lang="ru-RU" sz="2000" i="1" dirty="0" smtClean="0"/>
              <a:t>красным, т.к. выходной закрыт.</a:t>
            </a:r>
            <a:endParaRPr lang="ru-RU" sz="2000" i="1" dirty="0"/>
          </a:p>
        </p:txBody>
      </p:sp>
      <p:sp>
        <p:nvSpPr>
          <p:cNvPr id="55" name="Блок-схема: узел 54"/>
          <p:cNvSpPr/>
          <p:nvPr/>
        </p:nvSpPr>
        <p:spPr>
          <a:xfrm rot="5400000">
            <a:off x="2034193" y="3214493"/>
            <a:ext cx="143687" cy="131096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Заголовок 4"/>
          <p:cNvSpPr>
            <a:spLocks noGrp="1"/>
          </p:cNvSpPr>
          <p:nvPr>
            <p:ph type="title"/>
          </p:nvPr>
        </p:nvSpPr>
        <p:spPr>
          <a:xfrm>
            <a:off x="2719322" y="114308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5432" y="3197684"/>
            <a:ext cx="45719" cy="14368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978" y="1133464"/>
            <a:ext cx="475529" cy="1286367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7"/>
          <a:srcRect l="45321" r="41911" b="72190"/>
          <a:stretch/>
        </p:blipFill>
        <p:spPr>
          <a:xfrm>
            <a:off x="8335514" y="5646792"/>
            <a:ext cx="558109" cy="11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2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33485" y="2815861"/>
            <a:ext cx="360040" cy="34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050125" y="1586397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</a:t>
            </a:r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453" y="975537"/>
            <a:ext cx="237765" cy="231668"/>
          </a:xfrm>
          <a:prstGeom prst="rect">
            <a:avLst/>
          </a:prstGeom>
        </p:spPr>
      </p:pic>
      <p:sp>
        <p:nvSpPr>
          <p:cNvPr id="38" name="Блок-схема: узел 37"/>
          <p:cNvSpPr/>
          <p:nvPr/>
        </p:nvSpPr>
        <p:spPr>
          <a:xfrm>
            <a:off x="8685395" y="1134700"/>
            <a:ext cx="183989" cy="1979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8608740" y="727947"/>
            <a:ext cx="174644" cy="184970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2445" b="29739"/>
          <a:stretch/>
        </p:blipFill>
        <p:spPr>
          <a:xfrm>
            <a:off x="19500" y="630787"/>
            <a:ext cx="9006860" cy="28932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299210" y="601955"/>
            <a:ext cx="2215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/>
              <a:t>Станция Лаки</a:t>
            </a:r>
            <a:endParaRPr lang="ru-RU" sz="2000" b="1" u="sng" dirty="0"/>
          </a:p>
        </p:txBody>
      </p:sp>
      <p:pic>
        <p:nvPicPr>
          <p:cNvPr id="6154" name="Рисунок 61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15024" y="1482113"/>
            <a:ext cx="615737" cy="255324"/>
          </a:xfrm>
          <a:prstGeom prst="rect">
            <a:avLst/>
          </a:prstGeom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80"/>
          <a:stretch/>
        </p:blipFill>
        <p:spPr bwMode="auto">
          <a:xfrm>
            <a:off x="-422097" y="1405017"/>
            <a:ext cx="893662" cy="316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3131840" y="2467327"/>
            <a:ext cx="28803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Блок-схема: узел 28"/>
          <p:cNvSpPr/>
          <p:nvPr/>
        </p:nvSpPr>
        <p:spPr>
          <a:xfrm>
            <a:off x="313931" y="1830282"/>
            <a:ext cx="135795" cy="134092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-447566" y="1721397"/>
            <a:ext cx="67158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Блок-схема: узел 53"/>
          <p:cNvSpPr/>
          <p:nvPr/>
        </p:nvSpPr>
        <p:spPr>
          <a:xfrm>
            <a:off x="810918" y="1835865"/>
            <a:ext cx="115190" cy="127431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Блок-схема: узел 54"/>
          <p:cNvSpPr/>
          <p:nvPr/>
        </p:nvSpPr>
        <p:spPr>
          <a:xfrm>
            <a:off x="1648498" y="2174688"/>
            <a:ext cx="115190" cy="127431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Блок-схема: узел 55"/>
          <p:cNvSpPr/>
          <p:nvPr/>
        </p:nvSpPr>
        <p:spPr>
          <a:xfrm>
            <a:off x="1432474" y="1431440"/>
            <a:ext cx="115190" cy="127431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Блок-схема: узел 56"/>
          <p:cNvSpPr/>
          <p:nvPr/>
        </p:nvSpPr>
        <p:spPr>
          <a:xfrm>
            <a:off x="3923928" y="2574840"/>
            <a:ext cx="115190" cy="127431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Блок-схема: узел 57"/>
          <p:cNvSpPr/>
          <p:nvPr/>
        </p:nvSpPr>
        <p:spPr>
          <a:xfrm>
            <a:off x="2296639" y="1897328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Блок-схема: узел 58"/>
          <p:cNvSpPr/>
          <p:nvPr/>
        </p:nvSpPr>
        <p:spPr>
          <a:xfrm>
            <a:off x="2562244" y="1134700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Блок-схема: узел 59"/>
          <p:cNvSpPr/>
          <p:nvPr/>
        </p:nvSpPr>
        <p:spPr>
          <a:xfrm>
            <a:off x="3016650" y="1503839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Блок-схема: узел 60"/>
          <p:cNvSpPr/>
          <p:nvPr/>
        </p:nvSpPr>
        <p:spPr>
          <a:xfrm>
            <a:off x="1136852" y="1803410"/>
            <a:ext cx="115190" cy="127431"/>
          </a:xfrm>
          <a:prstGeom prst="flowChartConnector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Блок-схема: узел 61"/>
          <p:cNvSpPr/>
          <p:nvPr/>
        </p:nvSpPr>
        <p:spPr>
          <a:xfrm>
            <a:off x="2604280" y="2295576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Блок-схема: узел 63"/>
          <p:cNvSpPr/>
          <p:nvPr/>
        </p:nvSpPr>
        <p:spPr>
          <a:xfrm>
            <a:off x="8108993" y="1516752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Блок-схема: узел 64"/>
          <p:cNvSpPr/>
          <p:nvPr/>
        </p:nvSpPr>
        <p:spPr>
          <a:xfrm>
            <a:off x="7572021" y="1042041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Блок-схема: узел 65"/>
          <p:cNvSpPr/>
          <p:nvPr/>
        </p:nvSpPr>
        <p:spPr>
          <a:xfrm>
            <a:off x="5676925" y="1431440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Блок-схема: узел 66"/>
          <p:cNvSpPr/>
          <p:nvPr/>
        </p:nvSpPr>
        <p:spPr>
          <a:xfrm>
            <a:off x="6012160" y="1811275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Блок-схема: узел 67"/>
          <p:cNvSpPr/>
          <p:nvPr/>
        </p:nvSpPr>
        <p:spPr>
          <a:xfrm>
            <a:off x="5436096" y="2174687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Блок-схема: узел 69"/>
          <p:cNvSpPr/>
          <p:nvPr/>
        </p:nvSpPr>
        <p:spPr>
          <a:xfrm>
            <a:off x="5532080" y="2511124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Блок-схема: узел 70"/>
          <p:cNvSpPr/>
          <p:nvPr/>
        </p:nvSpPr>
        <p:spPr>
          <a:xfrm>
            <a:off x="5516133" y="2653258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Блок-схема: узел 71"/>
          <p:cNvSpPr/>
          <p:nvPr/>
        </p:nvSpPr>
        <p:spPr>
          <a:xfrm>
            <a:off x="7773913" y="1874990"/>
            <a:ext cx="115190" cy="127431"/>
          </a:xfrm>
          <a:prstGeom prst="flowChartConnector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Блок-схема: узел 72"/>
          <p:cNvSpPr/>
          <p:nvPr/>
        </p:nvSpPr>
        <p:spPr>
          <a:xfrm>
            <a:off x="7526212" y="1503839"/>
            <a:ext cx="115190" cy="127431"/>
          </a:xfrm>
          <a:prstGeom prst="flowChartConnector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Блок-схема: узел 73"/>
          <p:cNvSpPr/>
          <p:nvPr/>
        </p:nvSpPr>
        <p:spPr>
          <a:xfrm>
            <a:off x="4514450" y="2266993"/>
            <a:ext cx="115190" cy="127431"/>
          </a:xfrm>
          <a:prstGeom prst="flowChartConnector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Блок-схема: узел 74"/>
          <p:cNvSpPr/>
          <p:nvPr/>
        </p:nvSpPr>
        <p:spPr>
          <a:xfrm>
            <a:off x="4507698" y="2669966"/>
            <a:ext cx="115190" cy="127431"/>
          </a:xfrm>
          <a:prstGeom prst="flowChartConnector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Блок-схема: узел 75"/>
          <p:cNvSpPr/>
          <p:nvPr/>
        </p:nvSpPr>
        <p:spPr>
          <a:xfrm>
            <a:off x="6299508" y="2774969"/>
            <a:ext cx="115190" cy="127431"/>
          </a:xfrm>
          <a:prstGeom prst="flowChartConnector">
            <a:avLst/>
          </a:prstGeo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Блок-схема: узел 76"/>
          <p:cNvSpPr/>
          <p:nvPr/>
        </p:nvSpPr>
        <p:spPr>
          <a:xfrm>
            <a:off x="6236049" y="1811274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Блок-схема: узел 77"/>
          <p:cNvSpPr/>
          <p:nvPr/>
        </p:nvSpPr>
        <p:spPr>
          <a:xfrm>
            <a:off x="6120859" y="1811273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Блок-схема: узел 78"/>
          <p:cNvSpPr/>
          <p:nvPr/>
        </p:nvSpPr>
        <p:spPr>
          <a:xfrm>
            <a:off x="5565083" y="2168145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Блок-схема: узел 79"/>
          <p:cNvSpPr/>
          <p:nvPr/>
        </p:nvSpPr>
        <p:spPr>
          <a:xfrm>
            <a:off x="5672639" y="2175028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Блок-схема: узел 80"/>
          <p:cNvSpPr/>
          <p:nvPr/>
        </p:nvSpPr>
        <p:spPr>
          <a:xfrm>
            <a:off x="5785325" y="1440123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Блок-схема: узел 81"/>
          <p:cNvSpPr/>
          <p:nvPr/>
        </p:nvSpPr>
        <p:spPr>
          <a:xfrm>
            <a:off x="5908093" y="1437127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Блок-схема: узел 82"/>
          <p:cNvSpPr/>
          <p:nvPr/>
        </p:nvSpPr>
        <p:spPr>
          <a:xfrm>
            <a:off x="8002594" y="1503839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Блок-схема: узел 83"/>
          <p:cNvSpPr/>
          <p:nvPr/>
        </p:nvSpPr>
        <p:spPr>
          <a:xfrm>
            <a:off x="7875001" y="1511682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Блок-схема: узел 84"/>
          <p:cNvSpPr/>
          <p:nvPr/>
        </p:nvSpPr>
        <p:spPr>
          <a:xfrm>
            <a:off x="8217022" y="1511682"/>
            <a:ext cx="115190" cy="12743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76353" y="1485384"/>
            <a:ext cx="140220" cy="15241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6606" y="1489460"/>
            <a:ext cx="140220" cy="152413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52278" y="1113979"/>
            <a:ext cx="140220" cy="15241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7088" y="1117882"/>
            <a:ext cx="140220" cy="152413"/>
          </a:xfrm>
          <a:prstGeom prst="rect">
            <a:avLst/>
          </a:prstGeom>
        </p:spPr>
      </p:pic>
      <p:pic>
        <p:nvPicPr>
          <p:cNvPr id="90" name="Рисунок 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8934" y="1885228"/>
            <a:ext cx="140220" cy="152413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6342" y="1888944"/>
            <a:ext cx="140220" cy="152413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3533" y="2143336"/>
            <a:ext cx="140220" cy="152413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3533" y="2270594"/>
            <a:ext cx="140220" cy="152413"/>
          </a:xfrm>
          <a:prstGeom prst="rect">
            <a:avLst/>
          </a:prstGeom>
        </p:spPr>
      </p:pic>
      <p:sp>
        <p:nvSpPr>
          <p:cNvPr id="69" name="Блок-схема: узел 68"/>
          <p:cNvSpPr/>
          <p:nvPr/>
        </p:nvSpPr>
        <p:spPr>
          <a:xfrm>
            <a:off x="5416890" y="2511124"/>
            <a:ext cx="115190" cy="12743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-63914" y="1184679"/>
            <a:ext cx="10159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№2631</a:t>
            </a:r>
            <a:endParaRPr lang="ru-RU" sz="1400" dirty="0"/>
          </a:p>
        </p:txBody>
      </p:sp>
      <p:sp>
        <p:nvSpPr>
          <p:cNvPr id="95" name="Блок-схема: узел 94"/>
          <p:cNvSpPr/>
          <p:nvPr/>
        </p:nvSpPr>
        <p:spPr>
          <a:xfrm>
            <a:off x="605404" y="1821512"/>
            <a:ext cx="115190" cy="127431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Блок-схема: узел 95"/>
          <p:cNvSpPr/>
          <p:nvPr/>
        </p:nvSpPr>
        <p:spPr>
          <a:xfrm>
            <a:off x="496009" y="1828298"/>
            <a:ext cx="115190" cy="12743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539552" y="1644183"/>
            <a:ext cx="1008112" cy="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Блок-схема: узел 98"/>
          <p:cNvSpPr/>
          <p:nvPr/>
        </p:nvSpPr>
        <p:spPr>
          <a:xfrm>
            <a:off x="476948" y="1567554"/>
            <a:ext cx="115190" cy="127431"/>
          </a:xfrm>
          <a:prstGeom prst="flowChartConnector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1547664" y="1628800"/>
            <a:ext cx="415744" cy="450933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1963408" y="2047966"/>
            <a:ext cx="373680" cy="12882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2259030" y="2084055"/>
            <a:ext cx="301942" cy="336833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6" name="Прямая со стрелкой 6145"/>
          <p:cNvCxnSpPr>
            <a:stCxn id="93" idx="2"/>
          </p:cNvCxnSpPr>
          <p:nvPr/>
        </p:nvCxnSpPr>
        <p:spPr>
          <a:xfrm flipV="1">
            <a:off x="2543643" y="2394424"/>
            <a:ext cx="3079035" cy="28583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9" name="Прямая со стрелкой 6148"/>
          <p:cNvCxnSpPr/>
          <p:nvPr/>
        </p:nvCxnSpPr>
        <p:spPr>
          <a:xfrm flipV="1">
            <a:off x="5589675" y="2002421"/>
            <a:ext cx="376013" cy="35687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2" name="Прямая со стрелкой 6151"/>
          <p:cNvCxnSpPr/>
          <p:nvPr/>
        </p:nvCxnSpPr>
        <p:spPr>
          <a:xfrm>
            <a:off x="5965688" y="2005613"/>
            <a:ext cx="327956" cy="2495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9" name="Прямая со стрелкой 6158"/>
          <p:cNvCxnSpPr/>
          <p:nvPr/>
        </p:nvCxnSpPr>
        <p:spPr>
          <a:xfrm flipV="1">
            <a:off x="6236049" y="1628800"/>
            <a:ext cx="352175" cy="373621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3" name="Прямая со стрелкой 6162"/>
          <p:cNvCxnSpPr/>
          <p:nvPr/>
        </p:nvCxnSpPr>
        <p:spPr>
          <a:xfrm>
            <a:off x="6588224" y="1644183"/>
            <a:ext cx="2438136" cy="0"/>
          </a:xfrm>
          <a:prstGeom prst="straightConnector1">
            <a:avLst/>
          </a:prstGeom>
          <a:ln w="28575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440592" y="1819608"/>
            <a:ext cx="45719" cy="143688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4" name="Рисунок 9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36" y="2002421"/>
            <a:ext cx="475529" cy="1286367"/>
          </a:xfrm>
          <a:prstGeom prst="rect">
            <a:avLst/>
          </a:prstGeom>
        </p:spPr>
      </p:pic>
      <p:pic>
        <p:nvPicPr>
          <p:cNvPr id="98" name="Рисунок 97"/>
          <p:cNvPicPr>
            <a:picLocks noChangeAspect="1"/>
          </p:cNvPicPr>
          <p:nvPr/>
        </p:nvPicPr>
        <p:blipFill rotWithShape="1">
          <a:blip r:embed="rId9"/>
          <a:srcRect l="1" r="92753" b="67463"/>
          <a:stretch/>
        </p:blipFill>
        <p:spPr>
          <a:xfrm>
            <a:off x="720594" y="2695970"/>
            <a:ext cx="524106" cy="11856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/>
          <a:srcRect l="45321" r="41911" b="72190"/>
          <a:stretch/>
        </p:blipFill>
        <p:spPr>
          <a:xfrm>
            <a:off x="8281192" y="5636244"/>
            <a:ext cx="558109" cy="1149535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 rotWithShape="1">
          <a:blip r:embed="rId11"/>
          <a:srcRect l="22368" t="53439" r="73378" b="34528"/>
          <a:stretch/>
        </p:blipFill>
        <p:spPr>
          <a:xfrm>
            <a:off x="5453849" y="2819733"/>
            <a:ext cx="226424" cy="243840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 rotWithShape="1">
          <a:blip r:embed="rId11"/>
          <a:srcRect l="18395" t="53012" r="79828" b="34741"/>
          <a:stretch/>
        </p:blipFill>
        <p:spPr>
          <a:xfrm>
            <a:off x="5373452" y="2797397"/>
            <a:ext cx="94580" cy="248207"/>
          </a:xfrm>
          <a:prstGeom prst="rect">
            <a:avLst/>
          </a:prstGeom>
        </p:spPr>
      </p:pic>
      <p:sp>
        <p:nvSpPr>
          <p:cNvPr id="102" name="Блок-схема: узел 101"/>
          <p:cNvSpPr/>
          <p:nvPr/>
        </p:nvSpPr>
        <p:spPr>
          <a:xfrm>
            <a:off x="5474485" y="2806306"/>
            <a:ext cx="216024" cy="23715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662999" y="2511124"/>
            <a:ext cx="4636211" cy="6371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1136852" y="2931860"/>
            <a:ext cx="4050019" cy="324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5145733" y="2796782"/>
            <a:ext cx="3305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/>
              <a:t>Н5</a:t>
            </a:r>
            <a:endParaRPr lang="ru-RU" sz="1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00231"/>
            <a:ext cx="9100860" cy="30712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При </a:t>
            </a:r>
            <a:r>
              <a:rPr lang="ru-RU" sz="2000" b="1" dirty="0">
                <a:solidFill>
                  <a:srgbClr val="C00000"/>
                </a:solidFill>
              </a:rPr>
              <a:t>безостановочном пропуске по боковому пути </a:t>
            </a:r>
            <a:r>
              <a:rPr lang="ru-RU" sz="2000" b="1" dirty="0"/>
              <a:t>на входном светофоре </a:t>
            </a:r>
            <a:r>
              <a:rPr lang="ru-RU" sz="2000" dirty="0"/>
              <a:t>горят желтый огонь, зеленый мигающий и зеленая полоса. </a:t>
            </a:r>
            <a:r>
              <a:rPr lang="ru-RU" sz="2000" b="1" dirty="0">
                <a:solidFill>
                  <a:srgbClr val="002060"/>
                </a:solidFill>
              </a:rPr>
              <a:t>В случае горения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желтого огня </a:t>
            </a:r>
            <a:r>
              <a:rPr lang="ru-RU" sz="2000" b="1" dirty="0">
                <a:solidFill>
                  <a:srgbClr val="002060"/>
                </a:solidFill>
              </a:rPr>
              <a:t>на выходном светофоре</a:t>
            </a:r>
            <a:r>
              <a:rPr lang="ru-RU" sz="2000" b="1" dirty="0"/>
              <a:t> на ЛС </a:t>
            </a:r>
            <a:r>
              <a:rPr lang="ru-RU" sz="2000" dirty="0"/>
              <a:t>при движении поезда по маршруту </a:t>
            </a:r>
            <a:r>
              <a:rPr lang="ru-RU" sz="2000" b="1" dirty="0"/>
              <a:t>горит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</a:t>
            </a:r>
            <a:r>
              <a:rPr lang="ru-RU" sz="2000" b="1" dirty="0"/>
              <a:t>; </a:t>
            </a:r>
            <a:r>
              <a:rPr lang="ru-RU" sz="2000" b="1" dirty="0">
                <a:solidFill>
                  <a:srgbClr val="002060"/>
                </a:solidFill>
              </a:rPr>
              <a:t>в случае горения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зеленого огня </a:t>
            </a:r>
            <a:r>
              <a:rPr lang="ru-RU" sz="2000" b="1" dirty="0">
                <a:solidFill>
                  <a:srgbClr val="002060"/>
                </a:solidFill>
              </a:rPr>
              <a:t>на выходном светофоре </a:t>
            </a:r>
            <a:r>
              <a:rPr lang="ru-RU" sz="2000" b="1" dirty="0"/>
              <a:t>на ЛС</a:t>
            </a:r>
            <a:r>
              <a:rPr lang="ru-RU" sz="2000" dirty="0"/>
              <a:t> </a:t>
            </a:r>
            <a:r>
              <a:rPr lang="ru-RU" sz="2000" b="1" dirty="0"/>
              <a:t>горит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 огонь. </a:t>
            </a:r>
            <a:endParaRPr lang="ru-RU" sz="2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/>
              <a:t>    Если </a:t>
            </a:r>
            <a:r>
              <a:rPr lang="ru-RU" sz="2000" dirty="0"/>
              <a:t>при установленном маршруте </a:t>
            </a:r>
            <a:r>
              <a:rPr lang="ru-RU" sz="2000" dirty="0" smtClean="0"/>
              <a:t>приема на </a:t>
            </a:r>
            <a:r>
              <a:rPr lang="ru-RU" sz="2000" dirty="0"/>
              <a:t>боковой путь на выходном светофоре </a:t>
            </a:r>
            <a:r>
              <a:rPr lang="ru-RU" sz="2000" i="1" dirty="0" smtClean="0"/>
              <a:t>перегорела лампа  разрешающего огня</a:t>
            </a:r>
            <a:r>
              <a:rPr lang="ru-RU" sz="2000" dirty="0"/>
              <a:t>, то </a:t>
            </a:r>
            <a:r>
              <a:rPr lang="ru-RU" sz="2000" i="1" dirty="0"/>
              <a:t>на ЛС </a:t>
            </a:r>
            <a:r>
              <a:rPr lang="ru-RU" sz="2000" dirty="0"/>
              <a:t>при движении </a:t>
            </a:r>
            <a:endParaRPr lang="ru-RU" sz="2000" dirty="0" smtClean="0"/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/>
              <a:t>поезда </a:t>
            </a:r>
            <a:r>
              <a:rPr lang="ru-RU" sz="2000" dirty="0"/>
              <a:t>по маршруту </a:t>
            </a:r>
            <a:r>
              <a:rPr lang="ru-RU" sz="2000" i="1" dirty="0" smtClean="0"/>
              <a:t>горит </a:t>
            </a:r>
            <a:r>
              <a:rPr lang="ru-RU" sz="2000" i="1" dirty="0"/>
              <a:t>желтый огонь с красным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673887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t="23624" r="12308" b="14587"/>
          <a:stretch/>
        </p:blipFill>
        <p:spPr bwMode="auto">
          <a:xfrm>
            <a:off x="571528" y="782501"/>
            <a:ext cx="702480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gigabaza.ru/images/54/106350/5baaaeb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4" t="57521" r="15071" b="27743"/>
          <a:stretch/>
        </p:blipFill>
        <p:spPr bwMode="auto">
          <a:xfrm>
            <a:off x="5940152" y="2241766"/>
            <a:ext cx="1292957" cy="44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>
            <a:off x="7524328" y="2606722"/>
            <a:ext cx="642817" cy="1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>
            <a:off x="8157073" y="2606722"/>
            <a:ext cx="642817" cy="1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s://gigabaza.ru/images/54/106350/5baaaeb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3" t="32819" r="6277" b="56663"/>
          <a:stretch/>
        </p:blipFill>
        <p:spPr bwMode="auto">
          <a:xfrm rot="10800000">
            <a:off x="43876" y="2810379"/>
            <a:ext cx="1287761" cy="31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>
            <a:off x="14646" y="2596665"/>
            <a:ext cx="642817" cy="1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236296" y="2014530"/>
            <a:ext cx="720080" cy="62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33485" y="2815861"/>
            <a:ext cx="360040" cy="34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580"/>
          <a:stretch/>
        </p:blipFill>
        <p:spPr bwMode="auto">
          <a:xfrm>
            <a:off x="7415658" y="2161586"/>
            <a:ext cx="1630969" cy="55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08216" y="2314361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91" y="1776087"/>
            <a:ext cx="777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№145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6015018" y="2631098"/>
            <a:ext cx="1199430" cy="0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Блок-схема: узел 13"/>
          <p:cNvSpPr/>
          <p:nvPr/>
        </p:nvSpPr>
        <p:spPr>
          <a:xfrm>
            <a:off x="2558260" y="2444216"/>
            <a:ext cx="216024" cy="209139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08104" y="2792441"/>
            <a:ext cx="237765" cy="23166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2336" y="1689522"/>
            <a:ext cx="237765" cy="23166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82344" y="2082693"/>
            <a:ext cx="237765" cy="2316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12336" y="989642"/>
            <a:ext cx="237765" cy="23166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2307" y="1337012"/>
            <a:ext cx="237765" cy="231668"/>
          </a:xfrm>
          <a:prstGeom prst="rect">
            <a:avLst/>
          </a:prstGeom>
        </p:spPr>
      </p:pic>
      <p:sp>
        <p:nvSpPr>
          <p:cNvPr id="28" name="Блок-схема: узел 27"/>
          <p:cNvSpPr/>
          <p:nvPr/>
        </p:nvSpPr>
        <p:spPr>
          <a:xfrm>
            <a:off x="5992031" y="2387414"/>
            <a:ext cx="177507" cy="191030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Блок-схема: узел 28"/>
          <p:cNvSpPr/>
          <p:nvPr/>
        </p:nvSpPr>
        <p:spPr>
          <a:xfrm>
            <a:off x="6547904" y="2380500"/>
            <a:ext cx="175620" cy="192870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узел 29"/>
          <p:cNvSpPr/>
          <p:nvPr/>
        </p:nvSpPr>
        <p:spPr>
          <a:xfrm>
            <a:off x="1091172" y="2847082"/>
            <a:ext cx="216024" cy="237150"/>
          </a:xfrm>
          <a:prstGeom prst="flowChartConnector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-137550" y="2751977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</a:t>
            </a:r>
            <a:endParaRPr lang="ru-RU" dirty="0"/>
          </a:p>
        </p:txBody>
      </p:sp>
      <p:pic>
        <p:nvPicPr>
          <p:cNvPr id="6144" name="Рисунок 61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574668" y="2336631"/>
            <a:ext cx="1295315" cy="387360"/>
          </a:xfrm>
          <a:prstGeom prst="rect">
            <a:avLst/>
          </a:prstGeom>
        </p:spPr>
      </p:pic>
      <p:pic>
        <p:nvPicPr>
          <p:cNvPr id="6145" name="Рисунок 6144"/>
          <p:cNvPicPr>
            <a:picLocks noChangeAspect="1"/>
          </p:cNvPicPr>
          <p:nvPr/>
        </p:nvPicPr>
        <p:blipFill rotWithShape="1">
          <a:blip r:embed="rId10"/>
          <a:srcRect b="10153"/>
          <a:stretch/>
        </p:blipFill>
        <p:spPr>
          <a:xfrm>
            <a:off x="-324544" y="2241766"/>
            <a:ext cx="1386912" cy="473637"/>
          </a:xfrm>
          <a:prstGeom prst="rect">
            <a:avLst/>
          </a:prstGeom>
        </p:spPr>
      </p:pic>
      <p:cxnSp>
        <p:nvCxnSpPr>
          <p:cNvPr id="6150" name="Прямая соединительная линия 6149"/>
          <p:cNvCxnSpPr/>
          <p:nvPr/>
        </p:nvCxnSpPr>
        <p:spPr>
          <a:xfrm>
            <a:off x="-1574668" y="2717608"/>
            <a:ext cx="1786155" cy="63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4" name="Рисунок 615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36496" y="2336631"/>
            <a:ext cx="1024388" cy="367431"/>
          </a:xfrm>
          <a:prstGeom prst="rect">
            <a:avLst/>
          </a:prstGeom>
        </p:spPr>
      </p:pic>
      <p:cxnSp>
        <p:nvCxnSpPr>
          <p:cNvPr id="6156" name="Прямая соединительная линия 6155"/>
          <p:cNvCxnSpPr/>
          <p:nvPr/>
        </p:nvCxnSpPr>
        <p:spPr>
          <a:xfrm flipV="1">
            <a:off x="8799890" y="2715403"/>
            <a:ext cx="1460742" cy="8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0" name="Прямая со стрелкой 6159"/>
          <p:cNvCxnSpPr/>
          <p:nvPr/>
        </p:nvCxnSpPr>
        <p:spPr>
          <a:xfrm flipH="1" flipV="1">
            <a:off x="5257437" y="1032180"/>
            <a:ext cx="816150" cy="1641456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2" name="Прямая со стрелкой 6161"/>
          <p:cNvCxnSpPr/>
          <p:nvPr/>
        </p:nvCxnSpPr>
        <p:spPr>
          <a:xfrm flipH="1">
            <a:off x="3439759" y="1087220"/>
            <a:ext cx="1800200" cy="0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4" name="Прямая со стрелкой 6163"/>
          <p:cNvCxnSpPr/>
          <p:nvPr/>
        </p:nvCxnSpPr>
        <p:spPr>
          <a:xfrm>
            <a:off x="1196009" y="2596665"/>
            <a:ext cx="4072009" cy="1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67" name="Рисунок 616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50071" y="2533416"/>
            <a:ext cx="147792" cy="175504"/>
          </a:xfrm>
          <a:prstGeom prst="rect">
            <a:avLst/>
          </a:prstGeom>
        </p:spPr>
      </p:pic>
      <p:pic>
        <p:nvPicPr>
          <p:cNvPr id="6168" name="Рисунок 616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73248" y="2510110"/>
            <a:ext cx="146317" cy="170703"/>
          </a:xfrm>
          <a:prstGeom prst="rect">
            <a:avLst/>
          </a:prstGeom>
        </p:spPr>
      </p:pic>
      <p:sp>
        <p:nvSpPr>
          <p:cNvPr id="6169" name="Прямоугольник 6168"/>
          <p:cNvSpPr/>
          <p:nvPr/>
        </p:nvSpPr>
        <p:spPr>
          <a:xfrm>
            <a:off x="7606448" y="1921190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№2864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1" y="3906248"/>
            <a:ext cx="9138129" cy="8563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В случае приема поезда на главный путь с остановкой </a:t>
            </a:r>
            <a:r>
              <a:rPr lang="ru-RU" sz="2000" b="1" dirty="0"/>
              <a:t>на ЛС </a:t>
            </a:r>
            <a:r>
              <a:rPr lang="ru-RU" sz="2000" dirty="0"/>
              <a:t>движущегося по маршруту поезда </a:t>
            </a:r>
            <a:r>
              <a:rPr lang="ru-RU" sz="2000" b="1" dirty="0"/>
              <a:t>горит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 </a:t>
            </a:r>
            <a:r>
              <a:rPr lang="ru-RU" sz="2000" b="1" dirty="0"/>
              <a:t>с </a:t>
            </a:r>
            <a:r>
              <a:rPr lang="ru-RU" sz="2000" b="1" dirty="0">
                <a:solidFill>
                  <a:srgbClr val="C00000"/>
                </a:solidFill>
              </a:rPr>
              <a:t>красным.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  <p:sp>
        <p:nvSpPr>
          <p:cNvPr id="38" name="Блок-схема: узел 37"/>
          <p:cNvSpPr/>
          <p:nvPr/>
        </p:nvSpPr>
        <p:spPr>
          <a:xfrm>
            <a:off x="6181526" y="2377738"/>
            <a:ext cx="183989" cy="197905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Блок-схема: узел 38"/>
          <p:cNvSpPr/>
          <p:nvPr/>
        </p:nvSpPr>
        <p:spPr>
          <a:xfrm>
            <a:off x="6375836" y="2388400"/>
            <a:ext cx="174644" cy="184970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884005" y="2852936"/>
            <a:ext cx="216024" cy="225442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655949" y="2861273"/>
            <a:ext cx="216024" cy="209139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6238058" y="1007150"/>
            <a:ext cx="170817" cy="175873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1722854" y="2810640"/>
            <a:ext cx="170817" cy="175873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14"/>
          <a:srcRect l="45321" r="41911" b="72190"/>
          <a:stretch/>
        </p:blipFill>
        <p:spPr>
          <a:xfrm>
            <a:off x="1019919" y="1210101"/>
            <a:ext cx="558109" cy="1149535"/>
          </a:xfrm>
          <a:prstGeom prst="rect">
            <a:avLst/>
          </a:prstGeom>
        </p:spPr>
      </p:pic>
      <p:cxnSp>
        <p:nvCxnSpPr>
          <p:cNvPr id="21" name="Прямая со стрелкой 20"/>
          <p:cNvCxnSpPr/>
          <p:nvPr/>
        </p:nvCxnSpPr>
        <p:spPr>
          <a:xfrm flipH="1" flipV="1">
            <a:off x="1578029" y="1921190"/>
            <a:ext cx="3604315" cy="9400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1825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pskovrail.ru/2011/2011_moglin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5" t="23624" r="12308" b="14587"/>
          <a:stretch/>
        </p:blipFill>
        <p:spPr bwMode="auto">
          <a:xfrm>
            <a:off x="571528" y="782501"/>
            <a:ext cx="702480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s://gigabaza.ru/images/54/106350/5baaaeb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4" t="57521" r="15071" b="27743"/>
          <a:stretch/>
        </p:blipFill>
        <p:spPr bwMode="auto">
          <a:xfrm>
            <a:off x="5940152" y="2241766"/>
            <a:ext cx="1292957" cy="44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>
            <a:off x="7524328" y="2606722"/>
            <a:ext cx="642817" cy="1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>
            <a:off x="8157073" y="2606722"/>
            <a:ext cx="642817" cy="1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s://gigabaza.ru/images/54/106350/5baaaeb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43" t="32819" r="6277" b="56663"/>
          <a:stretch/>
        </p:blipFill>
        <p:spPr bwMode="auto">
          <a:xfrm rot="10800000">
            <a:off x="43876" y="2810379"/>
            <a:ext cx="1287761" cy="31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22036" r="68510" b="72977"/>
          <a:stretch/>
        </p:blipFill>
        <p:spPr bwMode="auto">
          <a:xfrm rot="10800000">
            <a:off x="14646" y="2596665"/>
            <a:ext cx="642817" cy="15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236296" y="2014530"/>
            <a:ext cx="720080" cy="62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tomsk.saturn.net/gallery/goods_photo/137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833485" y="2815861"/>
            <a:ext cx="360040" cy="341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08216" y="2314361"/>
            <a:ext cx="31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91" y="1776087"/>
            <a:ext cx="7777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№145</a:t>
            </a:r>
            <a:endParaRPr lang="ru-RU" dirty="0"/>
          </a:p>
        </p:txBody>
      </p:sp>
      <p:sp>
        <p:nvSpPr>
          <p:cNvPr id="14" name="Блок-схема: узел 13"/>
          <p:cNvSpPr/>
          <p:nvPr/>
        </p:nvSpPr>
        <p:spPr>
          <a:xfrm>
            <a:off x="2558260" y="2444216"/>
            <a:ext cx="216024" cy="209139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8104" y="2792441"/>
            <a:ext cx="237765" cy="23166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2336" y="1689522"/>
            <a:ext cx="237765" cy="23166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2344" y="2082693"/>
            <a:ext cx="237765" cy="2316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12336" y="989642"/>
            <a:ext cx="237765" cy="23166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2307" y="1337012"/>
            <a:ext cx="237765" cy="231668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-137550" y="2751977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Н</a:t>
            </a:r>
            <a:endParaRPr lang="ru-RU" dirty="0"/>
          </a:p>
        </p:txBody>
      </p:sp>
      <p:pic>
        <p:nvPicPr>
          <p:cNvPr id="6144" name="Рисунок 61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574668" y="2336631"/>
            <a:ext cx="1295315" cy="387360"/>
          </a:xfrm>
          <a:prstGeom prst="rect">
            <a:avLst/>
          </a:prstGeom>
        </p:spPr>
      </p:pic>
      <p:pic>
        <p:nvPicPr>
          <p:cNvPr id="6145" name="Рисунок 6144"/>
          <p:cNvPicPr>
            <a:picLocks noChangeAspect="1"/>
          </p:cNvPicPr>
          <p:nvPr/>
        </p:nvPicPr>
        <p:blipFill rotWithShape="1">
          <a:blip r:embed="rId9"/>
          <a:srcRect b="10153"/>
          <a:stretch/>
        </p:blipFill>
        <p:spPr>
          <a:xfrm>
            <a:off x="-324544" y="2241766"/>
            <a:ext cx="1386912" cy="473637"/>
          </a:xfrm>
          <a:prstGeom prst="rect">
            <a:avLst/>
          </a:prstGeom>
        </p:spPr>
      </p:pic>
      <p:cxnSp>
        <p:nvCxnSpPr>
          <p:cNvPr id="6150" name="Прямая соединительная линия 6149"/>
          <p:cNvCxnSpPr/>
          <p:nvPr/>
        </p:nvCxnSpPr>
        <p:spPr>
          <a:xfrm>
            <a:off x="-1574668" y="2717608"/>
            <a:ext cx="1786155" cy="63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64" name="Прямая со стрелкой 6163"/>
          <p:cNvCxnSpPr/>
          <p:nvPr/>
        </p:nvCxnSpPr>
        <p:spPr>
          <a:xfrm flipV="1">
            <a:off x="1196009" y="2573370"/>
            <a:ext cx="7502823" cy="23295"/>
          </a:xfrm>
          <a:prstGeom prst="straightConnector1">
            <a:avLst/>
          </a:prstGeom>
          <a:ln w="38100">
            <a:solidFill>
              <a:srgbClr val="C0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68" name="Рисунок 616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3248" y="2510110"/>
            <a:ext cx="146317" cy="170703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90038"/>
            <a:ext cx="9138129" cy="18394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При </a:t>
            </a:r>
            <a:r>
              <a:rPr lang="ru-RU" sz="2000" b="1" dirty="0">
                <a:solidFill>
                  <a:srgbClr val="002060"/>
                </a:solidFill>
              </a:rPr>
              <a:t>сквозном пропуске по главному пути </a:t>
            </a:r>
            <a:r>
              <a:rPr lang="ru-RU" sz="2000" dirty="0"/>
              <a:t>в случае горения </a:t>
            </a:r>
            <a:r>
              <a:rPr lang="ru-RU" sz="2000" b="1" dirty="0"/>
              <a:t>на выходном светофоре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желтого огня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/>
              <a:t>на ЛС </a:t>
            </a:r>
            <a:r>
              <a:rPr lang="ru-RU" sz="2000" dirty="0"/>
              <a:t>движущегося по маршруту поезда </a:t>
            </a:r>
            <a:r>
              <a:rPr lang="ru-RU" sz="2000" b="1" dirty="0"/>
              <a:t>горит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огонь;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/>
              <a:t>при </a:t>
            </a:r>
            <a:r>
              <a:rPr lang="ru-RU" sz="2000" b="1" dirty="0"/>
              <a:t>горении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зеленого огня </a:t>
            </a:r>
            <a:r>
              <a:rPr lang="ru-RU" sz="2000" b="1" dirty="0"/>
              <a:t>на выходном светофоре на ЛС горит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 огонь.</a:t>
            </a:r>
          </a:p>
        </p:txBody>
      </p:sp>
      <p:sp>
        <p:nvSpPr>
          <p:cNvPr id="39" name="Блок-схема: узел 38"/>
          <p:cNvSpPr/>
          <p:nvPr/>
        </p:nvSpPr>
        <p:spPr>
          <a:xfrm>
            <a:off x="6375836" y="2388400"/>
            <a:ext cx="174644" cy="184970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Блок-схема: узел 39"/>
          <p:cNvSpPr/>
          <p:nvPr/>
        </p:nvSpPr>
        <p:spPr>
          <a:xfrm>
            <a:off x="885619" y="2842002"/>
            <a:ext cx="216024" cy="225442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Блок-схема: узел 40"/>
          <p:cNvSpPr/>
          <p:nvPr/>
        </p:nvSpPr>
        <p:spPr>
          <a:xfrm>
            <a:off x="655949" y="2861273"/>
            <a:ext cx="216024" cy="209139"/>
          </a:xfrm>
          <a:prstGeom prst="flowChartConnector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узел 41"/>
          <p:cNvSpPr/>
          <p:nvPr/>
        </p:nvSpPr>
        <p:spPr>
          <a:xfrm>
            <a:off x="6238058" y="1007150"/>
            <a:ext cx="170817" cy="175873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Блок-схема: узел 42"/>
          <p:cNvSpPr/>
          <p:nvPr/>
        </p:nvSpPr>
        <p:spPr>
          <a:xfrm>
            <a:off x="1722854" y="2810640"/>
            <a:ext cx="170817" cy="175873"/>
          </a:xfrm>
          <a:prstGeom prst="flowChartConnector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8" name="Блок-схема: узел 27"/>
          <p:cNvSpPr/>
          <p:nvPr/>
        </p:nvSpPr>
        <p:spPr>
          <a:xfrm>
            <a:off x="5517330" y="2798347"/>
            <a:ext cx="228377" cy="225762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67" name="Рисунок 61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388860" y="2388400"/>
            <a:ext cx="147792" cy="175504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12"/>
          <a:srcRect l="35495" r="58932" b="69001"/>
          <a:stretch/>
        </p:blipFill>
        <p:spPr>
          <a:xfrm>
            <a:off x="1057667" y="1075844"/>
            <a:ext cx="477672" cy="1281349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13"/>
          <a:srcRect l="1" r="92753" b="67463"/>
          <a:stretch/>
        </p:blipFill>
        <p:spPr>
          <a:xfrm>
            <a:off x="1064995" y="3171299"/>
            <a:ext cx="524106" cy="1185635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14"/>
          <a:srcRect l="22368" t="53439" r="73378" b="34528"/>
          <a:stretch/>
        </p:blipFill>
        <p:spPr>
          <a:xfrm>
            <a:off x="5504357" y="3118319"/>
            <a:ext cx="226424" cy="243840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14"/>
          <a:srcRect l="18395" t="53012" r="79828" b="34741"/>
          <a:stretch/>
        </p:blipFill>
        <p:spPr>
          <a:xfrm>
            <a:off x="5401068" y="3111698"/>
            <a:ext cx="94580" cy="248207"/>
          </a:xfrm>
          <a:prstGeom prst="rect">
            <a:avLst/>
          </a:prstGeom>
        </p:spPr>
      </p:pic>
      <p:sp>
        <p:nvSpPr>
          <p:cNvPr id="30" name="Блок-схема: узел 29"/>
          <p:cNvSpPr/>
          <p:nvPr/>
        </p:nvSpPr>
        <p:spPr>
          <a:xfrm>
            <a:off x="5518005" y="3111698"/>
            <a:ext cx="216024" cy="23715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1535340" y="3262380"/>
            <a:ext cx="3446967" cy="2041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1522157" y="1587133"/>
            <a:ext cx="3598261" cy="12815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5115194" y="3112863"/>
            <a:ext cx="360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/>
              <a:t>Н1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783890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536" y="308957"/>
            <a:ext cx="5605237" cy="4389722"/>
          </a:xfrm>
          <a:prstGeom prst="rect">
            <a:avLst/>
          </a:prstGeom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712126"/>
            <a:ext cx="9089412" cy="20435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Система АЛСН включает </a:t>
            </a:r>
            <a:r>
              <a:rPr lang="ru-RU" sz="2000" b="1" dirty="0">
                <a:solidFill>
                  <a:srgbClr val="002060"/>
                </a:solidFill>
              </a:rPr>
              <a:t>в себя путевые и локомотивные устройства. </a:t>
            </a:r>
            <a:r>
              <a:rPr lang="ru-RU" sz="2000" b="1" i="1" dirty="0">
                <a:solidFill>
                  <a:srgbClr val="C00000"/>
                </a:solidFill>
              </a:rPr>
              <a:t>Каналом связи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между путевыми и локомотивными устройствами в системе АЛСН являются </a:t>
            </a:r>
            <a:r>
              <a:rPr lang="ru-RU" sz="2000" b="1" dirty="0">
                <a:solidFill>
                  <a:srgbClr val="C00000"/>
                </a:solidFill>
              </a:rPr>
              <a:t>РЦ.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7030A0"/>
                </a:solidFill>
              </a:rPr>
              <a:t>Для передачи </a:t>
            </a:r>
            <a:r>
              <a:rPr lang="ru-RU" sz="2000" dirty="0"/>
              <a:t>на локомотив сигнальных показаний проходных светофоров навстречу приближающемуся поезду </a:t>
            </a:r>
            <a:r>
              <a:rPr lang="ru-RU" sz="2000" b="1" dirty="0">
                <a:solidFill>
                  <a:srgbClr val="7030A0"/>
                </a:solidFill>
              </a:rPr>
              <a:t>в рельсы подается </a:t>
            </a:r>
            <a:r>
              <a:rPr lang="ru-RU" sz="2000" b="1" dirty="0">
                <a:solidFill>
                  <a:srgbClr val="C00000"/>
                </a:solidFill>
              </a:rPr>
              <a:t>кодированный переменный ток</a:t>
            </a:r>
            <a:r>
              <a:rPr lang="ru-RU" sz="2000" b="1" dirty="0">
                <a:solidFill>
                  <a:srgbClr val="7030A0"/>
                </a:solidFill>
              </a:rPr>
              <a:t>, содержащий в зашифрованном виде </a:t>
            </a:r>
            <a:r>
              <a:rPr lang="ru-RU" sz="2000" dirty="0"/>
              <a:t>(в виде числового кода) </a:t>
            </a:r>
            <a:r>
              <a:rPr lang="ru-RU" sz="2000" b="1" dirty="0">
                <a:solidFill>
                  <a:srgbClr val="7030A0"/>
                </a:solidFill>
              </a:rPr>
              <a:t>соответствующий сигнальный приказ.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2138" y="4156961"/>
            <a:ext cx="2720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Структурная схема АЛСН 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92575" y="3184370"/>
            <a:ext cx="4913194" cy="155505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93301" y="4370090"/>
            <a:ext cx="514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РШ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5757739" y="2791327"/>
            <a:ext cx="366335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455894" y="524435"/>
            <a:ext cx="3432432" cy="2057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16396" y="2635623"/>
            <a:ext cx="5591790" cy="49495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4622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29" r="3379" b="2722"/>
          <a:stretch/>
        </p:blipFill>
        <p:spPr>
          <a:xfrm>
            <a:off x="559557" y="143303"/>
            <a:ext cx="6946712" cy="4316544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849949" y="143303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527881"/>
            <a:ext cx="9048466" cy="23301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В </a:t>
            </a:r>
            <a:r>
              <a:rPr lang="ru-RU" sz="2000" b="1" dirty="0">
                <a:solidFill>
                  <a:srgbClr val="002060"/>
                </a:solidFill>
              </a:rPr>
              <a:t>системе АЛСН числового кода у проходного светофора АБ устанавливается кодирующая аппаратура </a:t>
            </a:r>
            <a:r>
              <a:rPr lang="ru-RU" sz="2000" b="1" dirty="0"/>
              <a:t>в виде кодового путевого трансмиттера КПТ и трансмиттерного реле </a:t>
            </a:r>
            <a:r>
              <a:rPr lang="ru-RU" sz="2000" b="1" dirty="0" smtClean="0"/>
              <a:t>Т.</a:t>
            </a:r>
            <a:r>
              <a:rPr lang="ru-RU" sz="2000" dirty="0" smtClean="0"/>
              <a:t> </a:t>
            </a:r>
            <a:r>
              <a:rPr lang="ru-RU" sz="2000" dirty="0"/>
              <a:t>Выбор сигнального кода в зависимости от показания светофора осуществляется схемой кодирования: </a:t>
            </a:r>
            <a:r>
              <a:rPr lang="ru-RU" sz="2000" b="1" dirty="0"/>
              <a:t>в </a:t>
            </a:r>
            <a:r>
              <a:rPr lang="ru-RU" sz="2000" b="1" dirty="0">
                <a:solidFill>
                  <a:srgbClr val="002060"/>
                </a:solidFill>
              </a:rPr>
              <a:t>АБ постоянного тока </a:t>
            </a:r>
            <a:r>
              <a:rPr lang="ru-RU" sz="2000" dirty="0"/>
              <a:t>— с помощью контактов </a:t>
            </a:r>
            <a:r>
              <a:rPr lang="ru-RU" sz="2000" b="1" dirty="0"/>
              <a:t>линейного реле Л</a:t>
            </a:r>
            <a:r>
              <a:rPr lang="ru-RU" sz="2000" dirty="0"/>
              <a:t>, а </a:t>
            </a:r>
            <a:r>
              <a:rPr lang="ru-RU" sz="2000" b="1" dirty="0"/>
              <a:t>в </a:t>
            </a:r>
            <a:r>
              <a:rPr lang="ru-RU" sz="2000" b="1" dirty="0">
                <a:solidFill>
                  <a:srgbClr val="002060"/>
                </a:solidFill>
              </a:rPr>
              <a:t>АБ переменного тока </a:t>
            </a:r>
            <a:r>
              <a:rPr lang="ru-RU" sz="2000" dirty="0"/>
              <a:t>с помощью контактов </a:t>
            </a:r>
            <a:r>
              <a:rPr lang="ru-RU" sz="2000" b="1" dirty="0"/>
              <a:t>сигнальных реле Ж и З</a:t>
            </a:r>
            <a:r>
              <a:rPr lang="ru-RU" sz="2000" dirty="0"/>
              <a:t>. Трансмиттерное реле Т работает в режиме кода, вырабатываемого в данный момент трансмиттером КПТ, в зависимости от показания проходного светофора.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40968" y="1981766"/>
            <a:ext cx="530915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ru-RU" sz="1600" b="1" dirty="0"/>
              <a:t>КПТ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38415" y="1969734"/>
            <a:ext cx="296876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ru-RU" sz="1600" b="1" dirty="0" smtClean="0"/>
              <a:t>Т</a:t>
            </a:r>
            <a:endParaRPr lang="ru-RU" sz="1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38415" y="1945670"/>
            <a:ext cx="1125301" cy="7614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6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095" y="5264860"/>
            <a:ext cx="9103056" cy="15931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Для </a:t>
            </a:r>
            <a:r>
              <a:rPr lang="ru-RU" sz="2000" dirty="0"/>
              <a:t>улучшения условий ведения поездов и повышения безопасности движения </a:t>
            </a:r>
            <a:r>
              <a:rPr lang="ru-RU" sz="2000" b="1" dirty="0">
                <a:solidFill>
                  <a:srgbClr val="002060"/>
                </a:solidFill>
              </a:rPr>
              <a:t>совместно с АБ </a:t>
            </a:r>
            <a:r>
              <a:rPr lang="ru-RU" sz="2000" dirty="0"/>
              <a:t>на перегоне и станциях </a:t>
            </a:r>
            <a:r>
              <a:rPr lang="ru-RU" sz="2000" b="1" dirty="0">
                <a:solidFill>
                  <a:srgbClr val="002060"/>
                </a:solidFill>
              </a:rPr>
              <a:t>применяются устройства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АЛС с автостопом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C00000"/>
                </a:solidFill>
              </a:rPr>
              <a:t>АЛС</a:t>
            </a:r>
            <a:r>
              <a:rPr lang="ru-RU" sz="2000" b="1" dirty="0"/>
              <a:t> является </a:t>
            </a:r>
            <a:r>
              <a:rPr lang="ru-RU" sz="2000" b="1" dirty="0">
                <a:solidFill>
                  <a:srgbClr val="002060"/>
                </a:solidFill>
              </a:rPr>
              <a:t>средством регулирования движения поездов с помощью локомотивных светофоров</a:t>
            </a:r>
            <a:r>
              <a:rPr lang="ru-RU" sz="2000" b="1" dirty="0"/>
              <a:t>, которые отражают поездную ситуацию на впереди расположенном блок-участке.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97" y="524546"/>
            <a:ext cx="7942737" cy="451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942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461677"/>
            <a:ext cx="9144000" cy="1811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Переключая </a:t>
            </a:r>
            <a:r>
              <a:rPr lang="ru-RU" sz="2000" dirty="0"/>
              <a:t>контакт в цепи кодового трансформатора КТ, </a:t>
            </a:r>
            <a:r>
              <a:rPr lang="ru-RU" sz="2000" b="1" dirty="0" smtClean="0">
                <a:solidFill>
                  <a:srgbClr val="002060"/>
                </a:solidFill>
              </a:rPr>
              <a:t>трансмиттерное </a:t>
            </a:r>
            <a:r>
              <a:rPr lang="ru-RU" sz="2000" b="1" dirty="0">
                <a:solidFill>
                  <a:srgbClr val="002060"/>
                </a:solidFill>
              </a:rPr>
              <a:t>реле </a:t>
            </a:r>
            <a:r>
              <a:rPr lang="ru-RU" sz="2000" b="1" dirty="0" smtClean="0">
                <a:solidFill>
                  <a:srgbClr val="002060"/>
                </a:solidFill>
              </a:rPr>
              <a:t>Т </a:t>
            </a:r>
            <a:r>
              <a:rPr lang="ru-RU" sz="2000" b="1" dirty="0">
                <a:solidFill>
                  <a:srgbClr val="002060"/>
                </a:solidFill>
              </a:rPr>
              <a:t>транслирует в РЦ числовой сигнальный код в виде импульсов переменного тока</a:t>
            </a:r>
            <a:r>
              <a:rPr lang="ru-RU" sz="2000" dirty="0"/>
              <a:t>. Этот сигнальный код подается в РЦ навстречу движения поезда, чтобы импульсы переменного тока проходили под </a:t>
            </a:r>
            <a:r>
              <a:rPr lang="ru-RU" sz="2000" b="1" dirty="0">
                <a:solidFill>
                  <a:srgbClr val="C00000"/>
                </a:solidFill>
              </a:rPr>
              <a:t>приемными катушками ПК локомотива</a:t>
            </a:r>
            <a:r>
              <a:rPr lang="ru-RU" sz="2000" dirty="0">
                <a:solidFill>
                  <a:srgbClr val="C00000"/>
                </a:solidFill>
              </a:rPr>
              <a:t>, </a:t>
            </a:r>
            <a:r>
              <a:rPr lang="ru-RU" sz="2000" dirty="0"/>
              <a:t>которые подвешиваются на нем перед первой колесной парой и </a:t>
            </a:r>
            <a:r>
              <a:rPr lang="ru-RU" sz="2000" b="1" dirty="0">
                <a:solidFill>
                  <a:srgbClr val="C00000"/>
                </a:solidFill>
              </a:rPr>
              <a:t>служат для приема сигнальных кодов из </a:t>
            </a:r>
            <a:r>
              <a:rPr lang="ru-RU" sz="2000" b="1" dirty="0" smtClean="0">
                <a:solidFill>
                  <a:srgbClr val="C00000"/>
                </a:solidFill>
              </a:rPr>
              <a:t>РЦ.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22895" b="18489"/>
          <a:stretch/>
        </p:blipFill>
        <p:spPr>
          <a:xfrm>
            <a:off x="4033523" y="449238"/>
            <a:ext cx="5055888" cy="35632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10" y="537947"/>
            <a:ext cx="3940076" cy="34744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95566" y="1524716"/>
            <a:ext cx="51328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/>
              <a:t>ПК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23131" y="1524716"/>
            <a:ext cx="51328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/>
              <a:t>ПК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611074" y="2230838"/>
            <a:ext cx="2310755" cy="242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13030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73" y="313899"/>
            <a:ext cx="7236439" cy="514264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13465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5754" y="5358965"/>
            <a:ext cx="9108246" cy="12655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На </a:t>
            </a:r>
            <a:r>
              <a:rPr lang="ru-RU" sz="2000" b="1" dirty="0">
                <a:solidFill>
                  <a:srgbClr val="002060"/>
                </a:solidFill>
              </a:rPr>
              <a:t>локомотиве также устанавливаются: </a:t>
            </a:r>
            <a:r>
              <a:rPr lang="ru-RU" sz="2000" dirty="0"/>
              <a:t>фильтр </a:t>
            </a:r>
            <a:r>
              <a:rPr lang="ru-RU" sz="2000" b="1" dirty="0">
                <a:solidFill>
                  <a:srgbClr val="002060"/>
                </a:solidFill>
              </a:rPr>
              <a:t>Ф</a:t>
            </a:r>
            <a:r>
              <a:rPr lang="ru-RU" sz="2000" dirty="0"/>
              <a:t>, усилитель </a:t>
            </a:r>
            <a:r>
              <a:rPr lang="ru-RU" sz="2000" b="1" dirty="0">
                <a:solidFill>
                  <a:srgbClr val="002060"/>
                </a:solidFill>
              </a:rPr>
              <a:t>У</a:t>
            </a:r>
            <a:r>
              <a:rPr lang="ru-RU" sz="2000" dirty="0"/>
              <a:t>, дешифратор </a:t>
            </a:r>
            <a:r>
              <a:rPr lang="ru-RU" sz="2000" b="1" dirty="0">
                <a:solidFill>
                  <a:srgbClr val="002060"/>
                </a:solidFill>
              </a:rPr>
              <a:t>ДШ</a:t>
            </a:r>
            <a:r>
              <a:rPr lang="ru-RU" sz="2000" dirty="0"/>
              <a:t> для расшифровки числовых кодов и управления локомотивным светофором </a:t>
            </a:r>
            <a:r>
              <a:rPr lang="ru-RU" sz="2000" b="1" dirty="0">
                <a:solidFill>
                  <a:srgbClr val="002060"/>
                </a:solidFill>
              </a:rPr>
              <a:t>ЛС</a:t>
            </a:r>
            <a:r>
              <a:rPr lang="ru-RU" sz="2000" dirty="0"/>
              <a:t> и электропневматическим клапаном </a:t>
            </a:r>
            <a:r>
              <a:rPr lang="ru-RU" sz="2000" b="1" dirty="0">
                <a:solidFill>
                  <a:srgbClr val="002060"/>
                </a:solidFill>
              </a:rPr>
              <a:t>ЭПК</a:t>
            </a:r>
            <a:r>
              <a:rPr lang="ru-RU" sz="2000" dirty="0"/>
              <a:t>, скоростемер </a:t>
            </a:r>
            <a:r>
              <a:rPr lang="ru-RU" sz="2000" b="1" dirty="0">
                <a:solidFill>
                  <a:srgbClr val="002060"/>
                </a:solidFill>
              </a:rPr>
              <a:t>СК</a:t>
            </a:r>
            <a:r>
              <a:rPr lang="ru-RU" sz="2000" dirty="0"/>
              <a:t> для измерения фактической скорости движения поезда, рукоятка бдительности </a:t>
            </a:r>
            <a:r>
              <a:rPr lang="ru-RU" sz="2000" b="1" dirty="0">
                <a:solidFill>
                  <a:srgbClr val="002060"/>
                </a:solidFill>
              </a:rPr>
              <a:t>РБ</a:t>
            </a:r>
            <a:r>
              <a:rPr lang="ru-RU" sz="2000" dirty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5888" y="1092939"/>
            <a:ext cx="5469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ДШ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38400" y="1611086"/>
            <a:ext cx="139337" cy="17417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77440" y="548640"/>
            <a:ext cx="1994263" cy="130628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94922" y="2584174"/>
            <a:ext cx="461175" cy="20673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85468" y="2584174"/>
            <a:ext cx="453224" cy="20673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95855" y="1318581"/>
            <a:ext cx="437322" cy="216022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РБ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5855" y="962108"/>
            <a:ext cx="469126" cy="198783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ЭПК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27659" y="580444"/>
            <a:ext cx="437322" cy="214685"/>
          </a:xfrm>
          <a:prstGeom prst="rect">
            <a:avLst/>
          </a:prstGeom>
          <a:solidFill>
            <a:srgbClr val="00B05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СК</a:t>
            </a:r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100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758"/>
          <a:stretch/>
        </p:blipFill>
        <p:spPr>
          <a:xfrm>
            <a:off x="28149" y="0"/>
            <a:ext cx="6415272" cy="47564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</p:pic>
      <p:sp>
        <p:nvSpPr>
          <p:cNvPr id="4" name="Прямоугольник 3"/>
          <p:cNvSpPr/>
          <p:nvPr/>
        </p:nvSpPr>
        <p:spPr>
          <a:xfrm>
            <a:off x="2234364" y="303363"/>
            <a:ext cx="943897" cy="64104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73018" y="465067"/>
            <a:ext cx="123245" cy="135172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</a:rPr>
              <a:t>Д</a:t>
            </a:r>
            <a:endParaRPr lang="ru-RU" sz="1050" b="1" dirty="0">
              <a:solidFill>
                <a:schemeClr val="tx1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630385"/>
            <a:ext cx="9144000" cy="20435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Переменный </a:t>
            </a:r>
            <a:r>
              <a:rPr lang="ru-RU" sz="2000" b="1" dirty="0"/>
              <a:t>кодовый ток образует вокруг каждого рельса </a:t>
            </a:r>
            <a:r>
              <a:rPr lang="ru-RU" sz="2000" b="1" dirty="0">
                <a:solidFill>
                  <a:srgbClr val="002060"/>
                </a:solidFill>
              </a:rPr>
              <a:t>магнитное поле</a:t>
            </a:r>
            <a:r>
              <a:rPr lang="ru-RU" sz="2000" dirty="0"/>
              <a:t>, в пересекающих его приемных катушках индуцируются импульсы кодового тока. Эти импульсы проходят через защитный фильтр </a:t>
            </a:r>
            <a:r>
              <a:rPr lang="ru-RU" sz="2000" b="1" dirty="0">
                <a:solidFill>
                  <a:srgbClr val="002060"/>
                </a:solidFill>
              </a:rPr>
              <a:t>Ф,</a:t>
            </a:r>
            <a:r>
              <a:rPr lang="ru-RU" sz="2000" dirty="0"/>
              <a:t> не пропускающий в приемник локомотивных устройств токи других частот, усиливаются в усилителе </a:t>
            </a:r>
            <a:r>
              <a:rPr lang="ru-RU" sz="2000" b="1" dirty="0">
                <a:solidFill>
                  <a:srgbClr val="002060"/>
                </a:solidFill>
              </a:rPr>
              <a:t>У</a:t>
            </a:r>
            <a:r>
              <a:rPr lang="ru-RU" sz="2000" b="1" dirty="0"/>
              <a:t> </a:t>
            </a:r>
            <a:r>
              <a:rPr lang="ru-RU" sz="2000" dirty="0"/>
              <a:t>и преобразуются в импульсы постоянного тока, которые воздействуют на импульсное </a:t>
            </a:r>
            <a:r>
              <a:rPr lang="ru-RU" sz="2000" dirty="0" smtClean="0"/>
              <a:t>реле </a:t>
            </a:r>
            <a:r>
              <a:rPr lang="ru-RU" sz="2000" b="1" dirty="0" smtClean="0">
                <a:solidFill>
                  <a:srgbClr val="002060"/>
                </a:solidFill>
              </a:rPr>
              <a:t>ИР</a:t>
            </a:r>
            <a:r>
              <a:rPr lang="ru-RU" sz="2000" b="1" dirty="0" smtClean="0"/>
              <a:t>.</a:t>
            </a:r>
            <a:r>
              <a:rPr lang="ru-RU" sz="2000" dirty="0" smtClean="0"/>
              <a:t> </a:t>
            </a:r>
            <a:r>
              <a:rPr lang="ru-RU" sz="2000" dirty="0"/>
              <a:t>Таким образом, </a:t>
            </a:r>
            <a:r>
              <a:rPr lang="ru-RU" sz="2000" b="1" dirty="0">
                <a:solidFill>
                  <a:srgbClr val="002060"/>
                </a:solidFill>
              </a:rPr>
              <a:t>импульсное </a:t>
            </a:r>
            <a:r>
              <a:rPr lang="ru-RU" sz="2000" b="1" dirty="0" smtClean="0">
                <a:solidFill>
                  <a:srgbClr val="002060"/>
                </a:solidFill>
              </a:rPr>
              <a:t>реле ИР </a:t>
            </a:r>
            <a:r>
              <a:rPr lang="ru-RU" sz="2000" b="1" dirty="0"/>
              <a:t>работает</a:t>
            </a:r>
            <a:r>
              <a:rPr lang="ru-RU" sz="2000" b="1" dirty="0">
                <a:solidFill>
                  <a:srgbClr val="002060"/>
                </a:solidFill>
              </a:rPr>
              <a:t> в </a:t>
            </a:r>
            <a:r>
              <a:rPr lang="ru-RU" sz="2000" b="1" dirty="0" smtClean="0">
                <a:solidFill>
                  <a:srgbClr val="002060"/>
                </a:solidFill>
              </a:rPr>
              <a:t>режиме </a:t>
            </a:r>
            <a:r>
              <a:rPr lang="ru-RU" sz="2000" b="1" dirty="0">
                <a:solidFill>
                  <a:srgbClr val="002060"/>
                </a:solidFill>
              </a:rPr>
              <a:t>кода РЦ </a:t>
            </a:r>
            <a:r>
              <a:rPr lang="ru-RU" sz="2000" b="1" dirty="0"/>
              <a:t>и управляет </a:t>
            </a:r>
            <a:r>
              <a:rPr lang="ru-RU" sz="2000" b="1" dirty="0">
                <a:solidFill>
                  <a:srgbClr val="002060"/>
                </a:solidFill>
              </a:rPr>
              <a:t>работой дешифратора. </a:t>
            </a:r>
          </a:p>
        </p:txBody>
      </p:sp>
      <p:sp>
        <p:nvSpPr>
          <p:cNvPr id="2" name="Стрелка вверх 1"/>
          <p:cNvSpPr/>
          <p:nvPr/>
        </p:nvSpPr>
        <p:spPr>
          <a:xfrm>
            <a:off x="3967316" y="1687885"/>
            <a:ext cx="235244" cy="463093"/>
          </a:xfrm>
          <a:prstGeom prst="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>
            <a:off x="3975149" y="829185"/>
            <a:ext cx="235244" cy="463093"/>
          </a:xfrm>
          <a:prstGeom prst="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343353" y="354577"/>
            <a:ext cx="302149" cy="1590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375814" y="1362068"/>
            <a:ext cx="615675" cy="1902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</a:rPr>
              <a:t>ЭПК</a:t>
            </a:r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0202" y="356330"/>
            <a:ext cx="3023798" cy="2668058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flipV="1">
            <a:off x="5580258" y="1687885"/>
            <a:ext cx="742165" cy="2928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580258" y="1687885"/>
            <a:ext cx="2548406" cy="2928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938772" y="1980694"/>
            <a:ext cx="640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4462818" y="944405"/>
            <a:ext cx="2292824" cy="512806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6684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724901"/>
            <a:ext cx="9075761" cy="14430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дешифраторе </a:t>
            </a:r>
            <a:r>
              <a:rPr lang="ru-RU" sz="2000" b="1" dirty="0"/>
              <a:t>имеются </a:t>
            </a:r>
            <a:r>
              <a:rPr lang="ru-RU" sz="2000" b="1" dirty="0">
                <a:solidFill>
                  <a:srgbClr val="002060"/>
                </a:solidFill>
              </a:rPr>
              <a:t>счетчики 1, 2, 3 </a:t>
            </a:r>
            <a:r>
              <a:rPr lang="ru-RU" sz="2000" b="1" dirty="0"/>
              <a:t>и</a:t>
            </a:r>
            <a:r>
              <a:rPr lang="ru-RU" sz="2000" b="1" dirty="0">
                <a:solidFill>
                  <a:srgbClr val="002060"/>
                </a:solidFill>
              </a:rPr>
              <a:t> сигнальные реле 3, Ж, КЖ.</a:t>
            </a:r>
            <a:r>
              <a:rPr lang="ru-RU" sz="2000" dirty="0"/>
              <a:t> В зависимости от значения кода образуются дешифрирующие цепи возбуждения сигнальных реле, с помощью которых включаются на ЛС огни, повторяющие показание каждого проходного светофора, к которому приближается поезд.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446" y="1122007"/>
            <a:ext cx="4513183" cy="2501282"/>
          </a:xfrm>
          <a:prstGeom prst="rect">
            <a:avLst/>
          </a:prstGeom>
        </p:spPr>
      </p:pic>
      <p:sp>
        <p:nvSpPr>
          <p:cNvPr id="4" name="Равнобедренный треугольник 3"/>
          <p:cNvSpPr/>
          <p:nvPr/>
        </p:nvSpPr>
        <p:spPr>
          <a:xfrm>
            <a:off x="1806291" y="3333303"/>
            <a:ext cx="1060704" cy="914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2955" r="41042" b="61839"/>
          <a:stretch/>
        </p:blipFill>
        <p:spPr>
          <a:xfrm>
            <a:off x="78149" y="644807"/>
            <a:ext cx="4584593" cy="360289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r="81325"/>
          <a:stretch/>
        </p:blipFill>
        <p:spPr>
          <a:xfrm>
            <a:off x="300251" y="0"/>
            <a:ext cx="1035788" cy="2479823"/>
          </a:xfrm>
          <a:prstGeom prst="round2Diag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42197" y="1269242"/>
            <a:ext cx="1897039" cy="119693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76064" y="1516701"/>
            <a:ext cx="366962" cy="3510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Д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37880" y="3333303"/>
            <a:ext cx="470848" cy="6245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761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9064" b="7607"/>
          <a:stretch/>
        </p:blipFill>
        <p:spPr>
          <a:xfrm>
            <a:off x="1050876" y="97507"/>
            <a:ext cx="7506269" cy="412284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98728"/>
            <a:ext cx="9144000" cy="1374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Если </a:t>
            </a:r>
            <a:r>
              <a:rPr lang="ru-RU" sz="2000" b="1" dirty="0">
                <a:solidFill>
                  <a:srgbClr val="002060"/>
                </a:solidFill>
              </a:rPr>
              <a:t>поезд движется на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 огонь светофора</a:t>
            </a:r>
            <a:r>
              <a:rPr lang="ru-RU" sz="2000" dirty="0"/>
              <a:t>, в РЦ перед этим светофором посылается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код З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</a:rPr>
              <a:t>,</a:t>
            </a:r>
            <a:r>
              <a:rPr lang="ru-RU" sz="2000" dirty="0"/>
              <a:t> цикл которого состоит из трех импульсов и трех интервалов. В дешифраторе срабатывают счетчики 1, 2 и 3 и возбуждаются реле З, Ж и КЖ. </a:t>
            </a:r>
            <a:r>
              <a:rPr lang="ru-RU" sz="2000" b="1" dirty="0"/>
              <a:t>На локомотивном светофоре ЛС включается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зеленый огонь.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2221" t="4723" b="68693"/>
          <a:stretch/>
        </p:blipFill>
        <p:spPr>
          <a:xfrm>
            <a:off x="859809" y="3753133"/>
            <a:ext cx="4885898" cy="820087"/>
          </a:xfrm>
          <a:prstGeom prst="rect">
            <a:avLst/>
          </a:prstGeom>
        </p:spPr>
      </p:pic>
      <p:sp>
        <p:nvSpPr>
          <p:cNvPr id="9" name="Блок-схема: узел 8"/>
          <p:cNvSpPr/>
          <p:nvPr/>
        </p:nvSpPr>
        <p:spPr>
          <a:xfrm>
            <a:off x="2283485" y="818874"/>
            <a:ext cx="216024" cy="237150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4258527" y="2446904"/>
            <a:ext cx="2033517" cy="382138"/>
          </a:xfrm>
          <a:prstGeom prst="leftArrow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Код З</a:t>
            </a:r>
            <a:endParaRPr lang="ru-RU" dirty="0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6669906" y="-292505"/>
            <a:ext cx="408363" cy="187462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28046" y="644808"/>
            <a:ext cx="1193498" cy="16677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1" t="1761" r="94145" b="67463"/>
          <a:stretch/>
        </p:blipFill>
        <p:spPr>
          <a:xfrm>
            <a:off x="2030677" y="532263"/>
            <a:ext cx="698875" cy="185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5266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9064" b="7607"/>
          <a:stretch/>
        </p:blipFill>
        <p:spPr>
          <a:xfrm>
            <a:off x="1037228" y="97507"/>
            <a:ext cx="7506269" cy="412284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4990917"/>
            <a:ext cx="9130352" cy="1374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Если </a:t>
            </a:r>
            <a:r>
              <a:rPr lang="ru-RU" sz="2000" b="1" dirty="0">
                <a:solidFill>
                  <a:srgbClr val="002060"/>
                </a:solidFill>
              </a:rPr>
              <a:t>на светофоре, к которому приближается поезд, горит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желтый огонь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ru-RU" sz="2000" dirty="0"/>
              <a:t>то РЦ кодируется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кодом Ж</a:t>
            </a:r>
            <a:r>
              <a:rPr lang="ru-RU" sz="2000" dirty="0"/>
              <a:t>, состоящим из двух импульсов и двух интервалов. В дешифраторе срабатывают счетчики 1 и 2, возбуждаются сигнальные реле Ж и КЖ. </a:t>
            </a:r>
            <a:r>
              <a:rPr lang="ru-RU" sz="2000" b="1" dirty="0"/>
              <a:t>На локомотивном светофоре включается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желтый огонь. 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2256190" y="1023590"/>
            <a:ext cx="216024" cy="237150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4258527" y="2446904"/>
            <a:ext cx="2033517" cy="382138"/>
          </a:xfrm>
          <a:prstGeom prst="lef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Код Ж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2505" t="29975" b="46135"/>
          <a:stretch/>
        </p:blipFill>
        <p:spPr>
          <a:xfrm>
            <a:off x="709684" y="3734115"/>
            <a:ext cx="4870094" cy="7369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319340" y="137738"/>
            <a:ext cx="113127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i="1" dirty="0" smtClean="0"/>
              <a:t>Желтый </a:t>
            </a:r>
            <a:endParaRPr lang="ru-RU" b="1" i="1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6653564" y="-384064"/>
            <a:ext cx="408363" cy="2033009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037228" y="507070"/>
            <a:ext cx="1610438" cy="167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35495" t="1081" r="58932" b="69001"/>
          <a:stretch/>
        </p:blipFill>
        <p:spPr>
          <a:xfrm>
            <a:off x="1894104" y="354845"/>
            <a:ext cx="793166" cy="20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29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9064" b="7607"/>
          <a:stretch/>
        </p:blipFill>
        <p:spPr>
          <a:xfrm>
            <a:off x="1037228" y="97507"/>
            <a:ext cx="7506269" cy="412284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648" y="4990917"/>
            <a:ext cx="9130352" cy="13747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Приближаясь </a:t>
            </a:r>
            <a:r>
              <a:rPr lang="ru-RU" sz="2000" b="1" dirty="0">
                <a:solidFill>
                  <a:srgbClr val="002060"/>
                </a:solidFill>
              </a:rPr>
              <a:t>к светофору </a:t>
            </a:r>
            <a:r>
              <a:rPr lang="ru-RU" sz="2000" b="1" dirty="0">
                <a:solidFill>
                  <a:srgbClr val="C00000"/>
                </a:solidFill>
              </a:rPr>
              <a:t>с красным огнем</a:t>
            </a:r>
            <a:r>
              <a:rPr lang="ru-RU" sz="2000" dirty="0"/>
              <a:t>, локомотивные устройства будут принимать </a:t>
            </a:r>
            <a:r>
              <a:rPr lang="ru-RU" sz="2000" b="1" dirty="0">
                <a:solidFill>
                  <a:srgbClr val="C00000"/>
                </a:solidFill>
              </a:rPr>
              <a:t>код КЖ </a:t>
            </a:r>
            <a:r>
              <a:rPr lang="ru-RU" sz="2000" dirty="0"/>
              <a:t>с одним импульсом в каждом цикле. В дешифраторе срабатывает только счетчик 1 и возбуждается сигнальное реле КЖ. </a:t>
            </a:r>
            <a:r>
              <a:rPr lang="ru-RU" sz="2000" b="1" dirty="0"/>
              <a:t>На локомотивном светофоре включается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 </a:t>
            </a:r>
            <a:r>
              <a:rPr lang="ru-RU" sz="2000" b="1" dirty="0">
                <a:solidFill>
                  <a:srgbClr val="C00000"/>
                </a:solidFill>
              </a:rPr>
              <a:t>с красным.</a:t>
            </a:r>
          </a:p>
        </p:txBody>
      </p:sp>
      <p:sp>
        <p:nvSpPr>
          <p:cNvPr id="9" name="Блок-схема: узел 8"/>
          <p:cNvSpPr/>
          <p:nvPr/>
        </p:nvSpPr>
        <p:spPr>
          <a:xfrm>
            <a:off x="2283485" y="1405727"/>
            <a:ext cx="216024" cy="237150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4258527" y="2446904"/>
            <a:ext cx="2033517" cy="382138"/>
          </a:xfrm>
          <a:prstGeom prst="lef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Код КЖ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319340" y="137738"/>
            <a:ext cx="106471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i="1" dirty="0" smtClean="0"/>
              <a:t>Красный</a:t>
            </a:r>
            <a:endParaRPr lang="ru-RU" b="1" i="1" dirty="0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6646995" y="-292505"/>
            <a:ext cx="408363" cy="1874626"/>
          </a:xfrm>
          <a:prstGeom prst="triangl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t="54308" b="21802"/>
          <a:stretch/>
        </p:blipFill>
        <p:spPr>
          <a:xfrm>
            <a:off x="179577" y="3689976"/>
            <a:ext cx="5566130" cy="73698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7228" y="440626"/>
            <a:ext cx="1596790" cy="1770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/>
          <a:srcRect l="45321" t="988" r="43781" b="72189"/>
          <a:stretch/>
        </p:blipFill>
        <p:spPr>
          <a:xfrm>
            <a:off x="1787857" y="358738"/>
            <a:ext cx="885339" cy="206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45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217093"/>
            <a:ext cx="9143999" cy="11973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/>
              <a:t>    Чтобы </a:t>
            </a:r>
            <a:r>
              <a:rPr lang="ru-RU" sz="2000" b="1" dirty="0"/>
              <a:t>обеспечить </a:t>
            </a:r>
            <a:r>
              <a:rPr lang="ru-RU" sz="2000" b="1" dirty="0">
                <a:solidFill>
                  <a:srgbClr val="002060"/>
                </a:solidFill>
              </a:rPr>
              <a:t>безопасность движения поездов и предупредить проезд закрытых светофоров или открытых с недопустимой скоростью, </a:t>
            </a:r>
            <a:r>
              <a:rPr lang="ru-RU" sz="2000" b="1" dirty="0"/>
              <a:t>в системе АЛСН применены </a:t>
            </a:r>
            <a:r>
              <a:rPr lang="ru-RU" sz="2000" b="1" dirty="0">
                <a:solidFill>
                  <a:srgbClr val="C00000"/>
                </a:solidFill>
              </a:rPr>
              <a:t>контроль превышения скорости и проверка бдительности машиниста.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940" t="13730" b="5871"/>
          <a:stretch/>
        </p:blipFill>
        <p:spPr>
          <a:xfrm>
            <a:off x="1016757" y="477674"/>
            <a:ext cx="7260608" cy="446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578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566129" y="1020973"/>
            <a:ext cx="3427745" cy="24608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В дешифраторе имеется </a:t>
            </a:r>
            <a:r>
              <a:rPr lang="ru-RU" sz="2000" b="1" dirty="0">
                <a:solidFill>
                  <a:srgbClr val="002060"/>
                </a:solidFill>
              </a:rPr>
              <a:t>контрольный орган КО</a:t>
            </a:r>
            <a:r>
              <a:rPr lang="ru-RU" sz="2000" dirty="0"/>
              <a:t>, в котором помещены реле контроля скорости </a:t>
            </a:r>
            <a:r>
              <a:rPr lang="ru-RU" sz="2000" b="1" dirty="0"/>
              <a:t>КС</a:t>
            </a:r>
            <a:r>
              <a:rPr lang="ru-RU" sz="2000" dirty="0"/>
              <a:t>, реле бдительности </a:t>
            </a:r>
            <a:r>
              <a:rPr lang="ru-RU" sz="2000" b="1" dirty="0"/>
              <a:t>Б,</a:t>
            </a:r>
            <a:r>
              <a:rPr lang="ru-RU" sz="2000" dirty="0"/>
              <a:t> реле рукоятки бдительности </a:t>
            </a:r>
            <a:r>
              <a:rPr lang="ru-RU" sz="2000" b="1" dirty="0"/>
              <a:t>РБ. </a:t>
            </a:r>
            <a:r>
              <a:rPr lang="ru-RU" sz="2000" b="1" dirty="0">
                <a:solidFill>
                  <a:srgbClr val="C00000"/>
                </a:solidFill>
              </a:rPr>
              <a:t>Для проверки бдительности машиниста установлена РБ.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0812" y="4326339"/>
            <a:ext cx="1760561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94" y="758616"/>
            <a:ext cx="5566130" cy="524301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278775" y="1964403"/>
            <a:ext cx="1163672" cy="71043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278775" y="2784143"/>
            <a:ext cx="764676" cy="59598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558" y="3293453"/>
            <a:ext cx="2002457" cy="355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73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2331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72252"/>
            <a:ext cx="9144000" cy="18251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В </a:t>
            </a:r>
            <a:r>
              <a:rPr lang="ru-RU" sz="2000" b="1" dirty="0">
                <a:solidFill>
                  <a:srgbClr val="002060"/>
                </a:solidFill>
              </a:rPr>
              <a:t>зависимости от показаний проходного светофора </a:t>
            </a:r>
            <a:r>
              <a:rPr lang="ru-RU" sz="2000" dirty="0"/>
              <a:t>контролируются следующие скорости движения: </a:t>
            </a:r>
            <a:r>
              <a:rPr lang="ru-RU" sz="2000" b="1" dirty="0">
                <a:solidFill>
                  <a:srgbClr val="00B050"/>
                </a:solidFill>
              </a:rPr>
              <a:t>на зеленый огонь </a:t>
            </a:r>
            <a:r>
              <a:rPr lang="ru-RU" sz="2000" dirty="0"/>
              <a:t>допускается </a:t>
            </a:r>
            <a:r>
              <a:rPr lang="ru-RU" sz="2000" b="1" dirty="0"/>
              <a:t>максимальная скорость </a:t>
            </a:r>
            <a:r>
              <a:rPr lang="en-US" sz="2000" b="1" dirty="0" smtClean="0"/>
              <a:t>V </a:t>
            </a:r>
            <a:r>
              <a:rPr lang="ru-RU" sz="2000" b="1" dirty="0" smtClean="0"/>
              <a:t>max</a:t>
            </a:r>
            <a:r>
              <a:rPr lang="ru-RU" sz="2000" b="1" dirty="0"/>
              <a:t>, </a:t>
            </a:r>
            <a:r>
              <a:rPr lang="ru-RU" sz="2000" dirty="0"/>
              <a:t>которая устройствами АЛСН не ограничивается; </a:t>
            </a: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на желтый огонь </a:t>
            </a:r>
            <a:r>
              <a:rPr lang="ru-RU" sz="2000" dirty="0"/>
              <a:t>— </a:t>
            </a:r>
            <a:r>
              <a:rPr lang="ru-RU" sz="2000" b="1" dirty="0"/>
              <a:t>скорость </a:t>
            </a:r>
            <a:r>
              <a:rPr lang="en-US" sz="2000" b="1" dirty="0" smtClean="0"/>
              <a:t>V</a:t>
            </a:r>
            <a:r>
              <a:rPr lang="ru-RU" sz="2000" b="1" dirty="0" smtClean="0"/>
              <a:t>ж</a:t>
            </a:r>
            <a:r>
              <a:rPr lang="ru-RU" sz="2000" dirty="0"/>
              <a:t>; проследование светофора </a:t>
            </a:r>
            <a:r>
              <a:rPr lang="ru-RU" sz="2000" b="1" dirty="0">
                <a:solidFill>
                  <a:srgbClr val="7030A0"/>
                </a:solidFill>
              </a:rPr>
              <a:t>с желтым и движение </a:t>
            </a:r>
            <a:r>
              <a:rPr lang="ru-RU" sz="2000" b="1" dirty="0">
                <a:solidFill>
                  <a:srgbClr val="FF0000"/>
                </a:solidFill>
              </a:rPr>
              <a:t>на красный огонь </a:t>
            </a:r>
            <a:r>
              <a:rPr lang="ru-RU" sz="2000" dirty="0"/>
              <a:t>допускается </a:t>
            </a:r>
            <a:r>
              <a:rPr lang="ru-RU" sz="2000" b="1" dirty="0">
                <a:solidFill>
                  <a:srgbClr val="7030A0"/>
                </a:solidFill>
              </a:rPr>
              <a:t>со скоростью </a:t>
            </a:r>
            <a:r>
              <a:rPr lang="en-US" sz="2000" b="1" dirty="0" smtClean="0">
                <a:solidFill>
                  <a:srgbClr val="7030A0"/>
                </a:solidFill>
              </a:rPr>
              <a:t>V</a:t>
            </a:r>
            <a:r>
              <a:rPr lang="ru-RU" sz="2000" b="1" dirty="0" smtClean="0">
                <a:solidFill>
                  <a:srgbClr val="7030A0"/>
                </a:solidFill>
              </a:rPr>
              <a:t>кж</a:t>
            </a:r>
            <a:r>
              <a:rPr lang="ru-RU" sz="2000" dirty="0">
                <a:solidFill>
                  <a:srgbClr val="7030A0"/>
                </a:solidFill>
              </a:rPr>
              <a:t>, </a:t>
            </a:r>
            <a:r>
              <a:rPr lang="ru-RU" sz="2000" dirty="0"/>
              <a:t>которая </a:t>
            </a:r>
            <a:r>
              <a:rPr lang="ru-RU" sz="2000" b="1" dirty="0">
                <a:solidFill>
                  <a:srgbClr val="FF0000"/>
                </a:solidFill>
              </a:rPr>
              <a:t>не должна превышать 50 км/ч</a:t>
            </a:r>
            <a:r>
              <a:rPr lang="ru-RU" sz="2000" b="1" dirty="0">
                <a:solidFill>
                  <a:srgbClr val="7030A0"/>
                </a:solidFill>
              </a:rPr>
              <a:t>; </a:t>
            </a:r>
            <a:r>
              <a:rPr lang="ru-RU" sz="2000" dirty="0"/>
              <a:t>проследование светофора </a:t>
            </a:r>
            <a:r>
              <a:rPr lang="ru-RU" sz="2000" b="1" dirty="0">
                <a:solidFill>
                  <a:srgbClr val="C00000"/>
                </a:solidFill>
              </a:rPr>
              <a:t>с красным огнем — со скоростью не выше 20 км/ч.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7978" y="320840"/>
            <a:ext cx="6049925" cy="453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9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5283"/>
          <a:stretch/>
        </p:blipFill>
        <p:spPr>
          <a:xfrm>
            <a:off x="296463" y="107576"/>
            <a:ext cx="8603281" cy="545885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0341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674009"/>
            <a:ext cx="9117106" cy="9713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Устройства </a:t>
            </a:r>
            <a:r>
              <a:rPr lang="ru-RU" sz="2000" b="1" dirty="0">
                <a:solidFill>
                  <a:srgbClr val="002060"/>
                </a:solidFill>
              </a:rPr>
              <a:t>АЛС осуществляют </a:t>
            </a:r>
            <a:r>
              <a:rPr lang="ru-RU" sz="2000" b="1" dirty="0"/>
              <a:t>передачу в кабину машиниста </a:t>
            </a:r>
            <a:r>
              <a:rPr lang="ru-RU" sz="2000" b="1" dirty="0">
                <a:solidFill>
                  <a:srgbClr val="C00000"/>
                </a:solidFill>
              </a:rPr>
              <a:t>показаний проходных и станционных светофоров, к которым приближается поезд. </a:t>
            </a:r>
            <a:endParaRPr lang="ru-RU" sz="2000" b="1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4371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" b="32275"/>
          <a:stretch/>
        </p:blipFill>
        <p:spPr>
          <a:xfrm>
            <a:off x="54592" y="376996"/>
            <a:ext cx="9025766" cy="450890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930252"/>
            <a:ext cx="9144000" cy="19277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</a:rPr>
              <a:t>Для </a:t>
            </a:r>
            <a:r>
              <a:rPr lang="ru-RU" sz="2000" b="1" dirty="0">
                <a:solidFill>
                  <a:srgbClr val="C00000"/>
                </a:solidFill>
              </a:rPr>
              <a:t>контроля превышения скорости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b="1" dirty="0"/>
              <a:t>на локомотиве имеется </a:t>
            </a:r>
            <a:r>
              <a:rPr lang="ru-RU" sz="2000" b="1" dirty="0">
                <a:solidFill>
                  <a:srgbClr val="002060"/>
                </a:solidFill>
              </a:rPr>
              <a:t>сравнивающее устройство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СУ</a:t>
            </a:r>
            <a:r>
              <a:rPr lang="ru-RU" sz="2000" dirty="0"/>
              <a:t>, в котором </a:t>
            </a:r>
            <a:r>
              <a:rPr lang="ru-RU" sz="2000" b="1" dirty="0">
                <a:solidFill>
                  <a:srgbClr val="002060"/>
                </a:solidFill>
              </a:rPr>
              <a:t>сравнивается</a:t>
            </a:r>
            <a:r>
              <a:rPr lang="ru-RU" sz="2000" b="1" dirty="0"/>
              <a:t> фактическая скорость </a:t>
            </a:r>
            <a:r>
              <a:rPr lang="en-US" sz="2000" b="1" dirty="0" smtClean="0"/>
              <a:t>V</a:t>
            </a:r>
            <a:r>
              <a:rPr lang="ru-RU" sz="2000" b="1" dirty="0" smtClean="0"/>
              <a:t>ф</a:t>
            </a:r>
            <a:r>
              <a:rPr lang="ru-RU" sz="2000" b="1" dirty="0"/>
              <a:t>,</a:t>
            </a:r>
            <a:r>
              <a:rPr lang="ru-RU" sz="2000" dirty="0"/>
              <a:t> измеряемая скоростемером </a:t>
            </a:r>
            <a:r>
              <a:rPr lang="ru-RU" sz="2000" b="1" dirty="0"/>
              <a:t>СК</a:t>
            </a:r>
            <a:r>
              <a:rPr lang="ru-RU" sz="2000" dirty="0"/>
              <a:t>, </a:t>
            </a:r>
            <a:r>
              <a:rPr lang="ru-RU" sz="2000" b="1" dirty="0"/>
              <a:t>с допустимой </a:t>
            </a:r>
            <a:r>
              <a:rPr lang="en-US" sz="2000" b="1" dirty="0" smtClean="0"/>
              <a:t>V</a:t>
            </a:r>
            <a:r>
              <a:rPr lang="ru-RU" sz="2000" b="1" dirty="0" smtClean="0"/>
              <a:t>д</a:t>
            </a:r>
            <a:r>
              <a:rPr lang="ru-RU" sz="2000" dirty="0"/>
              <a:t>, которая определяется при дешифрировании кодового сигнала, поступающего из РЦ. </a:t>
            </a:r>
            <a:r>
              <a:rPr lang="ru-RU" sz="2000" b="1" i="1" dirty="0">
                <a:solidFill>
                  <a:srgbClr val="7030A0"/>
                </a:solidFill>
              </a:rPr>
              <a:t>Если будет превышена контролируемая скорость, то устройства автостопа произведут автоторможение поезда.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0812" y="4326339"/>
            <a:ext cx="1760561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13948" y="2112833"/>
            <a:ext cx="1383770" cy="5459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21503" r="75472" b="7474"/>
          <a:stretch/>
        </p:blipFill>
        <p:spPr>
          <a:xfrm>
            <a:off x="0" y="1896518"/>
            <a:ext cx="2050119" cy="2593595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649745" y="2633756"/>
            <a:ext cx="750627" cy="614149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1596788" y="2529930"/>
            <a:ext cx="4148919" cy="24738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596788" y="4711889"/>
            <a:ext cx="2088108" cy="272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836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6372" y="5304789"/>
            <a:ext cx="9130352" cy="10881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002060"/>
                </a:solidFill>
              </a:rPr>
              <a:t>Чтобы </a:t>
            </a:r>
            <a:r>
              <a:rPr lang="ru-RU" sz="2000" b="1" dirty="0">
                <a:solidFill>
                  <a:srgbClr val="002060"/>
                </a:solidFill>
              </a:rPr>
              <a:t>предотвратить действие автостопа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машинист должен </a:t>
            </a:r>
            <a:r>
              <a:rPr lang="ru-RU" sz="2000" dirty="0"/>
              <a:t>предварительно снизить скорость и не допустить ее превышения при появлении на ЛС желтого огня, желтого огня с красным или красного огня.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3880" t="7407" r="10746" b="33712"/>
          <a:stretch/>
        </p:blipFill>
        <p:spPr>
          <a:xfrm>
            <a:off x="841597" y="522262"/>
            <a:ext cx="8247815" cy="4295398"/>
          </a:xfrm>
          <a:prstGeom prst="rect">
            <a:avLst/>
          </a:prstGeom>
        </p:spPr>
      </p:pic>
      <p:sp>
        <p:nvSpPr>
          <p:cNvPr id="4" name="Равнобедренный треугольник 3"/>
          <p:cNvSpPr/>
          <p:nvPr/>
        </p:nvSpPr>
        <p:spPr>
          <a:xfrm rot="420845">
            <a:off x="8193631" y="668743"/>
            <a:ext cx="444372" cy="85415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81631"/>
          <a:stretch/>
        </p:blipFill>
        <p:spPr>
          <a:xfrm>
            <a:off x="16372" y="1815018"/>
            <a:ext cx="961136" cy="2339381"/>
          </a:xfrm>
          <a:prstGeom prst="rect">
            <a:avLst/>
          </a:prstGeom>
        </p:spPr>
      </p:pic>
      <p:sp>
        <p:nvSpPr>
          <p:cNvPr id="8" name="Блок-схема: узел 7"/>
          <p:cNvSpPr/>
          <p:nvPr/>
        </p:nvSpPr>
        <p:spPr>
          <a:xfrm>
            <a:off x="368362" y="2314096"/>
            <a:ext cx="230430" cy="224388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407241" y="3550126"/>
            <a:ext cx="191551" cy="162066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3130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" b="32275"/>
          <a:stretch/>
        </p:blipFill>
        <p:spPr>
          <a:xfrm>
            <a:off x="536035" y="177421"/>
            <a:ext cx="8260817" cy="42853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750295"/>
            <a:ext cx="9089408" cy="19995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Устройства контрольного органа КО и сравнивающего устройства </a:t>
            </a:r>
            <a:r>
              <a:rPr lang="ru-RU" sz="2000" dirty="0"/>
              <a:t>СУ при движении поезда действуют следующим образом. </a:t>
            </a:r>
            <a:r>
              <a:rPr lang="ru-RU" sz="2000" b="1" dirty="0"/>
              <a:t>При движении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на зеленый огонь </a:t>
            </a:r>
            <a:r>
              <a:rPr lang="ru-RU" sz="2000" b="1" dirty="0"/>
              <a:t>и горении на ЛС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зеленого огня </a:t>
            </a:r>
            <a:r>
              <a:rPr lang="ru-RU" sz="2000" dirty="0"/>
              <a:t>возбуждены сигнальные </a:t>
            </a:r>
            <a:r>
              <a:rPr lang="ru-RU" sz="2000" b="1" dirty="0"/>
              <a:t>реле</a:t>
            </a:r>
            <a:r>
              <a:rPr lang="ru-RU" sz="2000" dirty="0"/>
              <a:t> </a:t>
            </a:r>
            <a:r>
              <a:rPr lang="ru-RU" sz="2000" b="1" dirty="0"/>
              <a:t>З, Ж и КЖ</a:t>
            </a:r>
            <a:r>
              <a:rPr lang="ru-RU" sz="2000" dirty="0"/>
              <a:t>, а также </a:t>
            </a:r>
            <a:r>
              <a:rPr lang="ru-RU" sz="2000" b="1" dirty="0"/>
              <a:t>реле</a:t>
            </a:r>
            <a:r>
              <a:rPr lang="ru-RU" sz="2000" dirty="0"/>
              <a:t> </a:t>
            </a:r>
            <a:r>
              <a:rPr lang="ru-RU" sz="2000" b="1" dirty="0"/>
              <a:t>контроля скорости </a:t>
            </a:r>
            <a:r>
              <a:rPr lang="ru-RU" sz="2000" b="1" dirty="0" smtClean="0"/>
              <a:t>КС </a:t>
            </a:r>
            <a:r>
              <a:rPr lang="ru-RU" sz="2000" b="1" dirty="0"/>
              <a:t>и </a:t>
            </a:r>
            <a:r>
              <a:rPr lang="ru-RU" sz="2000" b="1" dirty="0" smtClean="0"/>
              <a:t>реле бдительности </a:t>
            </a:r>
            <a:r>
              <a:rPr lang="ru-RU" sz="2000" b="1" dirty="0"/>
              <a:t>Б. </a:t>
            </a:r>
            <a:r>
              <a:rPr lang="ru-RU" sz="2000" dirty="0"/>
              <a:t>Через фронтовые контакты реле Б и КС подается питание электромагниту Э (ЭПК), и </a:t>
            </a:r>
            <a:r>
              <a:rPr lang="ru-RU" sz="2000" b="1" dirty="0">
                <a:solidFill>
                  <a:srgbClr val="002060"/>
                </a:solidFill>
              </a:rPr>
              <a:t>автостоп находится в рабочем состоянии.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41242" y="1828799"/>
            <a:ext cx="1241946" cy="5459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36289" y="1718124"/>
            <a:ext cx="1569492" cy="7104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7957953" y="4290981"/>
            <a:ext cx="245934" cy="245651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678675" y="240516"/>
            <a:ext cx="245659" cy="255177"/>
          </a:xfrm>
          <a:prstGeom prst="flowChartConnector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8203887" y="4282908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7712019" y="4291560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37481" y="1865919"/>
            <a:ext cx="58685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456953" y="1905674"/>
            <a:ext cx="222636" cy="2358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125338" y="1946618"/>
            <a:ext cx="69603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060812" y="4326339"/>
            <a:ext cx="1760561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515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" b="32275"/>
          <a:stretch/>
        </p:blipFill>
        <p:spPr>
          <a:xfrm>
            <a:off x="536035" y="177421"/>
            <a:ext cx="8260817" cy="42853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916842"/>
            <a:ext cx="9089408" cy="147031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Когда </a:t>
            </a:r>
            <a:r>
              <a:rPr lang="ru-RU" sz="2000" b="1" dirty="0">
                <a:solidFill>
                  <a:srgbClr val="002060"/>
                </a:solidFill>
              </a:rPr>
              <a:t>при проследовании светофора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с зеленым огнем </a:t>
            </a:r>
            <a:r>
              <a:rPr lang="ru-RU" sz="2000" b="1" dirty="0"/>
              <a:t>он меняется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на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</a:t>
            </a:r>
            <a:r>
              <a:rPr lang="ru-RU" sz="2000" dirty="0"/>
              <a:t>, в дешифраторе выключается реле З и </a:t>
            </a:r>
            <a:r>
              <a:rPr lang="ru-RU" sz="2000" b="1" dirty="0"/>
              <a:t>на ЛС загорается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</a:t>
            </a:r>
            <a:r>
              <a:rPr lang="ru-RU" sz="2000" dirty="0"/>
              <a:t>. Реле КС проверяет через устройство СУ превышение скорости при желтом огне на ЛС. </a:t>
            </a:r>
            <a:r>
              <a:rPr lang="ru-RU" sz="2000" b="1" dirty="0">
                <a:solidFill>
                  <a:srgbClr val="C00000"/>
                </a:solidFill>
              </a:rPr>
              <a:t>Если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фактическая скорость </a:t>
            </a:r>
            <a:r>
              <a:rPr lang="ru-RU" sz="2000" b="1" i="1" u="sng" dirty="0">
                <a:solidFill>
                  <a:srgbClr val="002060"/>
                </a:solidFill>
              </a:rPr>
              <a:t>не превышает </a:t>
            </a:r>
            <a:r>
              <a:rPr lang="en-US" sz="2000" b="1" i="1" u="sng" dirty="0" smtClean="0">
                <a:solidFill>
                  <a:srgbClr val="002060"/>
                </a:solidFill>
              </a:rPr>
              <a:t>V</a:t>
            </a:r>
            <a:r>
              <a:rPr lang="ru-RU" sz="2000" b="1" i="1" u="sng" dirty="0" smtClean="0">
                <a:solidFill>
                  <a:srgbClr val="002060"/>
                </a:solidFill>
              </a:rPr>
              <a:t>ж</a:t>
            </a:r>
            <a:r>
              <a:rPr lang="ru-RU" sz="2000" i="1" dirty="0"/>
              <a:t>, </a:t>
            </a:r>
            <a:r>
              <a:rPr lang="ru-RU" sz="2000" dirty="0"/>
              <a:t>реле КС и электромагнит Э остаются возбужденными, а </a:t>
            </a:r>
            <a:r>
              <a:rPr lang="ru-RU" sz="2000" b="1" dirty="0">
                <a:solidFill>
                  <a:srgbClr val="C00000"/>
                </a:solidFill>
              </a:rPr>
              <a:t>автостоп — в рабочем состоянии.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41242" y="1828799"/>
            <a:ext cx="1241946" cy="5459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36289" y="1718124"/>
            <a:ext cx="1569492" cy="7104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227139" y="4282913"/>
            <a:ext cx="245934" cy="24565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678675" y="517219"/>
            <a:ext cx="245659" cy="25517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7969579" y="4291560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7712019" y="4291560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37481" y="1865919"/>
            <a:ext cx="58685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456953" y="1905674"/>
            <a:ext cx="222636" cy="2358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125338" y="1946618"/>
            <a:ext cx="69603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060812" y="4326339"/>
            <a:ext cx="1760561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3992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" b="32275"/>
          <a:stretch/>
        </p:blipFill>
        <p:spPr>
          <a:xfrm>
            <a:off x="536035" y="177421"/>
            <a:ext cx="8260817" cy="42853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41242" y="1828799"/>
            <a:ext cx="1241946" cy="5459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36289" y="1718124"/>
            <a:ext cx="1569492" cy="7104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227139" y="4282913"/>
            <a:ext cx="245934" cy="245651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678675" y="517219"/>
            <a:ext cx="245659" cy="255177"/>
          </a:xfrm>
          <a:prstGeom prst="flowChartConnector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7969579" y="4291560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7712019" y="4291560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37481" y="1865919"/>
            <a:ext cx="58685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456953" y="1905674"/>
            <a:ext cx="222636" cy="23583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125338" y="1946618"/>
            <a:ext cx="69603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060812" y="4326339"/>
            <a:ext cx="1760561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80681" y="2606722"/>
            <a:ext cx="791570" cy="69603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4" y="4462818"/>
            <a:ext cx="9075760" cy="23797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i="1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Если </a:t>
            </a:r>
            <a:r>
              <a:rPr lang="ru-RU" sz="2000" b="1" dirty="0">
                <a:solidFill>
                  <a:srgbClr val="C00000"/>
                </a:solidFill>
              </a:rPr>
              <a:t>фактическая скорость </a:t>
            </a:r>
            <a:r>
              <a:rPr lang="ru-RU" sz="2000" b="1" u="sng" dirty="0">
                <a:solidFill>
                  <a:srgbClr val="002060"/>
                </a:solidFill>
              </a:rPr>
              <a:t>превышает Vж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dirty="0"/>
              <a:t>то </a:t>
            </a:r>
            <a:r>
              <a:rPr lang="ru-RU" sz="2000" dirty="0" smtClean="0"/>
              <a:t>сравнивающие устройства </a:t>
            </a:r>
            <a:r>
              <a:rPr lang="ru-RU" sz="2000" b="1" dirty="0"/>
              <a:t>СУ</a:t>
            </a:r>
            <a:r>
              <a:rPr lang="ru-RU" sz="2000" dirty="0"/>
              <a:t> выключают </a:t>
            </a:r>
            <a:r>
              <a:rPr lang="ru-RU" sz="2000" dirty="0" smtClean="0"/>
              <a:t>реле контроля </a:t>
            </a:r>
            <a:r>
              <a:rPr lang="ru-RU" sz="2000" dirty="0"/>
              <a:t>скорости  </a:t>
            </a:r>
            <a:r>
              <a:rPr lang="ru-RU" sz="2000" b="1" dirty="0"/>
              <a:t>КС</a:t>
            </a:r>
            <a:r>
              <a:rPr lang="ru-RU" sz="2000" dirty="0"/>
              <a:t> и электромагнит </a:t>
            </a:r>
            <a:r>
              <a:rPr lang="ru-RU" sz="2000" b="1" dirty="0"/>
              <a:t>Э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подготавливается действие автостопа</a:t>
            </a:r>
            <a:r>
              <a:rPr lang="ru-RU" sz="2000" dirty="0"/>
              <a:t>, включается свисток автостопа, и </a:t>
            </a:r>
            <a:r>
              <a:rPr lang="ru-RU" sz="2000" b="1" dirty="0">
                <a:solidFill>
                  <a:srgbClr val="002060"/>
                </a:solidFill>
              </a:rPr>
              <a:t>для предотвращения автоторможения </a:t>
            </a:r>
            <a:r>
              <a:rPr lang="ru-RU" sz="2000" b="1" dirty="0"/>
              <a:t>машинист </a:t>
            </a:r>
            <a:r>
              <a:rPr lang="ru-RU" sz="2000" b="1" dirty="0">
                <a:solidFill>
                  <a:srgbClr val="C00000"/>
                </a:solidFill>
              </a:rPr>
              <a:t>в течение 5...</a:t>
            </a:r>
            <a:r>
              <a:rPr lang="ru-RU" sz="2000" b="1" dirty="0" smtClean="0">
                <a:solidFill>
                  <a:srgbClr val="C00000"/>
                </a:solidFill>
              </a:rPr>
              <a:t>7 сек</a:t>
            </a:r>
            <a:r>
              <a:rPr lang="ru-RU" sz="2000" b="1" dirty="0" smtClean="0"/>
              <a:t> </a:t>
            </a:r>
            <a:r>
              <a:rPr lang="ru-RU" sz="2000" b="1" dirty="0"/>
              <a:t>должен нажать </a:t>
            </a:r>
            <a:r>
              <a:rPr lang="ru-RU" sz="2000" b="1" dirty="0">
                <a:solidFill>
                  <a:srgbClr val="C00000"/>
                </a:solidFill>
              </a:rPr>
              <a:t>РБ </a:t>
            </a:r>
            <a:r>
              <a:rPr lang="ru-RU" sz="2000" dirty="0"/>
              <a:t>и вследствие этого возбуждается реле РБ, Б, КС. После этого машинист должен отпустить РБ, отчего включается электромагнит Э, автостоп сохраняет рабочее состояние и автоторможения не происходит. </a:t>
            </a:r>
            <a:r>
              <a:rPr lang="ru-RU" sz="2000" b="1" dirty="0">
                <a:solidFill>
                  <a:srgbClr val="002060"/>
                </a:solidFill>
              </a:rPr>
              <a:t>При дальнейшем движении </a:t>
            </a:r>
            <a:r>
              <a:rPr lang="ru-RU" sz="2000" b="1" dirty="0"/>
              <a:t>и горении</a:t>
            </a:r>
            <a:r>
              <a:rPr lang="ru-RU" sz="2000" dirty="0"/>
              <a:t> </a:t>
            </a:r>
            <a:r>
              <a:rPr lang="ru-RU" sz="2000" b="1" dirty="0"/>
              <a:t>на ЛС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желтого огня</a:t>
            </a:r>
            <a:r>
              <a:rPr lang="ru-RU" sz="2000" dirty="0"/>
              <a:t>, </a:t>
            </a:r>
            <a:r>
              <a:rPr lang="ru-RU" sz="2000" b="1" dirty="0"/>
              <a:t>чтобы не допустить автоторможение</a:t>
            </a:r>
            <a:r>
              <a:rPr lang="ru-RU" sz="2000" dirty="0"/>
              <a:t>, </a:t>
            </a:r>
            <a:r>
              <a:rPr lang="ru-RU" sz="2000" b="1" dirty="0"/>
              <a:t>машинист</a:t>
            </a:r>
            <a:r>
              <a:rPr lang="ru-RU" sz="2000" b="1" dirty="0">
                <a:solidFill>
                  <a:srgbClr val="C00000"/>
                </a:solidFill>
              </a:rPr>
              <a:t> должен периодически через 15...20 с нажимать РБ.</a:t>
            </a:r>
          </a:p>
          <a:p>
            <a:pPr marL="0" indent="0" algn="just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157859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" b="32275"/>
          <a:stretch/>
        </p:blipFill>
        <p:spPr>
          <a:xfrm>
            <a:off x="536035" y="177421"/>
            <a:ext cx="8260817" cy="42853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1346" y="4547196"/>
            <a:ext cx="9075760" cy="1548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проезде светофора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с желтым огнем </a:t>
            </a:r>
            <a:r>
              <a:rPr lang="ru-RU" sz="2000" b="1" dirty="0"/>
              <a:t>и при движении </a:t>
            </a:r>
            <a:r>
              <a:rPr lang="ru-RU" sz="2000" b="1" dirty="0">
                <a:solidFill>
                  <a:srgbClr val="C00000"/>
                </a:solidFill>
              </a:rPr>
              <a:t>на красный огонь </a:t>
            </a:r>
            <a:r>
              <a:rPr lang="ru-RU" sz="2000" dirty="0"/>
              <a:t>в дешифраторе выключается реле Ж и </a:t>
            </a:r>
            <a:r>
              <a:rPr lang="ru-RU" sz="2000" b="1" dirty="0"/>
              <a:t>на ЛС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желтый огонь </a:t>
            </a:r>
            <a:r>
              <a:rPr lang="ru-RU" sz="2000" b="1" dirty="0"/>
              <a:t>меняется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на желтый огонь</a:t>
            </a:r>
            <a:r>
              <a:rPr lang="ru-RU" sz="2000" b="1" dirty="0">
                <a:solidFill>
                  <a:srgbClr val="7030A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с красным</a:t>
            </a:r>
            <a:r>
              <a:rPr lang="ru-RU" sz="2000" dirty="0">
                <a:solidFill>
                  <a:srgbClr val="7030A0"/>
                </a:solidFill>
              </a:rPr>
              <a:t>.</a:t>
            </a:r>
            <a:r>
              <a:rPr lang="ru-RU" sz="2000" dirty="0"/>
              <a:t> Выключается реле КС и электромагнит Э, и </a:t>
            </a:r>
            <a:r>
              <a:rPr lang="ru-RU" sz="2000" b="1" dirty="0"/>
              <a:t>в кабине машиниста раздается</a:t>
            </a:r>
            <a:r>
              <a:rPr lang="ru-RU" sz="2000" b="1" dirty="0">
                <a:solidFill>
                  <a:srgbClr val="C00000"/>
                </a:solidFill>
              </a:rPr>
              <a:t> длинный свисток, </a:t>
            </a:r>
            <a:r>
              <a:rPr lang="ru-RU" sz="2000" b="1" dirty="0">
                <a:solidFill>
                  <a:srgbClr val="002060"/>
                </a:solidFill>
              </a:rPr>
              <a:t>предупреждающий о возможности срабатывания автостопа.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41242" y="1828799"/>
            <a:ext cx="1241946" cy="5459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36289" y="1718124"/>
            <a:ext cx="1569492" cy="7104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213491" y="4269265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7969579" y="4277912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7725667" y="4277912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37481" y="1865919"/>
            <a:ext cx="58685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456953" y="1905674"/>
            <a:ext cx="222636" cy="23583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125338" y="1946618"/>
            <a:ext cx="69603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060812" y="4326339"/>
            <a:ext cx="1760561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80681" y="2606722"/>
            <a:ext cx="791570" cy="69603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6292" t="46419" r="84730" b="43058"/>
          <a:stretch/>
        </p:blipFill>
        <p:spPr>
          <a:xfrm flipV="1">
            <a:off x="1633757" y="761999"/>
            <a:ext cx="342904" cy="31432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919175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" b="32275"/>
          <a:stretch/>
        </p:blipFill>
        <p:spPr>
          <a:xfrm>
            <a:off x="536035" y="177421"/>
            <a:ext cx="8260817" cy="42853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944" y="4547196"/>
            <a:ext cx="9075760" cy="2295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/>
              <a:t>Предупреждение </a:t>
            </a:r>
            <a:r>
              <a:rPr lang="ru-RU" sz="2000" b="1" dirty="0"/>
              <a:t>действия автостопа возможно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ru-RU" sz="2000" b="1" dirty="0">
                <a:solidFill>
                  <a:srgbClr val="C00000"/>
                </a:solidFill>
              </a:rPr>
              <a:t>если фактическая скорость движения </a:t>
            </a:r>
            <a:r>
              <a:rPr lang="ru-RU" sz="2000" b="1" u="sng" dirty="0">
                <a:solidFill>
                  <a:srgbClr val="002060"/>
                </a:solidFill>
              </a:rPr>
              <a:t>не превышает </a:t>
            </a:r>
            <a:r>
              <a:rPr lang="ru-RU" sz="2000" b="1" dirty="0">
                <a:solidFill>
                  <a:srgbClr val="002060"/>
                </a:solidFill>
              </a:rPr>
              <a:t>скорости проверки бдительности </a:t>
            </a:r>
            <a:r>
              <a:rPr lang="ru-RU" sz="2000" b="1" dirty="0" smtClean="0">
                <a:solidFill>
                  <a:srgbClr val="002060"/>
                </a:solidFill>
              </a:rPr>
              <a:t>V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кж</a:t>
            </a:r>
            <a:r>
              <a:rPr lang="ru-RU" sz="2000" dirty="0"/>
              <a:t>. </a:t>
            </a:r>
            <a:r>
              <a:rPr lang="ru-RU" sz="2000" b="1" dirty="0"/>
              <a:t>Периодически через (15...20 </a:t>
            </a:r>
            <a:r>
              <a:rPr lang="ru-RU" sz="2000" b="1" dirty="0" smtClean="0"/>
              <a:t>сек) </a:t>
            </a:r>
            <a:r>
              <a:rPr lang="ru-RU" sz="2000" b="1" dirty="0"/>
              <a:t>нажатием РБ </a:t>
            </a:r>
            <a:r>
              <a:rPr lang="ru-RU" sz="2000" dirty="0"/>
              <a:t>возбуждаются реле КC и электромагнит Э, и </a:t>
            </a:r>
            <a:r>
              <a:rPr lang="ru-RU" sz="2000" b="1" dirty="0"/>
              <a:t>автостоп сохраняет рабочее состояние</a:t>
            </a:r>
            <a:r>
              <a:rPr lang="ru-RU" sz="2000" dirty="0"/>
              <a:t>. </a:t>
            </a:r>
            <a:r>
              <a:rPr lang="ru-RU" sz="2000" b="1" dirty="0">
                <a:solidFill>
                  <a:srgbClr val="C00000"/>
                </a:solidFill>
              </a:rPr>
              <a:t>Если фактическая скорость </a:t>
            </a:r>
            <a:r>
              <a:rPr lang="ru-RU" sz="2000" b="1" u="sng" dirty="0">
                <a:solidFill>
                  <a:srgbClr val="002060"/>
                </a:solidFill>
              </a:rPr>
              <a:t>превышает Vкж</a:t>
            </a:r>
            <a:r>
              <a:rPr lang="ru-RU" sz="2000" u="sng" dirty="0">
                <a:solidFill>
                  <a:srgbClr val="002060"/>
                </a:solidFill>
              </a:rPr>
              <a:t>,</a:t>
            </a:r>
            <a:r>
              <a:rPr lang="ru-RU" sz="2000" dirty="0"/>
              <a:t> то периодическим нажатием </a:t>
            </a:r>
            <a:r>
              <a:rPr lang="ru-RU" sz="2000" b="1" dirty="0"/>
              <a:t>РБ</a:t>
            </a:r>
            <a:r>
              <a:rPr lang="ru-RU" sz="2000" dirty="0"/>
              <a:t> машинист не может возбудить реле </a:t>
            </a:r>
            <a:r>
              <a:rPr lang="ru-RU" sz="2000" b="1" dirty="0"/>
              <a:t>КС</a:t>
            </a:r>
            <a:r>
              <a:rPr lang="ru-RU" sz="2000" dirty="0"/>
              <a:t> и электромагнит</a:t>
            </a:r>
            <a:r>
              <a:rPr lang="ru-RU" sz="2000" b="1" dirty="0"/>
              <a:t> Э</a:t>
            </a:r>
            <a:r>
              <a:rPr lang="ru-RU" sz="2000" dirty="0"/>
              <a:t>, </a:t>
            </a:r>
            <a:r>
              <a:rPr lang="ru-RU" sz="2000" b="1" dirty="0">
                <a:solidFill>
                  <a:srgbClr val="C00000"/>
                </a:solidFill>
              </a:rPr>
              <a:t>происходит абсолютное действие автостопа, автоторможение и полная остановка поезда.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41242" y="1828799"/>
            <a:ext cx="1241946" cy="5459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36289" y="1718124"/>
            <a:ext cx="1569492" cy="7104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213491" y="4269265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7969579" y="4277912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7725667" y="4277912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37481" y="1865919"/>
            <a:ext cx="58685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456953" y="1905674"/>
            <a:ext cx="222636" cy="23583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125338" y="1946618"/>
            <a:ext cx="696035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060812" y="4326339"/>
            <a:ext cx="1760561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80681" y="2606722"/>
            <a:ext cx="791570" cy="69603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6292" t="46419" r="84730" b="43058"/>
          <a:stretch/>
        </p:blipFill>
        <p:spPr>
          <a:xfrm flipV="1">
            <a:off x="1633757" y="761999"/>
            <a:ext cx="342904" cy="31432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0240616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" b="32275"/>
          <a:stretch/>
        </p:blipFill>
        <p:spPr>
          <a:xfrm>
            <a:off x="536035" y="177421"/>
            <a:ext cx="8260817" cy="42853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79263" y="-35801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96" y="4547196"/>
            <a:ext cx="9075760" cy="22953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  Восстановление </a:t>
            </a:r>
            <a:r>
              <a:rPr lang="ru-RU" sz="2000" b="1" dirty="0">
                <a:solidFill>
                  <a:srgbClr val="002060"/>
                </a:solidFill>
              </a:rPr>
              <a:t>автостопа в рабочее состояние </a:t>
            </a:r>
            <a:r>
              <a:rPr lang="ru-RU" sz="2000" b="1" dirty="0"/>
              <a:t>возможно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после полной остановки поезда.</a:t>
            </a:r>
            <a:r>
              <a:rPr lang="ru-RU" sz="2000" dirty="0"/>
              <a:t> </a:t>
            </a:r>
            <a:r>
              <a:rPr lang="ru-RU" sz="2000" b="1" dirty="0"/>
              <a:t>Машинист должен вставить ключ в замок ЭМ клапана ЭПК </a:t>
            </a:r>
            <a:r>
              <a:rPr lang="ru-RU" sz="2000" dirty="0"/>
              <a:t>и </a:t>
            </a:r>
            <a:r>
              <a:rPr lang="ru-RU" sz="2000" b="1" dirty="0"/>
              <a:t>повернуть его в рабочее положение</a:t>
            </a:r>
            <a:r>
              <a:rPr lang="ru-RU" sz="2000" dirty="0"/>
              <a:t>, отчего тормозная магистраль разобщается с атмосферой. После этого машинист однократным нажатием РБ возбуждает реле КС и электромагнит Э, автостоп возвращается в рабочее состояние. Затем машинист поворачивает ключ в замке ЭМ в нормальное положение. В таком состоянии ключ хранится в замке на все время следования поезда по участку </a:t>
            </a:r>
            <a:r>
              <a:rPr lang="ru-RU" sz="2000" dirty="0" smtClean="0"/>
              <a:t>АБ.</a:t>
            </a:r>
            <a:endParaRPr lang="ru-RU" sz="2000" dirty="0"/>
          </a:p>
          <a:p>
            <a:pPr marL="0" indent="0" algn="just">
              <a:buNone/>
            </a:pP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41242" y="1828799"/>
            <a:ext cx="1241946" cy="54591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8213491" y="4269265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7969579" y="4277912"/>
            <a:ext cx="245934" cy="2456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7725667" y="4277912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337481" y="1865919"/>
            <a:ext cx="586853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456953" y="1905674"/>
            <a:ext cx="222636" cy="235835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060812" y="4326339"/>
            <a:ext cx="1760561" cy="2866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80681" y="2606722"/>
            <a:ext cx="791570" cy="696036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6292" t="46419" r="84730" b="43058"/>
          <a:stretch/>
        </p:blipFill>
        <p:spPr>
          <a:xfrm flipV="1">
            <a:off x="1633757" y="761999"/>
            <a:ext cx="342904" cy="314325"/>
          </a:xfrm>
          <a:prstGeom prst="ellipse">
            <a:avLst/>
          </a:prstGeom>
        </p:spPr>
      </p:pic>
      <p:sp>
        <p:nvSpPr>
          <p:cNvPr id="18" name="Стрелка вниз 17"/>
          <p:cNvSpPr/>
          <p:nvPr/>
        </p:nvSpPr>
        <p:spPr>
          <a:xfrm>
            <a:off x="2679589" y="609007"/>
            <a:ext cx="484632" cy="477671"/>
          </a:xfrm>
          <a:prstGeom prst="downArrow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914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382137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910371"/>
            <a:ext cx="9116704" cy="294762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Существующая система АЛСН числового кода имеет существенные недостатки, </a:t>
            </a:r>
            <a:r>
              <a:rPr lang="ru-RU" sz="2000" b="1" dirty="0"/>
              <a:t>которые снижают уровень безопасности движения поезда. </a:t>
            </a:r>
            <a:endParaRPr lang="ru-RU" sz="2000" b="1" dirty="0" smtClean="0"/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   </a:t>
            </a:r>
            <a:r>
              <a:rPr lang="ru-RU" sz="2000" b="1" u="sng" dirty="0" smtClean="0">
                <a:solidFill>
                  <a:srgbClr val="C00000"/>
                </a:solidFill>
              </a:rPr>
              <a:t>К </a:t>
            </a:r>
            <a:r>
              <a:rPr lang="ru-RU" sz="2000" b="1" u="sng" dirty="0">
                <a:solidFill>
                  <a:srgbClr val="C00000"/>
                </a:solidFill>
              </a:rPr>
              <a:t>ним относятся: </a:t>
            </a:r>
            <a:endParaRPr lang="ru-RU" sz="2000" b="1" u="sng" dirty="0" smtClean="0">
              <a:solidFill>
                <a:srgbClr val="C00000"/>
              </a:solidFill>
            </a:endParaRPr>
          </a:p>
          <a:p>
            <a:pPr algn="just"/>
            <a:r>
              <a:rPr lang="ru-RU" sz="2000" dirty="0" smtClean="0"/>
              <a:t>низкая </a:t>
            </a:r>
            <a:r>
              <a:rPr lang="ru-RU" sz="2000" dirty="0"/>
              <a:t>информативность системы </a:t>
            </a:r>
            <a:r>
              <a:rPr lang="ru-RU" sz="2000" dirty="0" smtClean="0"/>
              <a:t>АЛСН;</a:t>
            </a:r>
          </a:p>
          <a:p>
            <a:pPr algn="just"/>
            <a:r>
              <a:rPr lang="ru-RU" sz="2000" dirty="0" smtClean="0"/>
              <a:t>ограниченность </a:t>
            </a:r>
            <a:r>
              <a:rPr lang="ru-RU" sz="2000" dirty="0"/>
              <a:t>функциональных возможностей, которые обусловили необходимость дополнения локомотивного оборудования другими устройствами обеспечения безопасности движения: регистрирующий скоростемер, устройство контроля торможения «Дозор» перед запрещающим показанием проходного светофора, устройства контроля бдительности машиниста УКБМ и др.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9889" y="453908"/>
            <a:ext cx="4996815" cy="33437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119" r="5761"/>
          <a:stretch/>
        </p:blipFill>
        <p:spPr>
          <a:xfrm>
            <a:off x="27295" y="453908"/>
            <a:ext cx="4531057" cy="344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706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64348" y="-109184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62251"/>
            <a:ext cx="9089408" cy="1838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комплексной замены АЛСН и ряда других устройств безопасности </a:t>
            </a:r>
            <a:r>
              <a:rPr lang="ru-RU" sz="2000" b="1" dirty="0"/>
              <a:t>разработано и внедряется </a:t>
            </a:r>
            <a:r>
              <a:rPr lang="ru-RU" sz="2000" dirty="0"/>
              <a:t>на железных дорогах </a:t>
            </a:r>
            <a:r>
              <a:rPr lang="ru-RU" sz="2000" b="1" dirty="0">
                <a:solidFill>
                  <a:srgbClr val="C00000"/>
                </a:solidFill>
              </a:rPr>
              <a:t>комплексное локомотивное устройство безопасности КЛУБ. </a:t>
            </a:r>
            <a:r>
              <a:rPr lang="ru-RU" sz="2000" dirty="0"/>
              <a:t>Аппаратура КЛУБ может использоваться на всех типах локомотивов и моторвагонных поездов. Она выполнена на микропроцессорной элементной базе, имеет внутреннее резервирование и определенные ресурсы для наращивания функциональных возможностей.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9301" b="13979"/>
          <a:stretch/>
        </p:blipFill>
        <p:spPr>
          <a:xfrm>
            <a:off x="210810" y="327545"/>
            <a:ext cx="8821872" cy="453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562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1751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3447" y="4756433"/>
            <a:ext cx="9117106" cy="13882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</a:t>
            </a:r>
            <a:r>
              <a:rPr lang="ru-RU" sz="2000" b="1" dirty="0" smtClean="0">
                <a:solidFill>
                  <a:srgbClr val="C00000"/>
                </a:solidFill>
              </a:rPr>
              <a:t>АЛС</a:t>
            </a:r>
            <a:r>
              <a:rPr lang="ru-RU" sz="2000" dirty="0" smtClean="0"/>
              <a:t> </a:t>
            </a:r>
            <a:r>
              <a:rPr lang="ru-RU" sz="2000" b="1" dirty="0"/>
              <a:t>дополняется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автостопом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 устройствами проверки бдительности машиниста и контроля скорости движения поезда</a:t>
            </a:r>
            <a:r>
              <a:rPr lang="ru-RU" sz="2000" dirty="0"/>
              <a:t>. Устройства автостопа должны автоматически останавливать поезд перед закрытым светофором, если машинист вовремя не принимает мер к торможению и остановке поезда.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60" y="417510"/>
            <a:ext cx="8729595" cy="403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681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7688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592" y="4111624"/>
            <a:ext cx="8993875" cy="27463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Аппаратура КЛУБ обеспечивает:</a:t>
            </a:r>
          </a:p>
          <a:p>
            <a:pPr marL="0" indent="0" algn="just">
              <a:buNone/>
            </a:pPr>
            <a:r>
              <a:rPr lang="ru-RU" sz="2000" dirty="0"/>
              <a:t>• прием информации из каналов АЛСН и АЛС-ЕН, ее дешифрацию и индикацию машинисту;</a:t>
            </a:r>
          </a:p>
          <a:p>
            <a:pPr marL="0" indent="0" algn="just">
              <a:buNone/>
            </a:pPr>
            <a:r>
              <a:rPr lang="ru-RU" sz="2000" dirty="0"/>
              <a:t>• отслеживание проследования границ блок-участков при приеме информации из канала АЛС-ЕН;</a:t>
            </a:r>
          </a:p>
          <a:p>
            <a:pPr marL="0" indent="0" algn="just">
              <a:buNone/>
            </a:pPr>
            <a:r>
              <a:rPr lang="ru-RU" sz="2000" dirty="0"/>
              <a:t>• формирование допустимой скорости движения и ее индикацию;</a:t>
            </a:r>
          </a:p>
          <a:p>
            <a:pPr marL="0" indent="0" algn="just">
              <a:buNone/>
            </a:pPr>
            <a:r>
              <a:rPr lang="ru-RU" sz="2000" dirty="0"/>
              <a:t>• измерение и индикацию фактической скорости движения, сравнение фактической скорости движения с допустимой;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327" y="340407"/>
            <a:ext cx="5717986" cy="378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65627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9181" y="4380932"/>
            <a:ext cx="8993875" cy="23747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Аппаратура КЛУБ обеспечивает:</a:t>
            </a:r>
          </a:p>
          <a:p>
            <a:pPr marL="0" indent="0" algn="just">
              <a:buNone/>
            </a:pPr>
            <a:r>
              <a:rPr lang="ru-RU" sz="2000" dirty="0"/>
              <a:t>• автостопное торможение в случае превышения допустимой скорости движения по показаниям светофоров;</a:t>
            </a:r>
          </a:p>
          <a:p>
            <a:pPr marL="0" indent="0" algn="just">
              <a:buNone/>
            </a:pPr>
            <a:r>
              <a:rPr lang="ru-RU" sz="2000" dirty="0"/>
              <a:t>• контроль торможения перед светофором с запрещающим сигналом;</a:t>
            </a:r>
          </a:p>
          <a:p>
            <a:pPr marL="0" indent="0" algn="just">
              <a:buNone/>
            </a:pPr>
            <a:r>
              <a:rPr lang="ru-RU" sz="2000" dirty="0"/>
              <a:t>• при движении поезда — периодический контроль бдительности или бодрствования машиниста;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955" t="16119" b="31344"/>
          <a:stretch/>
        </p:blipFill>
        <p:spPr>
          <a:xfrm>
            <a:off x="13645" y="457103"/>
            <a:ext cx="9098600" cy="373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1670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6083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85649"/>
            <a:ext cx="9144000" cy="21290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Аппаратура КЛУБ обеспечивает:</a:t>
            </a:r>
          </a:p>
          <a:p>
            <a:pPr marL="0" indent="0" algn="just">
              <a:buNone/>
            </a:pPr>
            <a:r>
              <a:rPr lang="ru-RU" sz="2000" dirty="0" smtClean="0"/>
              <a:t>• </a:t>
            </a:r>
            <a:r>
              <a:rPr lang="ru-RU" sz="2000" dirty="0"/>
              <a:t>однократный контроль бдительности;</a:t>
            </a:r>
          </a:p>
          <a:p>
            <a:pPr marL="0" indent="0">
              <a:buNone/>
            </a:pPr>
            <a:r>
              <a:rPr lang="ru-RU" sz="2000" dirty="0"/>
              <a:t>• </a:t>
            </a:r>
            <a:r>
              <a:rPr lang="en-US" sz="2000" dirty="0" smtClean="0"/>
              <a:t> </a:t>
            </a:r>
            <a:r>
              <a:rPr lang="ru-RU" sz="2000" dirty="0" smtClean="0"/>
              <a:t>исключение </a:t>
            </a:r>
            <a:r>
              <a:rPr lang="ru-RU" sz="2000" dirty="0"/>
              <a:t>самопроизвольного (несанкционированного) движения локомотива;</a:t>
            </a:r>
          </a:p>
          <a:p>
            <a:pPr marL="0" indent="0" algn="just">
              <a:buNone/>
            </a:pPr>
            <a:r>
              <a:rPr lang="ru-RU" sz="2000" dirty="0"/>
              <a:t>• невозможность движения при отключенном ЭПК или выключенной системе безопасности.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49" y="338784"/>
            <a:ext cx="7629098" cy="424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147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693337"/>
            <a:ext cx="9075763" cy="19258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2060"/>
                </a:solidFill>
              </a:rPr>
              <a:t>Для </a:t>
            </a:r>
            <a:r>
              <a:rPr lang="ru-RU" sz="2000" b="1" dirty="0">
                <a:solidFill>
                  <a:srgbClr val="002060"/>
                </a:solidFill>
              </a:rPr>
              <a:t>повышения безопасности движения поездов и определения начала тормозного пути</a:t>
            </a:r>
            <a:r>
              <a:rPr lang="ru-RU" sz="2000" dirty="0"/>
              <a:t>, чтобы своевременно приступить к торможению поезда, не допуская проезда светофоров с красным огнем, а также </a:t>
            </a:r>
            <a:r>
              <a:rPr lang="ru-RU" sz="2000" b="1" dirty="0">
                <a:solidFill>
                  <a:srgbClr val="002060"/>
                </a:solidFill>
              </a:rPr>
              <a:t>в целях обеспечения правильности торможения </a:t>
            </a:r>
            <a:r>
              <a:rPr lang="ru-RU" sz="2000" b="1" dirty="0"/>
              <a:t>применяется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система автоматического управления тормозами САУТ.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10897" b="11030"/>
          <a:stretch/>
        </p:blipFill>
        <p:spPr>
          <a:xfrm>
            <a:off x="829230" y="407938"/>
            <a:ext cx="6858594" cy="401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890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3909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497" y="4111624"/>
            <a:ext cx="9103056" cy="27463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Возможны </a:t>
            </a:r>
            <a:r>
              <a:rPr lang="ru-RU" sz="2000" dirty="0"/>
              <a:t>случаи, когда машинист приступает к торможению на расстоянии, большем тормозного пути, и поезд движется с пониженной скоростью, отчего теряется время на прохождение блок-участка. </a:t>
            </a:r>
            <a:r>
              <a:rPr lang="ru-RU" sz="2000" b="1" dirty="0">
                <a:solidFill>
                  <a:srgbClr val="002060"/>
                </a:solidFill>
              </a:rPr>
              <a:t>Чтобы обеспечить точность торможения,</a:t>
            </a:r>
            <a:r>
              <a:rPr lang="ru-RU" sz="2000" dirty="0"/>
              <a:t> </a:t>
            </a:r>
            <a:r>
              <a:rPr lang="ru-RU" sz="2000" b="1" dirty="0"/>
              <a:t>необходимо определить </a:t>
            </a:r>
            <a:r>
              <a:rPr lang="ru-RU" sz="2000" b="1" dirty="0">
                <a:solidFill>
                  <a:srgbClr val="C00000"/>
                </a:solidFill>
              </a:rPr>
              <a:t>начало тормозного пути </a:t>
            </a:r>
            <a:r>
              <a:rPr lang="ru-RU" sz="2000" b="1" dirty="0">
                <a:solidFill>
                  <a:srgbClr val="002060"/>
                </a:solidFill>
              </a:rPr>
              <a:t>перед светофором и </a:t>
            </a:r>
            <a:r>
              <a:rPr lang="ru-RU" sz="2000" b="1" dirty="0">
                <a:solidFill>
                  <a:srgbClr val="C00000"/>
                </a:solidFill>
              </a:rPr>
              <a:t>включить тормоза </a:t>
            </a:r>
            <a:r>
              <a:rPr lang="ru-RU" sz="2000" b="1" dirty="0">
                <a:solidFill>
                  <a:srgbClr val="002060"/>
                </a:solidFill>
              </a:rPr>
              <a:t>в начале этого пути. </a:t>
            </a:r>
            <a:r>
              <a:rPr lang="ru-RU" sz="2000" dirty="0"/>
              <a:t>Тормозной путь </a:t>
            </a:r>
            <a:r>
              <a:rPr lang="ru-RU" sz="2000" b="1" dirty="0">
                <a:solidFill>
                  <a:srgbClr val="C00000"/>
                </a:solidFill>
              </a:rPr>
              <a:t>Lт</a:t>
            </a:r>
            <a:r>
              <a:rPr lang="ru-RU" sz="2000" dirty="0"/>
              <a:t>, </a:t>
            </a:r>
            <a:r>
              <a:rPr lang="ru-RU" sz="2000" i="1" u="sng" dirty="0"/>
              <a:t>например</a:t>
            </a:r>
            <a:r>
              <a:rPr lang="ru-RU" sz="2000" dirty="0"/>
              <a:t>, для светофора </a:t>
            </a:r>
            <a:r>
              <a:rPr lang="ru-RU" sz="2000" b="1" dirty="0"/>
              <a:t>3 </a:t>
            </a:r>
            <a:r>
              <a:rPr lang="ru-RU" sz="2000" dirty="0" smtClean="0"/>
              <a:t>определяется </a:t>
            </a:r>
            <a:r>
              <a:rPr lang="ru-RU" sz="2000" dirty="0"/>
              <a:t>в зависимости от длины блок-участка </a:t>
            </a:r>
            <a:r>
              <a:rPr lang="ru-RU" sz="2000" b="1" dirty="0">
                <a:solidFill>
                  <a:srgbClr val="C00000"/>
                </a:solidFill>
              </a:rPr>
              <a:t>Lбл</a:t>
            </a:r>
            <a:r>
              <a:rPr lang="ru-RU" sz="2000" dirty="0"/>
              <a:t> перед этим светофором. </a:t>
            </a:r>
            <a:r>
              <a:rPr lang="ru-RU" sz="2000" i="1" dirty="0"/>
              <a:t>Особенно важно определить начало тормозного пути в системах </a:t>
            </a:r>
            <a:r>
              <a:rPr lang="ru-RU" sz="2000" i="1" dirty="0" smtClean="0"/>
              <a:t>АБ, </a:t>
            </a:r>
            <a:r>
              <a:rPr lang="ru-RU" sz="2000" i="1" u="sng" dirty="0"/>
              <a:t>где нет проходных светофоров </a:t>
            </a:r>
            <a:r>
              <a:rPr lang="ru-RU" sz="2000" i="1" dirty="0"/>
              <a:t>и машинист не имеет ориентира для определения границ блок-участков.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820" y="439092"/>
            <a:ext cx="5634121" cy="3672532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7109007" y="3646427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08704" y="3892078"/>
            <a:ext cx="363072" cy="0"/>
          </a:xfrm>
          <a:prstGeom prst="line">
            <a:avLst/>
          </a:prstGeom>
          <a:ln w="381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4686650" y="3670306"/>
            <a:ext cx="52373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Lбл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14574" y="3653199"/>
            <a:ext cx="45720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Lт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6999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3909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11232"/>
            <a:ext cx="9144000" cy="15931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В </a:t>
            </a:r>
            <a:r>
              <a:rPr lang="ru-RU" sz="2000" b="1" dirty="0">
                <a:solidFill>
                  <a:srgbClr val="C00000"/>
                </a:solidFill>
              </a:rPr>
              <a:t>состав напольных устройств САУТ </a:t>
            </a:r>
            <a:r>
              <a:rPr lang="ru-RU" sz="2000" b="1" dirty="0"/>
              <a:t>входит </a:t>
            </a:r>
            <a:r>
              <a:rPr lang="ru-RU" sz="2000" b="1" dirty="0">
                <a:solidFill>
                  <a:srgbClr val="002060"/>
                </a:solidFill>
              </a:rPr>
              <a:t>шлейф, уложенный в начале блок-участка.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Длина шлейфа в заданном масштабе имитирует длину </a:t>
            </a:r>
            <a:r>
              <a:rPr lang="ru-RU" sz="2000" b="1" dirty="0"/>
              <a:t>Lбл</a:t>
            </a:r>
            <a:r>
              <a:rPr lang="ru-RU" sz="2000" dirty="0"/>
              <a:t>. Шлейф и рельс образуют контур, по которому проходит ток от генератора высокой частоты </a:t>
            </a:r>
            <a:r>
              <a:rPr lang="ru-RU" sz="2000" b="1" dirty="0"/>
              <a:t>ВГ</a:t>
            </a:r>
            <a:r>
              <a:rPr lang="ru-RU" sz="2000" dirty="0"/>
              <a:t>. Протекающий ток создает вокруг рельса магнитное поле, изменяющееся с частотой этого тока.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651" y="439091"/>
            <a:ext cx="5635323" cy="4167031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6604040" y="4085519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320716" y="4211053"/>
            <a:ext cx="433137" cy="1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2943499" y="4005943"/>
            <a:ext cx="1071154" cy="5012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0428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3909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11232"/>
            <a:ext cx="9144000" cy="20467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В </a:t>
            </a:r>
            <a:r>
              <a:rPr lang="ru-RU" sz="2000" b="1" dirty="0">
                <a:solidFill>
                  <a:srgbClr val="C00000"/>
                </a:solidFill>
              </a:rPr>
              <a:t>состав локомотивных устройств входят: </a:t>
            </a:r>
            <a:r>
              <a:rPr lang="ru-RU" sz="2000" b="1" dirty="0">
                <a:solidFill>
                  <a:srgbClr val="002060"/>
                </a:solidFill>
              </a:rPr>
              <a:t>приемная антенна А</a:t>
            </a:r>
            <a:r>
              <a:rPr lang="ru-RU" sz="2000" dirty="0"/>
              <a:t>; </a:t>
            </a:r>
            <a:r>
              <a:rPr lang="ru-RU" sz="2000" b="1" dirty="0">
                <a:solidFill>
                  <a:srgbClr val="002060"/>
                </a:solidFill>
              </a:rPr>
              <a:t>приемник </a:t>
            </a:r>
            <a:r>
              <a:rPr lang="ru-RU" sz="2000" b="1" dirty="0" err="1">
                <a:solidFill>
                  <a:srgbClr val="002060"/>
                </a:solidFill>
              </a:rPr>
              <a:t>Пр</a:t>
            </a:r>
            <a:r>
              <a:rPr lang="ru-RU" sz="2000" b="1" dirty="0">
                <a:solidFill>
                  <a:srgbClr val="002060"/>
                </a:solidFill>
              </a:rPr>
              <a:t>; осевой датчик ОД</a:t>
            </a:r>
            <a:r>
              <a:rPr lang="ru-RU" sz="2000" dirty="0"/>
              <a:t>, связанный с осью колеса локомотива (датчик вырабатывает импульсы в зависимости от скорости вращения колеса); </a:t>
            </a:r>
            <a:r>
              <a:rPr lang="ru-RU" sz="2000" b="1" dirty="0">
                <a:solidFill>
                  <a:srgbClr val="002060"/>
                </a:solidFill>
              </a:rPr>
              <a:t>измерительное устройство скорости ИС</a:t>
            </a:r>
            <a:r>
              <a:rPr lang="ru-RU" sz="2000" dirty="0"/>
              <a:t>, связанное с датчиком ОД; </a:t>
            </a:r>
            <a:r>
              <a:rPr lang="ru-RU" sz="2000" b="1" dirty="0">
                <a:solidFill>
                  <a:srgbClr val="002060"/>
                </a:solidFill>
              </a:rPr>
              <a:t>прибор</a:t>
            </a:r>
            <a:r>
              <a:rPr lang="ru-RU" sz="2000" dirty="0"/>
              <a:t>, измеряющий </a:t>
            </a:r>
            <a:r>
              <a:rPr lang="ru-RU" sz="2000" b="1" dirty="0">
                <a:solidFill>
                  <a:srgbClr val="002060"/>
                </a:solidFill>
              </a:rPr>
              <a:t>фактическую скорость </a:t>
            </a:r>
            <a:r>
              <a:rPr lang="ru-RU" sz="2000" b="1" dirty="0" err="1">
                <a:solidFill>
                  <a:srgbClr val="002060"/>
                </a:solidFill>
              </a:rPr>
              <a:t>vф</a:t>
            </a:r>
            <a:r>
              <a:rPr lang="ru-RU" sz="2000" b="1" dirty="0">
                <a:solidFill>
                  <a:srgbClr val="002060"/>
                </a:solidFill>
              </a:rPr>
              <a:t> движения поезда</a:t>
            </a:r>
            <a:r>
              <a:rPr lang="ru-RU" sz="2000" dirty="0"/>
              <a:t>; </a:t>
            </a:r>
            <a:r>
              <a:rPr lang="ru-RU" sz="2000" b="1" dirty="0">
                <a:solidFill>
                  <a:srgbClr val="002060"/>
                </a:solidFill>
              </a:rPr>
              <a:t>прибор</a:t>
            </a:r>
            <a:r>
              <a:rPr lang="ru-RU" sz="2000" dirty="0"/>
              <a:t>, измеряющий </a:t>
            </a:r>
            <a:r>
              <a:rPr lang="ru-RU" sz="2000" b="1" dirty="0">
                <a:solidFill>
                  <a:srgbClr val="002060"/>
                </a:solidFill>
              </a:rPr>
              <a:t>длину блок-участка </a:t>
            </a:r>
            <a:r>
              <a:rPr lang="ru-RU" sz="2000" b="1" dirty="0" err="1">
                <a:solidFill>
                  <a:srgbClr val="002060"/>
                </a:solidFill>
              </a:rPr>
              <a:t>Lбл</a:t>
            </a:r>
            <a:r>
              <a:rPr lang="ru-RU" sz="2000" dirty="0"/>
              <a:t>; </a:t>
            </a:r>
            <a:r>
              <a:rPr lang="ru-RU" sz="2000" b="1" dirty="0">
                <a:solidFill>
                  <a:srgbClr val="002060"/>
                </a:solidFill>
              </a:rPr>
              <a:t>реверсивный счетчик </a:t>
            </a:r>
            <a:r>
              <a:rPr lang="ru-RU" sz="2000" b="1" dirty="0" err="1">
                <a:solidFill>
                  <a:srgbClr val="002060"/>
                </a:solidFill>
              </a:rPr>
              <a:t>Сч</a:t>
            </a:r>
            <a:r>
              <a:rPr lang="ru-RU" sz="2000" dirty="0"/>
              <a:t>, работающий в режимах сложения (вход «+») и вычитания (вход «–»);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651" y="439091"/>
            <a:ext cx="5635323" cy="4167031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6604040" y="4085519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44327" y="3957730"/>
            <a:ext cx="646713" cy="5012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979" y="2554941"/>
            <a:ext cx="574061" cy="2554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785" y="2522606"/>
            <a:ext cx="574061" cy="2554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912" y="2196353"/>
            <a:ext cx="574061" cy="2554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312" y="644201"/>
            <a:ext cx="574061" cy="3912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466" y="630754"/>
            <a:ext cx="574061" cy="39122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076" y="1227087"/>
            <a:ext cx="1555806" cy="39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2846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3909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811232"/>
            <a:ext cx="9144000" cy="20467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 В </a:t>
            </a:r>
            <a:r>
              <a:rPr lang="ru-RU" sz="2000" b="1" dirty="0">
                <a:solidFill>
                  <a:srgbClr val="C00000"/>
                </a:solidFill>
              </a:rPr>
              <a:t>состав локомотивных устройств входят</a:t>
            </a:r>
            <a:r>
              <a:rPr lang="ru-RU" sz="2000" b="1" dirty="0" smtClean="0">
                <a:solidFill>
                  <a:srgbClr val="C00000"/>
                </a:solidFill>
              </a:rPr>
              <a:t>: </a:t>
            </a:r>
            <a:r>
              <a:rPr lang="ru-RU" sz="2000" b="1" dirty="0" smtClean="0">
                <a:solidFill>
                  <a:srgbClr val="002060"/>
                </a:solidFill>
              </a:rPr>
              <a:t>цифроаналоговый </a:t>
            </a:r>
            <a:r>
              <a:rPr lang="ru-RU" sz="2000" b="1" dirty="0">
                <a:solidFill>
                  <a:srgbClr val="002060"/>
                </a:solidFill>
              </a:rPr>
              <a:t>преобразователь АП,</a:t>
            </a:r>
            <a:r>
              <a:rPr lang="ru-RU" sz="2000" dirty="0"/>
              <a:t> который преобразует значение измеренной величины </a:t>
            </a:r>
            <a:r>
              <a:rPr lang="ru-RU" sz="2000" dirty="0" err="1"/>
              <a:t>Lбл</a:t>
            </a:r>
            <a:r>
              <a:rPr lang="ru-RU" sz="2000" dirty="0"/>
              <a:t> в напряжение, пропорциональное значению программной скорости движения поезда </a:t>
            </a:r>
            <a:r>
              <a:rPr lang="ru-RU" sz="2000" dirty="0" err="1"/>
              <a:t>vп</a:t>
            </a:r>
            <a:r>
              <a:rPr lang="ru-RU" sz="2000" dirty="0"/>
              <a:t>; </a:t>
            </a:r>
            <a:r>
              <a:rPr lang="ru-RU" sz="2000" b="1" dirty="0">
                <a:solidFill>
                  <a:srgbClr val="002060"/>
                </a:solidFill>
              </a:rPr>
              <a:t>блок сравнения БС</a:t>
            </a:r>
            <a:r>
              <a:rPr lang="ru-RU" sz="2000" dirty="0"/>
              <a:t>, где сравнивается программная скорость </a:t>
            </a:r>
            <a:r>
              <a:rPr lang="ru-RU" sz="2000" dirty="0" err="1"/>
              <a:t>vп</a:t>
            </a:r>
            <a:r>
              <a:rPr lang="ru-RU" sz="2000" dirty="0"/>
              <a:t> и фактическая скорость </a:t>
            </a:r>
            <a:r>
              <a:rPr lang="ru-RU" sz="2000" dirty="0" err="1"/>
              <a:t>vф</a:t>
            </a:r>
            <a:r>
              <a:rPr lang="ru-RU" sz="2000" dirty="0"/>
              <a:t>, измеренная блоком ИС; </a:t>
            </a:r>
            <a:r>
              <a:rPr lang="ru-RU" sz="2000" b="1" dirty="0">
                <a:solidFill>
                  <a:srgbClr val="002060"/>
                </a:solidFill>
              </a:rPr>
              <a:t>блок включения торможения ВТ; логические элементы И1, И2, </a:t>
            </a:r>
            <a:r>
              <a:rPr lang="ru-RU" sz="2000" b="1" dirty="0" err="1">
                <a:solidFill>
                  <a:srgbClr val="002060"/>
                </a:solidFill>
              </a:rPr>
              <a:t>Инв</a:t>
            </a:r>
            <a:r>
              <a:rPr lang="ru-RU" sz="2000" b="1" dirty="0">
                <a:solidFill>
                  <a:srgbClr val="002060"/>
                </a:solidFill>
              </a:rPr>
              <a:t>; делитель частоты 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651" y="439091"/>
            <a:ext cx="5635323" cy="4167031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6604040" y="4085519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44327" y="3957730"/>
            <a:ext cx="646713" cy="50122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5874" y="1843210"/>
            <a:ext cx="1564007" cy="3901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9154" y="1330001"/>
            <a:ext cx="574061" cy="39122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5707" y="644201"/>
            <a:ext cx="574061" cy="3912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653" y="1613647"/>
            <a:ext cx="359136" cy="33008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653" y="677906"/>
            <a:ext cx="359136" cy="3300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0653" y="1144345"/>
            <a:ext cx="359136" cy="3300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1039" y="648889"/>
            <a:ext cx="514751" cy="386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7305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9587" y="-136478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527881"/>
            <a:ext cx="9144000" cy="23301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Действие </a:t>
            </a:r>
            <a:r>
              <a:rPr lang="ru-RU" sz="2000" b="1" dirty="0">
                <a:solidFill>
                  <a:srgbClr val="002060"/>
                </a:solidFill>
              </a:rPr>
              <a:t>САУТ </a:t>
            </a:r>
            <a:r>
              <a:rPr lang="ru-RU" sz="2000" dirty="0"/>
              <a:t>в процессе приближения поезда к </a:t>
            </a:r>
            <a:r>
              <a:rPr lang="ru-RU" sz="2000" b="1" dirty="0"/>
              <a:t>светофору 3 с горящим красным огнем </a:t>
            </a:r>
            <a:r>
              <a:rPr lang="ru-RU" sz="2000" dirty="0"/>
              <a:t>протекает следующим образом. За время перемещения антенны </a:t>
            </a:r>
            <a:r>
              <a:rPr lang="ru-RU" sz="2000" b="1" dirty="0"/>
              <a:t>А</a:t>
            </a:r>
            <a:r>
              <a:rPr lang="ru-RU" sz="2000" dirty="0"/>
              <a:t> над путевым шлейфом приемник </a:t>
            </a:r>
            <a:r>
              <a:rPr lang="ru-RU" sz="2000" b="1" dirty="0"/>
              <a:t>Пр</a:t>
            </a:r>
            <a:r>
              <a:rPr lang="ru-RU" sz="2000" dirty="0"/>
              <a:t>, принимая высокочастотный сигнал, подает его на один вход элемента совпадения </a:t>
            </a:r>
            <a:r>
              <a:rPr lang="ru-RU" sz="2000" b="1" dirty="0"/>
              <a:t>И1;</a:t>
            </a:r>
            <a:r>
              <a:rPr lang="ru-RU" sz="2000" dirty="0"/>
              <a:t> на другой вход элемента подаются импульсы от датчика ОД. От элемента </a:t>
            </a:r>
            <a:r>
              <a:rPr lang="ru-RU" sz="2000" b="1" dirty="0"/>
              <a:t>И1</a:t>
            </a:r>
            <a:r>
              <a:rPr lang="ru-RU" sz="2000" dirty="0"/>
              <a:t> импульсы поступают на вход «+» счетчика </a:t>
            </a:r>
            <a:r>
              <a:rPr lang="ru-RU" sz="2000" b="1" dirty="0"/>
              <a:t>Сч.</a:t>
            </a:r>
            <a:r>
              <a:rPr lang="ru-RU" sz="2000" dirty="0"/>
              <a:t> </a:t>
            </a:r>
            <a:r>
              <a:rPr lang="ru-RU" sz="2000" i="1" dirty="0"/>
              <a:t>По числу сосчитанных импульсов определяется в условном масштабе длина Lбл. </a:t>
            </a:r>
            <a:r>
              <a:rPr lang="ru-RU" sz="2000" dirty="0"/>
              <a:t>Эта длина указывается измерительным прибором.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77" y="393885"/>
            <a:ext cx="5590565" cy="4133996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6709408" y="4017048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4174958"/>
            <a:ext cx="336884" cy="20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454442" y="2755232"/>
            <a:ext cx="0" cy="6136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740568" y="2755232"/>
            <a:ext cx="0" cy="6136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740568" y="1596193"/>
            <a:ext cx="370367" cy="36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1925751" y="1796902"/>
            <a:ext cx="185184" cy="1063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516554" y="1710638"/>
            <a:ext cx="84333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354940" y="1444906"/>
            <a:ext cx="370367" cy="36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трелка вправо 1"/>
          <p:cNvSpPr/>
          <p:nvPr/>
        </p:nvSpPr>
        <p:spPr>
          <a:xfrm>
            <a:off x="2622884" y="3794079"/>
            <a:ext cx="2617856" cy="115513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3046" y="577900"/>
            <a:ext cx="574061" cy="39122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781" y="1170230"/>
            <a:ext cx="1595959" cy="391223"/>
          </a:xfrm>
          <a:prstGeom prst="rect">
            <a:avLst/>
          </a:prstGeom>
        </p:spPr>
      </p:pic>
      <p:cxnSp>
        <p:nvCxnSpPr>
          <p:cNvPr id="16" name="Прямая со стрелкой 15"/>
          <p:cNvCxnSpPr/>
          <p:nvPr/>
        </p:nvCxnSpPr>
        <p:spPr>
          <a:xfrm flipH="1" flipV="1">
            <a:off x="4099466" y="982583"/>
            <a:ext cx="1887" cy="4623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0137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9587" y="-136478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592" y="4527882"/>
            <a:ext cx="9067800" cy="23613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  Значение </a:t>
            </a:r>
            <a:r>
              <a:rPr lang="ru-RU" sz="2000" b="1" dirty="0">
                <a:solidFill>
                  <a:srgbClr val="002060"/>
                </a:solidFill>
              </a:rPr>
              <a:t>измеренной длины Lбл </a:t>
            </a:r>
            <a:r>
              <a:rPr lang="ru-RU" sz="2000" dirty="0"/>
              <a:t>с помощью преобразователя АП </a:t>
            </a:r>
            <a:r>
              <a:rPr lang="ru-RU" sz="2000" b="1" dirty="0"/>
              <a:t>преобразуется в значение </a:t>
            </a:r>
            <a:r>
              <a:rPr lang="ru-RU" sz="2000" b="1" dirty="0">
                <a:solidFill>
                  <a:srgbClr val="002060"/>
                </a:solidFill>
              </a:rPr>
              <a:t>программной скорости </a:t>
            </a:r>
            <a:r>
              <a:rPr lang="en-US" sz="2000" b="1" dirty="0" smtClean="0">
                <a:solidFill>
                  <a:srgbClr val="002060"/>
                </a:solidFill>
              </a:rPr>
              <a:t>V</a:t>
            </a:r>
            <a:r>
              <a:rPr lang="ru-RU" sz="2000" b="1" dirty="0" smtClean="0">
                <a:solidFill>
                  <a:srgbClr val="002060"/>
                </a:solidFill>
              </a:rPr>
              <a:t>п </a:t>
            </a:r>
            <a:r>
              <a:rPr lang="ru-RU" sz="2000" b="1" dirty="0">
                <a:solidFill>
                  <a:srgbClr val="002060"/>
                </a:solidFill>
              </a:rPr>
              <a:t>движения поезда</a:t>
            </a:r>
            <a:r>
              <a:rPr lang="ru-RU" sz="2000" dirty="0"/>
              <a:t>. После прохождения антенны </a:t>
            </a:r>
            <a:r>
              <a:rPr lang="ru-RU" sz="2000" b="1" dirty="0"/>
              <a:t>А </a:t>
            </a:r>
            <a:r>
              <a:rPr lang="ru-RU" sz="2000" dirty="0"/>
              <a:t>над шлейфом прием частотного сигнала прекращается, на выходе приемника </a:t>
            </a:r>
            <a:r>
              <a:rPr lang="ru-RU" sz="2000" b="1" dirty="0"/>
              <a:t>Пр</a:t>
            </a:r>
            <a:r>
              <a:rPr lang="ru-RU" sz="2000" dirty="0"/>
              <a:t> сигнал исчезает и срабатывает элемент </a:t>
            </a:r>
            <a:r>
              <a:rPr lang="ru-RU" sz="2000" b="1" dirty="0"/>
              <a:t>И1</a:t>
            </a:r>
            <a:r>
              <a:rPr lang="ru-RU" sz="2000" dirty="0"/>
              <a:t>; отсчет и суммирование импульсов счетчиком </a:t>
            </a:r>
            <a:r>
              <a:rPr lang="ru-RU" sz="2000" b="1" dirty="0"/>
              <a:t>Сч</a:t>
            </a:r>
            <a:r>
              <a:rPr lang="ru-RU" sz="2000" dirty="0"/>
              <a:t> прекращаются. </a:t>
            </a:r>
            <a:r>
              <a:rPr lang="ru-RU" sz="2000" b="1" dirty="0"/>
              <a:t>С момента прекращения </a:t>
            </a:r>
            <a:r>
              <a:rPr lang="ru-RU" sz="2000" dirty="0"/>
              <a:t>работы элемента И1 через инвертор </a:t>
            </a:r>
            <a:r>
              <a:rPr lang="ru-RU" sz="2000" dirty="0" err="1"/>
              <a:t>Инв</a:t>
            </a:r>
            <a:r>
              <a:rPr lang="ru-RU" sz="2000" dirty="0"/>
              <a:t> элемент И2 открывается и пропускает импульсы от ОД в делитель Д и через него — на вход «–» счетчика </a:t>
            </a:r>
            <a:r>
              <a:rPr lang="ru-RU" sz="2000" dirty="0" err="1"/>
              <a:t>Сч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77" y="393885"/>
            <a:ext cx="5590565" cy="4133996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6709408" y="4017048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4174958"/>
            <a:ext cx="336884" cy="20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454442" y="2755232"/>
            <a:ext cx="0" cy="6136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740568" y="2755232"/>
            <a:ext cx="0" cy="6136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740568" y="1596193"/>
            <a:ext cx="370367" cy="36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1925751" y="1796902"/>
            <a:ext cx="185184" cy="1063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492857" y="779806"/>
            <a:ext cx="370367" cy="36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143375" y="2057400"/>
            <a:ext cx="571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верх 13"/>
          <p:cNvSpPr/>
          <p:nvPr/>
        </p:nvSpPr>
        <p:spPr>
          <a:xfrm>
            <a:off x="5991367" y="982638"/>
            <a:ext cx="313899" cy="272930"/>
          </a:xfrm>
          <a:prstGeom prst="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003" y="1789422"/>
            <a:ext cx="1564007" cy="39017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661" y="577901"/>
            <a:ext cx="574061" cy="391223"/>
          </a:xfrm>
          <a:prstGeom prst="rect">
            <a:avLst/>
          </a:prstGeom>
        </p:spPr>
      </p:pic>
      <p:cxnSp>
        <p:nvCxnSpPr>
          <p:cNvPr id="19" name="Прямая со стрелкой 18"/>
          <p:cNvCxnSpPr/>
          <p:nvPr/>
        </p:nvCxnSpPr>
        <p:spPr>
          <a:xfrm flipV="1">
            <a:off x="2454442" y="2141622"/>
            <a:ext cx="0" cy="31926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2678040" y="1255568"/>
            <a:ext cx="25007" cy="8587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1925751" y="936307"/>
            <a:ext cx="0" cy="31926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611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4412" t="27451" r="8970" b="9707"/>
          <a:stretch/>
        </p:blipFill>
        <p:spPr>
          <a:xfrm>
            <a:off x="448918" y="249256"/>
            <a:ext cx="8399247" cy="5166732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97541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5415988"/>
            <a:ext cx="9090211" cy="141511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АЛСН </a:t>
            </a:r>
            <a:r>
              <a:rPr lang="ru-RU" sz="2000" b="1" dirty="0">
                <a:solidFill>
                  <a:srgbClr val="C00000"/>
                </a:solidFill>
              </a:rPr>
              <a:t>с автостопом </a:t>
            </a:r>
            <a:r>
              <a:rPr lang="ru-RU" sz="2000" b="1" dirty="0"/>
              <a:t>представляет собой </a:t>
            </a:r>
            <a:r>
              <a:rPr lang="ru-RU" sz="2000" b="1" dirty="0">
                <a:solidFill>
                  <a:srgbClr val="002060"/>
                </a:solidFill>
              </a:rPr>
              <a:t>совокупность путевых и локомотивных устройств.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/>
              <a:t>Путевыми устройствами АЛС оборудуются не только пути перегона, но и все главные пути на станциях, а также приемо-отправочные пути, по которым предусматривается безостановочный пропуск поездов.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60611" y="4639235"/>
            <a:ext cx="4965778" cy="551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9328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9587" y="-136478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592" y="4527882"/>
            <a:ext cx="9067800" cy="23613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С </a:t>
            </a:r>
            <a:r>
              <a:rPr lang="ru-RU" sz="2000" dirty="0"/>
              <a:t>помощью делителя число импульсов от ОД приводится к масштабу полной длины блок-участка. </a:t>
            </a:r>
            <a:r>
              <a:rPr lang="ru-RU" sz="2000" i="1" dirty="0"/>
              <a:t>Счетчик </a:t>
            </a:r>
            <a:r>
              <a:rPr lang="ru-RU" sz="2000" i="1" dirty="0" err="1"/>
              <a:t>Сч</a:t>
            </a:r>
            <a:r>
              <a:rPr lang="ru-RU" sz="2000" i="1" dirty="0"/>
              <a:t> работает в режиме </a:t>
            </a:r>
            <a:r>
              <a:rPr lang="ru-RU" sz="2000" dirty="0"/>
              <a:t>вычитания из полной длины </a:t>
            </a:r>
            <a:r>
              <a:rPr lang="ru-RU" sz="2000" dirty="0" err="1"/>
              <a:t>Lбл</a:t>
            </a:r>
            <a:r>
              <a:rPr lang="ru-RU" sz="2000" dirty="0"/>
              <a:t> расстояния, проходимого поездом. </a:t>
            </a:r>
            <a:r>
              <a:rPr lang="ru-RU" sz="2000" i="1" dirty="0"/>
              <a:t>Блок ИС</a:t>
            </a:r>
            <a:r>
              <a:rPr lang="ru-RU" sz="2000" dirty="0"/>
              <a:t>, получая импульсы от ОД, преобразует их в значение фактической скорости </a:t>
            </a:r>
            <a:r>
              <a:rPr lang="ru-RU" sz="2000" dirty="0" err="1"/>
              <a:t>νф</a:t>
            </a:r>
            <a:r>
              <a:rPr lang="ru-RU" sz="2000" dirty="0"/>
              <a:t> движения поезда. </a:t>
            </a:r>
            <a:r>
              <a:rPr lang="ru-RU" sz="2000" i="1" dirty="0"/>
              <a:t>Через АП </a:t>
            </a:r>
            <a:r>
              <a:rPr lang="ru-RU" sz="2000" dirty="0"/>
              <a:t>вычисляется значение программной скорости </a:t>
            </a:r>
            <a:r>
              <a:rPr lang="ru-RU" sz="2000" dirty="0" err="1"/>
              <a:t>νп</a:t>
            </a:r>
            <a:r>
              <a:rPr lang="ru-RU" sz="2000" dirty="0"/>
              <a:t> движения поезда. </a:t>
            </a:r>
            <a:r>
              <a:rPr lang="ru-RU" sz="2000" i="1" dirty="0"/>
              <a:t>В блоке сравнения БС </a:t>
            </a:r>
            <a:r>
              <a:rPr lang="ru-RU" sz="2000" dirty="0"/>
              <a:t>сопоставляются эти скорости. Если скорость </a:t>
            </a:r>
            <a:r>
              <a:rPr lang="ru-RU" sz="2000" dirty="0" err="1"/>
              <a:t>νф</a:t>
            </a:r>
            <a:r>
              <a:rPr lang="ru-RU" sz="2000" dirty="0"/>
              <a:t> &gt; </a:t>
            </a:r>
            <a:r>
              <a:rPr lang="ru-RU" sz="2000" dirty="0" err="1"/>
              <a:t>νп</a:t>
            </a:r>
            <a:r>
              <a:rPr lang="ru-RU" sz="2000" dirty="0"/>
              <a:t>, то из блока БС подается сигнал </a:t>
            </a:r>
            <a:r>
              <a:rPr lang="ru-RU" sz="2000" i="1" dirty="0"/>
              <a:t>в блок ВТ и включается торможение поезда</a:t>
            </a:r>
            <a:r>
              <a:rPr lang="ru-RU" sz="2000" dirty="0"/>
              <a:t>, которое длится до тех пор, пока скорость </a:t>
            </a:r>
            <a:r>
              <a:rPr lang="ru-RU" sz="2000" dirty="0" err="1"/>
              <a:t>νф</a:t>
            </a:r>
            <a:r>
              <a:rPr lang="ru-RU" sz="2000" dirty="0"/>
              <a:t> не снизится до скорости </a:t>
            </a:r>
            <a:r>
              <a:rPr lang="ru-RU" sz="2000" dirty="0" err="1"/>
              <a:t>νп</a:t>
            </a:r>
            <a:r>
              <a:rPr lang="ru-RU" sz="2000" dirty="0"/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77" y="393885"/>
            <a:ext cx="5590565" cy="4133996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6709408" y="4017048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4174958"/>
            <a:ext cx="336884" cy="20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740568" y="2755232"/>
            <a:ext cx="0" cy="6136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143375" y="2057400"/>
            <a:ext cx="571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143375" y="1458576"/>
            <a:ext cx="571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верх 13"/>
          <p:cNvSpPr/>
          <p:nvPr/>
        </p:nvSpPr>
        <p:spPr>
          <a:xfrm>
            <a:off x="5991367" y="982638"/>
            <a:ext cx="313899" cy="272930"/>
          </a:xfrm>
          <a:prstGeom prst="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2268" y="1762981"/>
            <a:ext cx="1564007" cy="390178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>
            <a:off x="1740568" y="2259106"/>
            <a:ext cx="407337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879318" y="2151530"/>
            <a:ext cx="561824" cy="2017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5365118" y="1988940"/>
            <a:ext cx="94014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5343510" y="1119103"/>
            <a:ext cx="0" cy="83896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4768663" y="887506"/>
            <a:ext cx="0" cy="23159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6291819" y="1653988"/>
            <a:ext cx="0" cy="40341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889600" y="1306823"/>
            <a:ext cx="561824" cy="34716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93521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39587" y="-136478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592" y="4527882"/>
            <a:ext cx="9067800" cy="23613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i="1" dirty="0"/>
              <a:t>  </a:t>
            </a:r>
            <a:r>
              <a:rPr lang="ru-RU" sz="2000" i="1" dirty="0" smtClean="0"/>
              <a:t>  По </a:t>
            </a:r>
            <a:r>
              <a:rPr lang="ru-RU" sz="2000" i="1" dirty="0"/>
              <a:t>мере приближения поезда к светофору 3 и при непрерывном уменьшении длины блок-участка</a:t>
            </a:r>
            <a:r>
              <a:rPr lang="ru-RU" sz="2000" dirty="0"/>
              <a:t> от АП напряжение, пропорциональное </a:t>
            </a:r>
            <a:r>
              <a:rPr lang="ru-RU" sz="2000" dirty="0" err="1"/>
              <a:t>νп</a:t>
            </a:r>
            <a:r>
              <a:rPr lang="ru-RU" sz="2000" dirty="0"/>
              <a:t>, также непрерывно снижается, поэтому </a:t>
            </a:r>
            <a:r>
              <a:rPr lang="ru-RU" sz="2000" b="1" i="1" dirty="0"/>
              <a:t>происходит плавное торможение поезда до полной остановки.</a:t>
            </a:r>
            <a:r>
              <a:rPr lang="ru-RU" sz="2000" dirty="0"/>
              <a:t> </a:t>
            </a:r>
            <a:r>
              <a:rPr lang="ru-RU" sz="2000" i="1" dirty="0"/>
              <a:t>Если поезд </a:t>
            </a:r>
            <a:r>
              <a:rPr lang="ru-RU" sz="2000" dirty="0"/>
              <a:t>входит на блок-участок со скоростью, превышающей программную, торможение включается немедленно и скорость снижается до программной. </a:t>
            </a:r>
            <a:r>
              <a:rPr lang="ru-RU" sz="2000" i="1" dirty="0"/>
              <a:t>В случае </a:t>
            </a:r>
            <a:r>
              <a:rPr lang="ru-RU" sz="2000" dirty="0"/>
              <a:t>входа поезда на блок-участок со </a:t>
            </a:r>
            <a:r>
              <a:rPr lang="ru-RU" sz="2000" i="1" dirty="0"/>
              <a:t>скоростью ниже программной торможение </a:t>
            </a:r>
            <a:r>
              <a:rPr lang="ru-RU" sz="2000" dirty="0"/>
              <a:t>включается на меньшем расстоянии от светофора, и в результате плавного торможения поезд останавливается у светофора 3.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4777" y="393885"/>
            <a:ext cx="5590565" cy="4133996"/>
          </a:xfrm>
          <a:prstGeom prst="rect">
            <a:avLst/>
          </a:prstGeom>
        </p:spPr>
      </p:pic>
      <p:sp>
        <p:nvSpPr>
          <p:cNvPr id="7" name="Блок-схема: узел 6"/>
          <p:cNvSpPr/>
          <p:nvPr/>
        </p:nvSpPr>
        <p:spPr>
          <a:xfrm>
            <a:off x="6709408" y="4017048"/>
            <a:ext cx="245934" cy="245651"/>
          </a:xfrm>
          <a:prstGeom prst="flowChartConnector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4174958"/>
            <a:ext cx="336884" cy="2045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454442" y="2755232"/>
            <a:ext cx="0" cy="6136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740568" y="2755232"/>
            <a:ext cx="0" cy="61361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740568" y="1596193"/>
            <a:ext cx="370367" cy="36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1925751" y="1796902"/>
            <a:ext cx="185184" cy="1063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516554" y="1710638"/>
            <a:ext cx="843330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354940" y="1444906"/>
            <a:ext cx="370367" cy="36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143375" y="2057400"/>
            <a:ext cx="571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143375" y="1458576"/>
            <a:ext cx="571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верх 13"/>
          <p:cNvSpPr/>
          <p:nvPr/>
        </p:nvSpPr>
        <p:spPr>
          <a:xfrm>
            <a:off x="5991367" y="982638"/>
            <a:ext cx="313899" cy="272930"/>
          </a:xfrm>
          <a:prstGeom prst="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7972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3983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32412" y="1721224"/>
            <a:ext cx="1411941" cy="29852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244353" y="2514600"/>
            <a:ext cx="1358153" cy="14522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87" r="2524" b="22725"/>
          <a:stretch/>
        </p:blipFill>
        <p:spPr>
          <a:xfrm>
            <a:off x="493378" y="328137"/>
            <a:ext cx="8090008" cy="48986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7829" t="24257" b="61146"/>
          <a:stretch/>
        </p:blipFill>
        <p:spPr>
          <a:xfrm>
            <a:off x="969393" y="710779"/>
            <a:ext cx="1642722" cy="7667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500391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По </a:t>
            </a:r>
            <a:r>
              <a:rPr lang="ru-RU" sz="2000" b="1" dirty="0">
                <a:solidFill>
                  <a:srgbClr val="002060"/>
                </a:solidFill>
              </a:rPr>
              <a:t>мере приближения поезда к светофору </a:t>
            </a:r>
            <a:r>
              <a:rPr lang="ru-RU" sz="2000" dirty="0" smtClean="0"/>
              <a:t>и </a:t>
            </a:r>
            <a:r>
              <a:rPr lang="ru-RU" sz="2000" dirty="0"/>
              <a:t>при непрерывном уменьшении длины блок-участка </a:t>
            </a:r>
            <a:r>
              <a:rPr lang="ru-RU" sz="2000" b="1" dirty="0" smtClean="0">
                <a:solidFill>
                  <a:srgbClr val="002060"/>
                </a:solidFill>
              </a:rPr>
              <a:t>происходит </a:t>
            </a:r>
            <a:r>
              <a:rPr lang="ru-RU" sz="2000" b="1" dirty="0">
                <a:solidFill>
                  <a:srgbClr val="002060"/>
                </a:solidFill>
              </a:rPr>
              <a:t>плавное торможение поезда до полной </a:t>
            </a:r>
            <a:r>
              <a:rPr lang="ru-RU" sz="2000" b="1" dirty="0" smtClean="0">
                <a:solidFill>
                  <a:srgbClr val="002060"/>
                </a:solidFill>
              </a:rPr>
              <a:t>остановки.</a:t>
            </a:r>
          </a:p>
          <a:p>
            <a:pPr algn="just"/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Если </a:t>
            </a:r>
            <a:r>
              <a:rPr lang="ru-RU" sz="2000" b="1" dirty="0">
                <a:solidFill>
                  <a:srgbClr val="002060"/>
                </a:solidFill>
              </a:rPr>
              <a:t>поезд входит на блок-участок со скоростью, </a:t>
            </a:r>
            <a:r>
              <a:rPr lang="ru-RU" sz="2000" b="1" dirty="0">
                <a:solidFill>
                  <a:srgbClr val="C00000"/>
                </a:solidFill>
              </a:rPr>
              <a:t>превышающей программную</a:t>
            </a:r>
            <a:r>
              <a:rPr lang="ru-RU" sz="2000" dirty="0"/>
              <a:t>, </a:t>
            </a:r>
            <a:r>
              <a:rPr lang="ru-RU" sz="2000" b="1" dirty="0"/>
              <a:t>торможение включается немедленно и скорость снижается до программной. </a:t>
            </a:r>
          </a:p>
        </p:txBody>
      </p:sp>
    </p:spTree>
    <p:extLst>
      <p:ext uri="{BB962C8B-B14F-4D97-AF65-F5344CB8AC3E}">
        <p14:creationId xmlns:p14="http://schemas.microsoft.com/office/powerpoint/2010/main" val="34343999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354842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883259"/>
            <a:ext cx="9089408" cy="25211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      </a:t>
            </a:r>
            <a:r>
              <a:rPr lang="ru-RU" sz="2000" b="1" dirty="0" smtClean="0">
                <a:solidFill>
                  <a:srgbClr val="002060"/>
                </a:solidFill>
              </a:rPr>
              <a:t>В </a:t>
            </a:r>
            <a:r>
              <a:rPr lang="ru-RU" sz="2000" b="1" dirty="0">
                <a:solidFill>
                  <a:srgbClr val="002060"/>
                </a:solidFill>
              </a:rPr>
              <a:t>настоящее время внедряется система САУТ-Ц</a:t>
            </a:r>
            <a:r>
              <a:rPr lang="ru-RU" sz="2000" dirty="0"/>
              <a:t>, </a:t>
            </a:r>
            <a:r>
              <a:rPr lang="ru-RU" sz="2000" b="1" dirty="0"/>
              <a:t>в которой </a:t>
            </a:r>
            <a:r>
              <a:rPr lang="ru-RU" sz="2000" b="1" dirty="0">
                <a:solidFill>
                  <a:srgbClr val="002060"/>
                </a:solidFill>
              </a:rPr>
              <a:t>путевые датчики устанавливаются централизованно на входах и выходах со станций</a:t>
            </a:r>
            <a:r>
              <a:rPr lang="ru-RU" sz="2000" dirty="0"/>
              <a:t>. В первом случае они передают на локомотив информацию о длине маршрута и ограничениях скорости, а во втором выполняют функции перегона. Информация о длинах </a:t>
            </a:r>
            <a:r>
              <a:rPr lang="ru-RU" sz="2000" dirty="0" smtClean="0"/>
              <a:t>блок-участков</a:t>
            </a:r>
            <a:r>
              <a:rPr lang="ru-RU" sz="2000" dirty="0"/>
              <a:t>, уклонах и ограничениях скорости на перегонах содержится в блоке параметров пути на локомотиве. Оперативную информацию САУТ-Ц получает от системы </a:t>
            </a:r>
            <a:r>
              <a:rPr lang="ru-RU" sz="2000" dirty="0" smtClean="0"/>
              <a:t>АЛСН, АЛСН-ЕН или </a:t>
            </a:r>
            <a:r>
              <a:rPr lang="ru-RU" sz="2000" dirty="0"/>
              <a:t>КЛУБ. Система САУТ-Ц выполнена на микропроцессорной элементной базе.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4487"/>
            <a:ext cx="9144000" cy="302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2978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944" y="4062219"/>
            <a:ext cx="9043987" cy="26797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Если </a:t>
            </a:r>
            <a:r>
              <a:rPr lang="ru-RU" sz="2000" b="1" dirty="0">
                <a:solidFill>
                  <a:srgbClr val="002060"/>
                </a:solidFill>
              </a:rPr>
              <a:t>при движении </a:t>
            </a:r>
            <a:r>
              <a:rPr lang="ru-RU" sz="2000" b="1" u="sng" dirty="0">
                <a:solidFill>
                  <a:srgbClr val="002060"/>
                </a:solidFill>
              </a:rPr>
              <a:t>по </a:t>
            </a:r>
            <a:r>
              <a:rPr lang="ru-RU" sz="2000" b="1" u="sng" dirty="0" smtClean="0">
                <a:solidFill>
                  <a:srgbClr val="002060"/>
                </a:solidFill>
              </a:rPr>
              <a:t>правильным путям </a:t>
            </a:r>
            <a:r>
              <a:rPr lang="ru-RU" sz="2000" b="1" dirty="0" smtClean="0">
                <a:solidFill>
                  <a:srgbClr val="002060"/>
                </a:solidFill>
              </a:rPr>
              <a:t>перегона </a:t>
            </a:r>
            <a:r>
              <a:rPr lang="ru-RU" sz="2000" b="1" dirty="0">
                <a:solidFill>
                  <a:srgbClr val="002060"/>
                </a:solidFill>
              </a:rPr>
              <a:t>или </a:t>
            </a:r>
            <a:r>
              <a:rPr lang="ru-RU" sz="2000" b="1" dirty="0" smtClean="0">
                <a:solidFill>
                  <a:srgbClr val="002060"/>
                </a:solidFill>
              </a:rPr>
              <a:t>станции</a:t>
            </a:r>
            <a:r>
              <a:rPr lang="ru-RU" sz="2000" dirty="0"/>
              <a:t>, оборудованным путевыми устройствами АЛС, </a:t>
            </a:r>
            <a:r>
              <a:rPr lang="ru-RU" sz="2000" b="1" dirty="0">
                <a:solidFill>
                  <a:srgbClr val="002060"/>
                </a:solidFill>
              </a:rPr>
              <a:t>на локомотивном светофоре внезапно появится </a:t>
            </a:r>
            <a:r>
              <a:rPr lang="ru-RU" sz="2000" b="1" dirty="0">
                <a:solidFill>
                  <a:srgbClr val="C00000"/>
                </a:solidFill>
              </a:rPr>
              <a:t>белый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огонь</a:t>
            </a:r>
            <a:r>
              <a:rPr lang="ru-RU" sz="2000" b="1" dirty="0"/>
              <a:t>, машинист должен </a:t>
            </a:r>
            <a:r>
              <a:rPr lang="ru-RU" sz="2000" dirty="0"/>
              <a:t>снизить скорость, вести </a:t>
            </a:r>
            <a:r>
              <a:rPr lang="ru-RU" sz="2000" b="1" dirty="0"/>
              <a:t>поезд с особой бдительностью и со скоростью </a:t>
            </a:r>
            <a:r>
              <a:rPr lang="ru-RU" sz="2000" b="1" dirty="0">
                <a:solidFill>
                  <a:srgbClr val="C00000"/>
                </a:solidFill>
              </a:rPr>
              <a:t>не более 40 км/час </a:t>
            </a:r>
            <a:r>
              <a:rPr lang="ru-RU" sz="2000" dirty="0"/>
              <a:t>до следующего светофора или до появления разрешающего показания. </a:t>
            </a:r>
            <a:endParaRPr lang="ru-RU" sz="2000" dirty="0" smtClean="0"/>
          </a:p>
          <a:p>
            <a:pPr marL="0" indent="0" algn="just">
              <a:buNone/>
            </a:pPr>
            <a:r>
              <a:rPr lang="ru-RU" sz="2000" b="1" dirty="0" smtClean="0"/>
              <a:t>   При </a:t>
            </a:r>
            <a:r>
              <a:rPr lang="ru-RU" sz="2000" b="1" dirty="0"/>
              <a:t>наличии </a:t>
            </a:r>
            <a:r>
              <a:rPr lang="ru-RU" sz="2000" b="1" dirty="0">
                <a:solidFill>
                  <a:srgbClr val="002060"/>
                </a:solidFill>
              </a:rPr>
              <a:t>разрешающего огня </a:t>
            </a:r>
            <a:r>
              <a:rPr lang="ru-RU" sz="2000" b="1" dirty="0"/>
              <a:t>на локомотивном светофоре </a:t>
            </a:r>
            <a:r>
              <a:rPr lang="ru-RU" sz="2000" b="1" dirty="0">
                <a:solidFill>
                  <a:srgbClr val="002060"/>
                </a:solidFill>
              </a:rPr>
              <a:t>проходной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светофор с погасшим огнем </a:t>
            </a:r>
            <a:r>
              <a:rPr lang="ru-RU" sz="2000" b="1" dirty="0">
                <a:solidFill>
                  <a:srgbClr val="C00000"/>
                </a:solidFill>
              </a:rPr>
              <a:t>разрешается проследовать безостановочно</a:t>
            </a:r>
            <a:r>
              <a:rPr lang="ru-RU" sz="2000" dirty="0"/>
              <a:t>, </a:t>
            </a:r>
            <a:r>
              <a:rPr lang="ru-RU" sz="2000" b="1" dirty="0"/>
              <a:t>руководствуясь показаниями локомотивного светофора</a:t>
            </a:r>
            <a:r>
              <a:rPr lang="ru-RU" sz="2000" dirty="0"/>
              <a:t>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090" t="21293" r="4776" b="9055"/>
          <a:stretch/>
        </p:blipFill>
        <p:spPr>
          <a:xfrm>
            <a:off x="3057099" y="557548"/>
            <a:ext cx="5872470" cy="3340898"/>
          </a:xfrm>
          <a:prstGeom prst="rect">
            <a:avLst/>
          </a:prstGeom>
        </p:spPr>
      </p:pic>
      <p:sp>
        <p:nvSpPr>
          <p:cNvPr id="8" name="Заголовок 4"/>
          <p:cNvSpPr txBox="1">
            <a:spLocks/>
          </p:cNvSpPr>
          <p:nvPr/>
        </p:nvSpPr>
        <p:spPr>
          <a:xfrm>
            <a:off x="2771348" y="69681"/>
            <a:ext cx="2974359" cy="644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3289602" y="557548"/>
            <a:ext cx="1187355" cy="1446663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76" y="557548"/>
            <a:ext cx="2725148" cy="3340898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 flipH="1">
            <a:off x="2370385" y="1023582"/>
            <a:ext cx="72563" cy="189058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509229" y="6085257"/>
            <a:ext cx="20233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(ИДП Прил.№1 </a:t>
            </a:r>
            <a:r>
              <a:rPr lang="ru-RU" sz="1600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п.25)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4495475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3447" y="3605933"/>
            <a:ext cx="9117106" cy="32520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Движение </a:t>
            </a:r>
            <a:r>
              <a:rPr lang="ru-RU" sz="2000" b="1" dirty="0">
                <a:solidFill>
                  <a:srgbClr val="002060"/>
                </a:solidFill>
              </a:rPr>
              <a:t>поездов </a:t>
            </a:r>
            <a:r>
              <a:rPr lang="ru-RU" sz="2000" b="1" u="sng" dirty="0">
                <a:solidFill>
                  <a:srgbClr val="002060"/>
                </a:solidFill>
              </a:rPr>
              <a:t>по неправильному </a:t>
            </a:r>
            <a:r>
              <a:rPr lang="ru-RU" sz="2000" b="1" u="sng" dirty="0" smtClean="0">
                <a:solidFill>
                  <a:srgbClr val="002060"/>
                </a:solidFill>
              </a:rPr>
              <a:t>пути </a:t>
            </a:r>
            <a:r>
              <a:rPr lang="ru-RU" sz="2000" dirty="0"/>
              <a:t>осуществляется по показаниям </a:t>
            </a:r>
            <a:r>
              <a:rPr lang="ru-RU" sz="2000" dirty="0" smtClean="0"/>
              <a:t>АЛСН, </a:t>
            </a:r>
            <a:r>
              <a:rPr lang="ru-RU" sz="2000" b="1" dirty="0"/>
              <a:t>границей блок-участков являются </a:t>
            </a:r>
            <a:r>
              <a:rPr lang="ru-RU" sz="2000" b="1" dirty="0">
                <a:solidFill>
                  <a:srgbClr val="C00000"/>
                </a:solidFill>
              </a:rPr>
              <a:t>проходные светофоры, установленные для движения по правильному </a:t>
            </a:r>
            <a:r>
              <a:rPr lang="ru-RU" sz="2000" b="1" dirty="0" smtClean="0">
                <a:solidFill>
                  <a:srgbClr val="C00000"/>
                </a:solidFill>
              </a:rPr>
              <a:t>пути</a:t>
            </a:r>
            <a:r>
              <a:rPr lang="ru-RU" sz="2000" dirty="0"/>
              <a:t>. На таких светофорах с обратной стороны устанавливаются дополнительные литерные знаки, соответствующие знакам, установленным на светофоре для движения по правильному </a:t>
            </a:r>
            <a:r>
              <a:rPr lang="ru-RU" sz="2000" dirty="0" smtClean="0"/>
              <a:t>пути.</a:t>
            </a:r>
          </a:p>
          <a:p>
            <a:pPr marL="0" indent="0" algn="just">
              <a:buNone/>
            </a:pPr>
            <a:r>
              <a:rPr lang="ru-RU" sz="2000" dirty="0" smtClean="0"/>
              <a:t>     Если </a:t>
            </a:r>
            <a:r>
              <a:rPr lang="ru-RU" sz="2000" b="1" dirty="0">
                <a:solidFill>
                  <a:srgbClr val="002060"/>
                </a:solidFill>
              </a:rPr>
              <a:t>при движении </a:t>
            </a:r>
            <a:r>
              <a:rPr lang="ru-RU" sz="2000" b="1" u="sng" dirty="0">
                <a:solidFill>
                  <a:srgbClr val="002060"/>
                </a:solidFill>
              </a:rPr>
              <a:t>по </a:t>
            </a:r>
            <a:r>
              <a:rPr lang="ru-RU" sz="2000" b="1" u="sng" dirty="0" smtClean="0">
                <a:solidFill>
                  <a:srgbClr val="002060"/>
                </a:solidFill>
              </a:rPr>
              <a:t>неправильному пути</a:t>
            </a:r>
            <a:r>
              <a:rPr lang="ru-RU" sz="2000" dirty="0" smtClean="0"/>
              <a:t>, </a:t>
            </a:r>
            <a:r>
              <a:rPr lang="ru-RU" sz="2000" dirty="0"/>
              <a:t>оборудованным путевыми устройствами АЛС, </a:t>
            </a:r>
            <a:r>
              <a:rPr lang="ru-RU" sz="2000" b="1" dirty="0">
                <a:solidFill>
                  <a:srgbClr val="002060"/>
                </a:solidFill>
              </a:rPr>
              <a:t>на локомотивном светофоре внезапно появится </a:t>
            </a:r>
            <a:r>
              <a:rPr lang="ru-RU" sz="2000" b="1" u="sng" dirty="0">
                <a:solidFill>
                  <a:srgbClr val="C00000"/>
                </a:solidFill>
              </a:rPr>
              <a:t>белый</a:t>
            </a:r>
            <a:r>
              <a:rPr lang="ru-RU" sz="2000" b="1" u="sng" dirty="0"/>
              <a:t> </a:t>
            </a:r>
            <a:r>
              <a:rPr lang="ru-RU" sz="2000" b="1" u="sng" dirty="0">
                <a:solidFill>
                  <a:srgbClr val="C00000"/>
                </a:solidFill>
              </a:rPr>
              <a:t>огонь</a:t>
            </a:r>
            <a:r>
              <a:rPr lang="ru-RU" sz="2000" b="1" dirty="0"/>
              <a:t>, машинист поезда </a:t>
            </a:r>
            <a:r>
              <a:rPr lang="ru-RU" sz="2000" b="1" dirty="0">
                <a:solidFill>
                  <a:srgbClr val="C00000"/>
                </a:solidFill>
              </a:rPr>
              <a:t>обязан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C00000"/>
                </a:solidFill>
              </a:rPr>
              <a:t>снизить скорость до 20 км/ч </a:t>
            </a:r>
            <a:r>
              <a:rPr lang="ru-RU" sz="2000" b="1" dirty="0"/>
              <a:t>и вести поезд </a:t>
            </a:r>
            <a:r>
              <a:rPr lang="ru-RU" sz="2000" dirty="0"/>
              <a:t>с указанной скоростью до конца блок-участка или до появления разрешающего сигнала на </a:t>
            </a:r>
            <a:r>
              <a:rPr lang="ru-RU" sz="2000" dirty="0" smtClean="0"/>
              <a:t>локомотивном </a:t>
            </a:r>
            <a:r>
              <a:rPr lang="ru-RU" sz="2000" dirty="0"/>
              <a:t>светофоре, быть внимательным и готовым своевременно остановится, если на пути окажется препятствие для дальнейшего движения.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500" t="47448" b="5236"/>
          <a:stretch/>
        </p:blipFill>
        <p:spPr>
          <a:xfrm>
            <a:off x="0" y="365191"/>
            <a:ext cx="8915400" cy="32407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0913" t="38628" r="10853" b="4510"/>
          <a:stretch/>
        </p:blipFill>
        <p:spPr>
          <a:xfrm>
            <a:off x="7536237" y="117318"/>
            <a:ext cx="1420107" cy="2144954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4967848" y="2823882"/>
            <a:ext cx="2568389" cy="16341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2771348" y="69681"/>
            <a:ext cx="2974359" cy="644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34576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045843"/>
            <a:ext cx="9117106" cy="22489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Если </a:t>
            </a:r>
            <a:r>
              <a:rPr lang="ru-RU" sz="2000" b="1" dirty="0">
                <a:solidFill>
                  <a:srgbClr val="002060"/>
                </a:solidFill>
              </a:rPr>
              <a:t>при движении по </a:t>
            </a:r>
            <a:r>
              <a:rPr lang="ru-RU" sz="2000" b="1" dirty="0" smtClean="0">
                <a:solidFill>
                  <a:srgbClr val="002060"/>
                </a:solidFill>
              </a:rPr>
              <a:t>неправильному пути</a:t>
            </a:r>
            <a:r>
              <a:rPr lang="ru-RU" sz="2000" dirty="0" smtClean="0"/>
              <a:t>, </a:t>
            </a:r>
            <a:r>
              <a:rPr lang="ru-RU" sz="2000" dirty="0"/>
              <a:t>оборудованным путевыми устройствами АЛС</a:t>
            </a:r>
            <a:r>
              <a:rPr lang="ru-RU" sz="2000" b="1" dirty="0"/>
              <a:t>, </a:t>
            </a:r>
            <a:r>
              <a:rPr lang="ru-RU" sz="2000" b="1" dirty="0" smtClean="0"/>
              <a:t>выявлено </a:t>
            </a:r>
            <a:r>
              <a:rPr lang="ru-RU" sz="2000" b="1" u="sng" dirty="0" smtClean="0">
                <a:solidFill>
                  <a:srgbClr val="C00000"/>
                </a:solidFill>
              </a:rPr>
              <a:t>нарушение </a:t>
            </a:r>
            <a:r>
              <a:rPr lang="ru-RU" sz="2000" b="1" u="sng" dirty="0">
                <a:solidFill>
                  <a:srgbClr val="C00000"/>
                </a:solidFill>
              </a:rPr>
              <a:t>нормальной работы устройств АЛСН </a:t>
            </a:r>
            <a:r>
              <a:rPr lang="ru-RU" sz="2000" dirty="0"/>
              <a:t>на локомотиве, </a:t>
            </a:r>
            <a:r>
              <a:rPr lang="ru-RU" sz="2000" b="1" dirty="0" smtClean="0">
                <a:solidFill>
                  <a:srgbClr val="002060"/>
                </a:solidFill>
              </a:rPr>
              <a:t>машинист обязан </a:t>
            </a:r>
            <a:r>
              <a:rPr lang="ru-RU" sz="2000" b="1" dirty="0" smtClean="0">
                <a:solidFill>
                  <a:srgbClr val="C00000"/>
                </a:solidFill>
              </a:rPr>
              <a:t>остановить </a:t>
            </a:r>
            <a:r>
              <a:rPr lang="ru-RU" sz="2000" b="1" dirty="0">
                <a:solidFill>
                  <a:srgbClr val="C00000"/>
                </a:solidFill>
              </a:rPr>
              <a:t>поезд </a:t>
            </a:r>
            <a:r>
              <a:rPr lang="ru-RU" sz="2000" dirty="0"/>
              <a:t>у ближайшего светофора встречного направления, а </a:t>
            </a:r>
            <a:r>
              <a:rPr lang="ru-RU" sz="2000" b="1" dirty="0">
                <a:solidFill>
                  <a:srgbClr val="C00000"/>
                </a:solidFill>
              </a:rPr>
              <a:t>далее следовать </a:t>
            </a:r>
            <a:r>
              <a:rPr lang="ru-RU" sz="2000" b="1" u="sng" dirty="0">
                <a:solidFill>
                  <a:srgbClr val="C00000"/>
                </a:solidFill>
              </a:rPr>
              <a:t>до входного светофора </a:t>
            </a:r>
            <a:r>
              <a:rPr lang="ru-RU" sz="2000" dirty="0"/>
              <a:t>(сигнального знака «Граница станции») </a:t>
            </a:r>
            <a:r>
              <a:rPr lang="ru-RU" sz="2000" b="1" dirty="0">
                <a:solidFill>
                  <a:srgbClr val="C00000"/>
                </a:solidFill>
              </a:rPr>
              <a:t>со скоростью не более 20 км/ч </a:t>
            </a:r>
            <a:r>
              <a:rPr lang="ru-RU" sz="2000" dirty="0"/>
              <a:t>с особой бдительностью и готовностью </a:t>
            </a:r>
            <a:r>
              <a:rPr lang="ru-RU" sz="2000" dirty="0" smtClean="0"/>
              <a:t>немедленно </a:t>
            </a:r>
            <a:r>
              <a:rPr lang="ru-RU" sz="2000" dirty="0"/>
              <a:t>остановиться, если встретится препятствие для дальнейшего движения.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500" t="47448" b="5236"/>
          <a:stretch/>
        </p:blipFill>
        <p:spPr>
          <a:xfrm>
            <a:off x="0" y="610855"/>
            <a:ext cx="8915400" cy="324074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0913" t="38628" r="10853" b="4510"/>
          <a:stretch/>
        </p:blipFill>
        <p:spPr>
          <a:xfrm>
            <a:off x="7536237" y="117318"/>
            <a:ext cx="1420107" cy="2144954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4967848" y="2823882"/>
            <a:ext cx="2568389" cy="163410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2771348" y="69681"/>
            <a:ext cx="2974359" cy="644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56086" r="28676" b="6217"/>
          <a:stretch/>
        </p:blipFill>
        <p:spPr>
          <a:xfrm>
            <a:off x="2360407" y="89707"/>
            <a:ext cx="4804593" cy="190202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71348" y="69681"/>
            <a:ext cx="2205317" cy="4228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4"/>
          <p:cNvSpPr txBox="1">
            <a:spLocks/>
          </p:cNvSpPr>
          <p:nvPr/>
        </p:nvSpPr>
        <p:spPr>
          <a:xfrm>
            <a:off x="3084820" y="-18755"/>
            <a:ext cx="2974359" cy="492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84095" y="2978382"/>
            <a:ext cx="228600" cy="21523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84095" y="1896979"/>
            <a:ext cx="228600" cy="21523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57202" y="1255487"/>
            <a:ext cx="228600" cy="21523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84095" y="3374727"/>
            <a:ext cx="228600" cy="21523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732705" y="456716"/>
            <a:ext cx="99674" cy="105373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210939" y="76374"/>
            <a:ext cx="5022301" cy="215878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5649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43" y="4840940"/>
            <a:ext cx="9090212" cy="14926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    </a:t>
            </a:r>
            <a:r>
              <a:rPr lang="ru-RU" sz="2000" b="1" dirty="0" smtClean="0">
                <a:solidFill>
                  <a:srgbClr val="002060"/>
                </a:solidFill>
              </a:rPr>
              <a:t>В случае возникновения </a:t>
            </a:r>
            <a:r>
              <a:rPr lang="ru-RU" sz="2000" b="1" dirty="0" smtClean="0">
                <a:solidFill>
                  <a:srgbClr val="C00000"/>
                </a:solidFill>
              </a:rPr>
              <a:t>неисправности основных систем безопасности АЛСН</a:t>
            </a:r>
            <a:r>
              <a:rPr lang="ru-RU" sz="2000" dirty="0" smtClean="0"/>
              <a:t>, КЛУБ, БЛОК и невозможности восстановления их действия </a:t>
            </a:r>
            <a:r>
              <a:rPr lang="ru-RU" sz="2000" b="1" dirty="0" smtClean="0">
                <a:solidFill>
                  <a:srgbClr val="C00000"/>
                </a:solidFill>
              </a:rPr>
              <a:t>машинист обязан </a:t>
            </a:r>
            <a:r>
              <a:rPr lang="ru-RU" sz="2000" b="1" dirty="0" smtClean="0"/>
              <a:t>незамедлительно сообщить ДСП, ДНЦ и затребовать регистрируемый приказ ДНЦ на следование поезда с неисправными устройствами безопасности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771348" y="69681"/>
            <a:ext cx="2974359" cy="360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553" y="430306"/>
            <a:ext cx="7368988" cy="4145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274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502" y="0"/>
            <a:ext cx="6950042" cy="4444369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76" y="4439568"/>
            <a:ext cx="9084328" cy="1662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В случае неисправности устройств АЛС машинист поезда обязан: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</a:t>
            </a:r>
            <a:r>
              <a:rPr lang="ru-RU" sz="2000" dirty="0" smtClean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при управлении локомотивом пассажирского или грузового поезда </a:t>
            </a:r>
            <a:r>
              <a:rPr lang="ru-RU" sz="2000" b="1" dirty="0"/>
              <a:t>при исправной радиосвязи </a:t>
            </a:r>
            <a:r>
              <a:rPr lang="ru-RU" sz="2000" dirty="0"/>
              <a:t>довести этот поезд до пункта смены локомотивных бригад, где устройства АЛС должны быть отремонтированы без отцепки локомотива или должна быть произведена замена локомотива;</a:t>
            </a: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2771348" y="69681"/>
            <a:ext cx="2974359" cy="644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83461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" y="4514849"/>
            <a:ext cx="9144000" cy="1662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C00000"/>
                </a:solidFill>
              </a:rPr>
              <a:t>В случае неисправности устройств АЛС машинист поезда обязан: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**</a:t>
            </a:r>
            <a:r>
              <a:rPr lang="ru-RU" sz="2000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при </a:t>
            </a:r>
            <a:r>
              <a:rPr lang="ru-RU" sz="2000" b="1" dirty="0">
                <a:solidFill>
                  <a:srgbClr val="002060"/>
                </a:solidFill>
              </a:rPr>
              <a:t>управлении моторвагонным </a:t>
            </a:r>
            <a:r>
              <a:rPr lang="ru-RU" sz="2000" b="1" dirty="0" smtClean="0">
                <a:solidFill>
                  <a:srgbClr val="002060"/>
                </a:solidFill>
              </a:rPr>
              <a:t>поездом (МВПС) </a:t>
            </a:r>
            <a:r>
              <a:rPr lang="ru-RU" sz="2000" dirty="0"/>
              <a:t>довести этот поезд до ближайшей </a:t>
            </a:r>
            <a:r>
              <a:rPr lang="ru-RU" sz="2000" dirty="0" smtClean="0"/>
              <a:t>станции </a:t>
            </a:r>
            <a:r>
              <a:rPr lang="ru-RU" sz="2000" dirty="0"/>
              <a:t>с основным или оборотным депо или </a:t>
            </a:r>
            <a:r>
              <a:rPr lang="ru-RU" sz="2000" dirty="0" smtClean="0"/>
              <a:t>станции</a:t>
            </a:r>
            <a:r>
              <a:rPr lang="ru-RU" sz="2000" dirty="0"/>
              <a:t>, имеющей пункт их технического обслуживания.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4597" r="5571"/>
          <a:stretch/>
        </p:blipFill>
        <p:spPr>
          <a:xfrm>
            <a:off x="732394" y="382137"/>
            <a:ext cx="7779223" cy="4132712"/>
          </a:xfrm>
          <a:prstGeom prst="rect">
            <a:avLst/>
          </a:prstGeom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2971800" y="-295835"/>
            <a:ext cx="2773907" cy="1010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9994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42965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5895603"/>
            <a:ext cx="9117106" cy="7965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По способу передачи сигналов </a:t>
            </a:r>
            <a:r>
              <a:rPr lang="ru-RU" sz="2000" b="1" dirty="0"/>
              <a:t>с пути на локомотив устройства АЛС делятся на </a:t>
            </a:r>
            <a:r>
              <a:rPr lang="ru-RU" sz="2000" b="1" dirty="0">
                <a:solidFill>
                  <a:srgbClr val="C00000"/>
                </a:solidFill>
              </a:rPr>
              <a:t>АЛС точечного типа (АЛСТ) </a:t>
            </a:r>
            <a:r>
              <a:rPr lang="ru-RU" sz="2000" b="1" dirty="0"/>
              <a:t>и </a:t>
            </a:r>
            <a:r>
              <a:rPr lang="ru-RU" sz="2000" b="1" dirty="0">
                <a:solidFill>
                  <a:srgbClr val="C00000"/>
                </a:solidFill>
              </a:rPr>
              <a:t>АЛС непрерывного типа (АЛСН).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69" y="429654"/>
            <a:ext cx="8997728" cy="536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4240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0" y="457334"/>
            <a:ext cx="9144000" cy="16621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Следование поездов с неисправными АЛС </a:t>
            </a:r>
            <a:r>
              <a:rPr lang="ru-RU" sz="2000" b="1" dirty="0"/>
              <a:t>или другими </a:t>
            </a:r>
            <a:r>
              <a:rPr lang="ru-RU" sz="2000" b="1" dirty="0" smtClean="0"/>
              <a:t>устройствами </a:t>
            </a:r>
            <a:r>
              <a:rPr lang="ru-RU" sz="2000" b="1" dirty="0"/>
              <a:t>безопасности </a:t>
            </a:r>
            <a:r>
              <a:rPr lang="ru-RU" sz="2000" b="1" dirty="0" smtClean="0"/>
              <a:t>(КЛУБ</a:t>
            </a:r>
            <a:r>
              <a:rPr lang="ru-RU" sz="2000" b="1" dirty="0"/>
              <a:t>, КПД, САУТ, УКБМ, ТСКБМ, </a:t>
            </a:r>
            <a:r>
              <a:rPr lang="ru-RU" sz="2000" b="1" dirty="0" smtClean="0"/>
              <a:t>РС) </a:t>
            </a:r>
            <a:r>
              <a:rPr lang="ru-RU" sz="2000" b="1" dirty="0"/>
              <a:t>до указанных пунктов должно </a:t>
            </a:r>
            <a:r>
              <a:rPr lang="ru-RU" sz="2000" b="1" dirty="0">
                <a:solidFill>
                  <a:srgbClr val="C00000"/>
                </a:solidFill>
              </a:rPr>
              <a:t>осуществляться по приказу ДНЦ</a:t>
            </a:r>
            <a:r>
              <a:rPr lang="ru-RU" sz="2000" b="1" dirty="0"/>
              <a:t>, передаваемому ДСП станций участка.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717" y="5063829"/>
            <a:ext cx="904398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</a:rPr>
              <a:t>Приказ ДНЦ </a:t>
            </a:r>
            <a:r>
              <a:rPr lang="ru-RU" sz="2000" b="1" dirty="0" smtClean="0"/>
              <a:t>передается</a:t>
            </a:r>
            <a:r>
              <a:rPr lang="ru-RU" sz="2000" b="1" dirty="0" smtClean="0">
                <a:solidFill>
                  <a:srgbClr val="002060"/>
                </a:solidFill>
              </a:rPr>
              <a:t> ДСП участка следования поезда с неисправными устройствами АЛСН </a:t>
            </a:r>
            <a:r>
              <a:rPr lang="ru-RU" sz="2000" b="1" dirty="0" smtClean="0"/>
              <a:t>и</a:t>
            </a:r>
            <a:r>
              <a:rPr lang="ru-RU" sz="2000" b="1" dirty="0" smtClean="0">
                <a:solidFill>
                  <a:srgbClr val="002060"/>
                </a:solidFill>
              </a:rPr>
              <a:t> машинисту поезда по поездной радиосвязи.</a:t>
            </a:r>
          </a:p>
          <a:p>
            <a:pPr algn="just"/>
            <a:r>
              <a:rPr lang="ru-RU" sz="2000" dirty="0" smtClean="0"/>
              <a:t>     При </a:t>
            </a:r>
            <a:r>
              <a:rPr lang="ru-RU" sz="2000" dirty="0"/>
              <a:t>неисправности скоростемера, КПД, КЛУБ-У, во время которой невозможна индикация скорости, контроль скоростей, производить по индикаторам других систем (САУТ, автоведение и т. п</a:t>
            </a:r>
            <a:r>
              <a:rPr lang="ru-RU" sz="2000" dirty="0" smtClean="0"/>
              <a:t>.).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61026" y="1429448"/>
            <a:ext cx="7160144" cy="34778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solidFill>
                  <a:srgbClr val="7030A0"/>
                </a:solidFill>
              </a:rPr>
              <a:t>03.12.2019г</a:t>
            </a:r>
            <a:r>
              <a:rPr lang="ru-RU" sz="2000" i="1" dirty="0" smtClean="0"/>
              <a:t>     </a:t>
            </a:r>
            <a:r>
              <a:rPr lang="ru-RU" sz="2000" i="1" dirty="0" smtClean="0">
                <a:solidFill>
                  <a:srgbClr val="7030A0"/>
                </a:solidFill>
              </a:rPr>
              <a:t>12</a:t>
            </a:r>
            <a:r>
              <a:rPr lang="ru-RU" sz="2000" i="1" dirty="0" smtClean="0"/>
              <a:t> час </a:t>
            </a:r>
            <a:r>
              <a:rPr lang="ru-RU" sz="2000" i="1" dirty="0" smtClean="0">
                <a:solidFill>
                  <a:srgbClr val="7030A0"/>
                </a:solidFill>
              </a:rPr>
              <a:t>17</a:t>
            </a:r>
            <a:r>
              <a:rPr lang="ru-RU" sz="2000" i="1" dirty="0" smtClean="0"/>
              <a:t> мин       Приказ №</a:t>
            </a:r>
            <a:r>
              <a:rPr lang="ru-RU" sz="2000" i="1" dirty="0" smtClean="0">
                <a:solidFill>
                  <a:srgbClr val="7030A0"/>
                </a:solidFill>
              </a:rPr>
              <a:t>628</a:t>
            </a:r>
          </a:p>
          <a:p>
            <a:pPr algn="just"/>
            <a:r>
              <a:rPr lang="ru-RU" sz="2000" i="1" u="sng" dirty="0" smtClean="0">
                <a:solidFill>
                  <a:srgbClr val="7030A0"/>
                </a:solidFill>
              </a:rPr>
              <a:t> Ахтуба -  Трубная</a:t>
            </a:r>
            <a:r>
              <a:rPr lang="ru-RU" sz="2000" i="1" dirty="0" smtClean="0">
                <a:solidFill>
                  <a:srgbClr val="7030A0"/>
                </a:solidFill>
              </a:rPr>
              <a:t> </a:t>
            </a:r>
            <a:r>
              <a:rPr lang="ru-RU" sz="2000" dirty="0" smtClean="0"/>
              <a:t>ДСП, ТЧМ поезда №</a:t>
            </a:r>
            <a:r>
              <a:rPr lang="ru-RU" sz="2000" i="1" u="sng" dirty="0" smtClean="0">
                <a:solidFill>
                  <a:srgbClr val="7030A0"/>
                </a:solidFill>
              </a:rPr>
              <a:t>2202  Семенову</a:t>
            </a:r>
            <a:r>
              <a:rPr lang="ru-RU" sz="2000" i="1" dirty="0" smtClean="0">
                <a:solidFill>
                  <a:srgbClr val="7030A0"/>
                </a:solidFill>
              </a:rPr>
              <a:t> </a:t>
            </a:r>
          </a:p>
          <a:p>
            <a:pPr algn="just"/>
            <a:r>
              <a:rPr lang="ru-RU" sz="2000" dirty="0"/>
              <a:t>Разрешаю следовать с выключенными </a:t>
            </a:r>
            <a:r>
              <a:rPr lang="ru-RU" sz="2000" dirty="0" smtClean="0"/>
              <a:t>устройствами (</a:t>
            </a:r>
            <a:r>
              <a:rPr lang="ru-RU" sz="2000" dirty="0"/>
              <a:t>АЛСН,КЛУБ,КПД,САУТ,УКБМ,ТСКБМ,PC</a:t>
            </a:r>
            <a:r>
              <a:rPr lang="ru-RU" sz="2000" dirty="0" smtClean="0"/>
              <a:t>) по причине их неисправности от станции </a:t>
            </a:r>
            <a:r>
              <a:rPr lang="ru-RU" sz="2000" i="1" u="sng" dirty="0" smtClean="0">
                <a:solidFill>
                  <a:srgbClr val="7030A0"/>
                </a:solidFill>
              </a:rPr>
              <a:t>Ахтуба</a:t>
            </a:r>
            <a:r>
              <a:rPr lang="ru-RU" sz="2000" dirty="0" smtClean="0"/>
              <a:t>  </a:t>
            </a:r>
            <a:r>
              <a:rPr lang="ru-RU" sz="2000" dirty="0"/>
              <a:t>до станции </a:t>
            </a:r>
            <a:r>
              <a:rPr lang="ru-RU" sz="2000" i="1" u="sng" dirty="0" smtClean="0">
                <a:solidFill>
                  <a:srgbClr val="7030A0"/>
                </a:solidFill>
              </a:rPr>
              <a:t>Трубная </a:t>
            </a:r>
            <a:r>
              <a:rPr lang="ru-RU" sz="2000" dirty="0" smtClean="0"/>
              <a:t>по правильному пути, руководствуясь показаниями напольных светофоров с особой бдительностью. Обеспечить безопасный пропуск поезда </a:t>
            </a:r>
            <a:r>
              <a:rPr lang="ru-RU" sz="2000" i="1" u="sng" dirty="0" smtClean="0">
                <a:solidFill>
                  <a:srgbClr val="7030A0"/>
                </a:solidFill>
              </a:rPr>
              <a:t>№2202</a:t>
            </a:r>
            <a:r>
              <a:rPr lang="ru-RU" sz="2000" i="1" dirty="0" smtClean="0">
                <a:solidFill>
                  <a:srgbClr val="7030A0"/>
                </a:solidFill>
              </a:rPr>
              <a:t> </a:t>
            </a:r>
            <a:r>
              <a:rPr lang="ru-RU" sz="2000" dirty="0" smtClean="0"/>
              <a:t>по участку и путям станции. Отправление поезда </a:t>
            </a:r>
            <a:r>
              <a:rPr lang="ru-RU" sz="2000" i="1" u="sng" dirty="0">
                <a:solidFill>
                  <a:srgbClr val="7030A0"/>
                </a:solidFill>
              </a:rPr>
              <a:t>№2202</a:t>
            </a:r>
            <a:r>
              <a:rPr lang="ru-RU" sz="2000" i="1" dirty="0">
                <a:solidFill>
                  <a:srgbClr val="7030A0"/>
                </a:solidFill>
              </a:rPr>
              <a:t> </a:t>
            </a:r>
            <a:r>
              <a:rPr lang="ru-RU" sz="2000" dirty="0" smtClean="0"/>
              <a:t>осуществлять на свободный перегон</a:t>
            </a:r>
            <a:r>
              <a:rPr lang="ru-RU" sz="2000" dirty="0"/>
              <a:t>.</a:t>
            </a:r>
          </a:p>
          <a:p>
            <a:pPr algn="just"/>
            <a:r>
              <a:rPr lang="ru-RU" sz="2000" dirty="0" smtClean="0"/>
              <a:t>                                      ДНЦ </a:t>
            </a:r>
            <a:r>
              <a:rPr lang="ru-RU" sz="2000" i="1" u="sng" dirty="0" smtClean="0">
                <a:solidFill>
                  <a:srgbClr val="7030A0"/>
                </a:solidFill>
              </a:rPr>
              <a:t>Новикова</a:t>
            </a:r>
            <a:endParaRPr lang="ru-RU" sz="2000" i="1" u="sng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" y="2078420"/>
            <a:ext cx="1750605" cy="12516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30" y="2412416"/>
            <a:ext cx="755970" cy="755970"/>
          </a:xfrm>
          <a:prstGeom prst="rect">
            <a:avLst/>
          </a:prstGeom>
        </p:spPr>
      </p:pic>
      <p:sp>
        <p:nvSpPr>
          <p:cNvPr id="10" name="Заголовок 4"/>
          <p:cNvSpPr txBox="1">
            <a:spLocks/>
          </p:cNvSpPr>
          <p:nvPr/>
        </p:nvSpPr>
        <p:spPr>
          <a:xfrm>
            <a:off x="2812292" y="17157"/>
            <a:ext cx="2974359" cy="367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73159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296" y="4474695"/>
            <a:ext cx="9049871" cy="22891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</a:rPr>
              <a:t>При наличии сообщения </a:t>
            </a:r>
            <a:r>
              <a:rPr lang="ru-RU" sz="2000" dirty="0"/>
              <a:t>от ДНЦ, ДСП о свободности межстанционного перегона следовать со скоростью </a:t>
            </a:r>
            <a:r>
              <a:rPr lang="ru-RU" sz="2000" b="1" dirty="0">
                <a:solidFill>
                  <a:srgbClr val="002060"/>
                </a:solidFill>
              </a:rPr>
              <a:t>не более 100 км/ч для пассажирских поездов </a:t>
            </a:r>
            <a:r>
              <a:rPr lang="ru-RU" sz="2000" dirty="0"/>
              <a:t>и МВПС и </a:t>
            </a:r>
            <a:r>
              <a:rPr lang="ru-RU" sz="2000" b="1" dirty="0">
                <a:solidFill>
                  <a:srgbClr val="002060"/>
                </a:solidFill>
              </a:rPr>
              <a:t>не более 70 км/ч для грузовых поездов</a:t>
            </a:r>
            <a:r>
              <a:rPr lang="ru-RU" sz="2000" dirty="0">
                <a:solidFill>
                  <a:srgbClr val="002060"/>
                </a:solidFill>
              </a:rPr>
              <a:t>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При </a:t>
            </a:r>
            <a:r>
              <a:rPr lang="ru-RU" sz="2000" b="1" dirty="0">
                <a:solidFill>
                  <a:srgbClr val="C00000"/>
                </a:solidFill>
              </a:rPr>
              <a:t>отсутствии сообщения </a:t>
            </a:r>
            <a:r>
              <a:rPr lang="ru-RU" sz="2000" dirty="0"/>
              <a:t>от ДНЦ, ДСП о свободности межстанционного перегона следовать при зеленом огне путевого светофора со скоростью </a:t>
            </a:r>
            <a:r>
              <a:rPr lang="ru-RU" sz="2000" b="1" dirty="0">
                <a:solidFill>
                  <a:srgbClr val="002060"/>
                </a:solidFill>
              </a:rPr>
              <a:t>не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более 80 км/ч для пассажирских поездов</a:t>
            </a:r>
            <a:r>
              <a:rPr lang="ru-RU" sz="2000" b="1" dirty="0"/>
              <a:t> </a:t>
            </a:r>
            <a:r>
              <a:rPr lang="ru-RU" sz="2000" dirty="0"/>
              <a:t>и МВПС и </a:t>
            </a:r>
            <a:r>
              <a:rPr lang="ru-RU" sz="2000" b="1" dirty="0">
                <a:solidFill>
                  <a:srgbClr val="002060"/>
                </a:solidFill>
              </a:rPr>
              <a:t>не более 50 км/ч для грузовых поездов.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931458" y="0"/>
            <a:ext cx="2962166" cy="349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b="16395"/>
          <a:stretch/>
        </p:blipFill>
        <p:spPr>
          <a:xfrm>
            <a:off x="1163091" y="349624"/>
            <a:ext cx="6498899" cy="393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54345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44154"/>
            <a:ext cx="9144000" cy="30793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u="sng" dirty="0">
                <a:solidFill>
                  <a:srgbClr val="C00000"/>
                </a:solidFill>
              </a:rPr>
              <a:t>Скорость проследования переездов</a:t>
            </a:r>
          </a:p>
          <a:p>
            <a:pPr marL="0" indent="0" algn="just">
              <a:buNone/>
            </a:pPr>
            <a:r>
              <a:rPr lang="ru-RU" sz="2000" dirty="0" smtClean="0"/>
              <a:t>      Если </a:t>
            </a:r>
            <a:r>
              <a:rPr lang="ru-RU" sz="2000" b="1" dirty="0" smtClean="0">
                <a:solidFill>
                  <a:srgbClr val="002060"/>
                </a:solidFill>
              </a:rPr>
              <a:t>переезд оборудован двусторонней системой оповещения </a:t>
            </a:r>
            <a:r>
              <a:rPr lang="ru-RU" sz="2000" dirty="0" smtClean="0"/>
              <a:t>о приближении поезда, то скорость проследования переезда </a:t>
            </a:r>
            <a:r>
              <a:rPr lang="ru-RU" sz="2000" b="1" dirty="0" smtClean="0">
                <a:solidFill>
                  <a:srgbClr val="C00000"/>
                </a:solidFill>
              </a:rPr>
              <a:t>с исправными устройствами АЛСН </a:t>
            </a:r>
            <a:r>
              <a:rPr lang="ru-RU" sz="2000" dirty="0" smtClean="0"/>
              <a:t>как по правильному, так и по неправильному пути – </a:t>
            </a:r>
            <a:r>
              <a:rPr lang="ru-RU" sz="2000" b="1" dirty="0" smtClean="0">
                <a:solidFill>
                  <a:srgbClr val="7030A0"/>
                </a:solidFill>
              </a:rPr>
              <a:t>установленная.</a:t>
            </a:r>
          </a:p>
          <a:p>
            <a:pPr marL="0" indent="0" algn="just">
              <a:buNone/>
            </a:pPr>
            <a:r>
              <a:rPr lang="ru-RU" sz="2000" dirty="0"/>
              <a:t>     </a:t>
            </a:r>
            <a:r>
              <a:rPr lang="ru-RU" sz="2000" b="1" dirty="0">
                <a:solidFill>
                  <a:srgbClr val="002060"/>
                </a:solidFill>
              </a:rPr>
              <a:t>Скорость следования по переездам</a:t>
            </a:r>
            <a:r>
              <a:rPr lang="ru-RU" sz="2000" dirty="0"/>
              <a:t>, </a:t>
            </a:r>
            <a:r>
              <a:rPr lang="ru-RU" sz="2000" dirty="0" smtClean="0"/>
              <a:t>оборудованными </a:t>
            </a:r>
            <a:r>
              <a:rPr lang="ru-RU" sz="2000" dirty="0"/>
              <a:t>устройствами переездной сигнализации или обслуживаемые дежурным работником </a:t>
            </a:r>
            <a:r>
              <a:rPr lang="ru-RU" sz="2000" b="1" dirty="0">
                <a:solidFill>
                  <a:srgbClr val="C00000"/>
                </a:solidFill>
              </a:rPr>
              <a:t>при неисправности АЛСН </a:t>
            </a:r>
            <a:r>
              <a:rPr lang="ru-RU" sz="2000" b="1" dirty="0" smtClean="0">
                <a:solidFill>
                  <a:srgbClr val="7030A0"/>
                </a:solidFill>
              </a:rPr>
              <a:t>не </a:t>
            </a:r>
            <a:r>
              <a:rPr lang="ru-RU" sz="2000" b="1" dirty="0">
                <a:solidFill>
                  <a:srgbClr val="7030A0"/>
                </a:solidFill>
              </a:rPr>
              <a:t>более </a:t>
            </a:r>
            <a:r>
              <a:rPr lang="ru-RU" sz="2000" b="1" dirty="0" smtClean="0">
                <a:solidFill>
                  <a:srgbClr val="7030A0"/>
                </a:solidFill>
              </a:rPr>
              <a:t>40 км/ч</a:t>
            </a:r>
            <a:r>
              <a:rPr lang="ru-RU" sz="2000" dirty="0">
                <a:solidFill>
                  <a:srgbClr val="7030A0"/>
                </a:solidFill>
              </a:rPr>
              <a:t>. </a:t>
            </a:r>
            <a:r>
              <a:rPr lang="ru-RU" sz="2000" dirty="0"/>
              <a:t>После проследования по </a:t>
            </a:r>
            <a:r>
              <a:rPr lang="ru-RU" sz="2000" dirty="0" smtClean="0"/>
              <a:t>ж.д. </a:t>
            </a:r>
            <a:r>
              <a:rPr lang="ru-RU" sz="2000" dirty="0"/>
              <a:t>переезду ведущего локомотива машинист имеет право повысить скорость движения, вплоть до установленной для данного перегона.</a:t>
            </a:r>
          </a:p>
        </p:txBody>
      </p:sp>
      <p:sp>
        <p:nvSpPr>
          <p:cNvPr id="4" name="Заголовок 4"/>
          <p:cNvSpPr txBox="1">
            <a:spLocks/>
          </p:cNvSpPr>
          <p:nvPr/>
        </p:nvSpPr>
        <p:spPr>
          <a:xfrm>
            <a:off x="2931458" y="0"/>
            <a:ext cx="2962166" cy="349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859" y="349624"/>
            <a:ext cx="5498825" cy="317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610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4073205" cy="644808"/>
          </a:xfrm>
        </p:spPr>
        <p:txBody>
          <a:bodyPr>
            <a:norm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latin typeface="+mn-lt"/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0341" y="3559091"/>
            <a:ext cx="9103659" cy="3298909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000" b="1" dirty="0" smtClean="0"/>
              <a:t>Какое назначение имеют устройства АЛС?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Какими средствами устройства АЛС повышают безопасность движения поездов?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Из каких устройств состоит система АЛСН?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Каковы общие принципы работы АЛСН с контролем скорости и проверкой бдительности?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Что из себя представляет система КЛУБ и какими функциональными возможностями она обладает?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Каковы назначения системы САУТ и общие принципы ее действия?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8358" b="14246"/>
          <a:stretch/>
        </p:blipFill>
        <p:spPr>
          <a:xfrm>
            <a:off x="1424122" y="563908"/>
            <a:ext cx="6085557" cy="307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1847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4592" y="4602943"/>
            <a:ext cx="8993875" cy="7742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 Увязка </a:t>
            </a:r>
            <a:r>
              <a:rPr lang="ru-RU" sz="2000" b="1" dirty="0">
                <a:solidFill>
                  <a:srgbClr val="002060"/>
                </a:solidFill>
              </a:rPr>
              <a:t>показаний путевых и локомотивных </a:t>
            </a:r>
            <a:r>
              <a:rPr lang="ru-RU" sz="2000" b="1" dirty="0" smtClean="0">
                <a:solidFill>
                  <a:srgbClr val="002060"/>
                </a:solidFill>
              </a:rPr>
              <a:t>светофоров при </a:t>
            </a:r>
            <a:r>
              <a:rPr lang="ru-RU" sz="2000" b="1" dirty="0">
                <a:solidFill>
                  <a:srgbClr val="002060"/>
                </a:solidFill>
              </a:rPr>
              <a:t>трехзначной </a:t>
            </a:r>
            <a:r>
              <a:rPr lang="ru-RU" sz="2000" b="1" dirty="0" smtClean="0">
                <a:solidFill>
                  <a:srgbClr val="002060"/>
                </a:solidFill>
              </a:rPr>
              <a:t>АБ.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92" y="1071238"/>
            <a:ext cx="9010681" cy="3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771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9700" y="1015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+mn-lt"/>
              </a:rPr>
              <a:t>Опережающее задание по следующей теме:</a:t>
            </a: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11529" y="1705467"/>
            <a:ext cx="9032471" cy="49136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500" dirty="0"/>
              <a:t>  </a:t>
            </a:r>
            <a:r>
              <a:rPr lang="ru-RU" sz="1500" dirty="0" smtClean="0"/>
              <a:t>                                       </a:t>
            </a:r>
            <a:r>
              <a:rPr lang="ru-RU" sz="2000" b="1" dirty="0"/>
              <a:t>Курс лекций Глава </a:t>
            </a:r>
            <a:r>
              <a:rPr lang="ru-RU" sz="2000" b="1" dirty="0" smtClean="0"/>
              <a:t>16,17 </a:t>
            </a:r>
            <a:r>
              <a:rPr lang="ru-RU" sz="2000" b="1" dirty="0"/>
              <a:t>стр. </a:t>
            </a:r>
            <a:r>
              <a:rPr lang="ru-RU" sz="2000" b="1" dirty="0" smtClean="0"/>
              <a:t>103-108</a:t>
            </a:r>
            <a:endParaRPr lang="ru-RU" sz="2000" b="1" dirty="0"/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стрелочных </a:t>
            </a:r>
            <a:r>
              <a:rPr lang="ru-RU" sz="2000" b="1" dirty="0" smtClean="0"/>
              <a:t>электроприводов.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Требования</a:t>
            </a:r>
            <a:r>
              <a:rPr lang="ru-RU" sz="2000" b="1" dirty="0"/>
              <a:t>, предъявляемые к работе стрелочного </a:t>
            </a:r>
            <a:r>
              <a:rPr lang="ru-RU" sz="2000" b="1" dirty="0" smtClean="0"/>
              <a:t>электропривода.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Типы </a:t>
            </a:r>
            <a:r>
              <a:rPr lang="ru-RU" sz="2000" b="1" dirty="0"/>
              <a:t>электроприводов; их устройство и принцип </a:t>
            </a:r>
            <a:r>
              <a:rPr lang="ru-RU" sz="2000" b="1" dirty="0" smtClean="0"/>
              <a:t>работы.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/>
              <a:t>Назначение </a:t>
            </a:r>
            <a:r>
              <a:rPr lang="ru-RU" sz="2000" b="1" dirty="0"/>
              <a:t>курбельной заслонки.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Актуализация домашнего задания</a:t>
            </a:r>
            <a:r>
              <a:rPr lang="ru-RU" sz="2000" b="1" dirty="0">
                <a:solidFill>
                  <a:srgbClr val="002060"/>
                </a:solidFill>
              </a:rPr>
              <a:t>: </a:t>
            </a:r>
            <a:r>
              <a:rPr lang="ru-RU" sz="2000" i="1" dirty="0"/>
              <a:t>Проработка учебной литературы и составление конспекта по АЛС и САУТ. Курс лекций, Глава 9, стр. 55-61. </a:t>
            </a:r>
            <a:r>
              <a:rPr lang="ru-RU" sz="2000" i="1"/>
              <a:t>Подготовка к практическому занятию №10, оформление отчетов (ответы на контрольные вопросы).</a:t>
            </a:r>
            <a:endParaRPr lang="ru-RU" sz="2000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4275" y="472750"/>
            <a:ext cx="72931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Стрелочные электроприводы и схемы управления стрелкой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1275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910" t="13134" b="5672"/>
          <a:stretch/>
        </p:blipFill>
        <p:spPr>
          <a:xfrm>
            <a:off x="914826" y="136478"/>
            <a:ext cx="6687402" cy="4558618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6894" y="4695096"/>
            <a:ext cx="9075764" cy="21629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  Устройства </a:t>
            </a:r>
            <a:r>
              <a:rPr lang="ru-RU" sz="2000" b="1" dirty="0">
                <a:solidFill>
                  <a:srgbClr val="C00000"/>
                </a:solidFill>
              </a:rPr>
              <a:t>АЛСТ</a:t>
            </a:r>
            <a:r>
              <a:rPr lang="ru-RU" sz="2000" b="1" dirty="0">
                <a:solidFill>
                  <a:srgbClr val="002060"/>
                </a:solidFill>
              </a:rPr>
              <a:t> могут применяться на участках с ПАБ на подходах к станции. </a:t>
            </a:r>
            <a:r>
              <a:rPr lang="ru-RU" sz="2000" b="1" dirty="0"/>
              <a:t>Передача сигнальных показаний происходит </a:t>
            </a:r>
            <a:r>
              <a:rPr lang="ru-RU" sz="2000" b="1" dirty="0">
                <a:solidFill>
                  <a:srgbClr val="7030A0"/>
                </a:solidFill>
              </a:rPr>
              <a:t>в отдельных </a:t>
            </a:r>
            <a:r>
              <a:rPr lang="ru-RU" sz="2000" b="1" dirty="0">
                <a:solidFill>
                  <a:srgbClr val="C00000"/>
                </a:solidFill>
              </a:rPr>
              <a:t>точках </a:t>
            </a:r>
            <a:r>
              <a:rPr lang="ru-RU" sz="2000" b="1" dirty="0">
                <a:solidFill>
                  <a:srgbClr val="7030A0"/>
                </a:solidFill>
              </a:rPr>
              <a:t>пути</a:t>
            </a:r>
            <a:r>
              <a:rPr lang="ru-RU" sz="2000" b="1" dirty="0"/>
              <a:t>, обычно на тормозном расстоянии от входного светофора.</a:t>
            </a:r>
            <a:r>
              <a:rPr lang="ru-RU" sz="2000" dirty="0"/>
              <a:t> С помощью устройств АЛСТ осуществляется локомотивная трехзначная сигнализация, повторяющая показания входного светофора, а также автоматическое торможение перед ним, если машинист сам не принимает меры к торможению.</a:t>
            </a:r>
          </a:p>
        </p:txBody>
      </p:sp>
      <p:sp>
        <p:nvSpPr>
          <p:cNvPr id="3" name="Стрелка вправо 2"/>
          <p:cNvSpPr/>
          <p:nvPr/>
        </p:nvSpPr>
        <p:spPr>
          <a:xfrm rot="1136102">
            <a:off x="2518383" y="2733920"/>
            <a:ext cx="3288671" cy="51098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Тормозной путь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07245" y="163372"/>
            <a:ext cx="389965" cy="1692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748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771348" y="0"/>
            <a:ext cx="2974359" cy="6448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+mn-lt"/>
              </a:rPr>
              <a:t>АЛС и автостопы</a:t>
            </a:r>
            <a:endParaRPr lang="ru-RU" sz="2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4398226"/>
            <a:ext cx="9144000" cy="2459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    Устройства </a:t>
            </a:r>
            <a:r>
              <a:rPr lang="ru-RU" sz="2000" b="1" dirty="0">
                <a:solidFill>
                  <a:srgbClr val="C00000"/>
                </a:solidFill>
              </a:rPr>
              <a:t>АЛСН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/>
              <a:t>обеспечивают</a:t>
            </a:r>
            <a:r>
              <a:rPr lang="ru-RU" sz="2000" b="1" dirty="0">
                <a:solidFill>
                  <a:srgbClr val="002060"/>
                </a:solidFill>
              </a:rPr>
              <a:t> передачу сигнальных показаний напольных светофоров АБ </a:t>
            </a:r>
            <a:r>
              <a:rPr lang="ru-RU" sz="2000" b="1" dirty="0">
                <a:solidFill>
                  <a:srgbClr val="C00000"/>
                </a:solidFill>
              </a:rPr>
              <a:t>непрерывно</a:t>
            </a:r>
            <a:r>
              <a:rPr lang="ru-RU" sz="2000" b="1" dirty="0">
                <a:solidFill>
                  <a:srgbClr val="002060"/>
                </a:solidFill>
              </a:rPr>
              <a:t> при движении поезда по перегону и станции</a:t>
            </a:r>
            <a:r>
              <a:rPr lang="ru-RU" sz="2000" b="1" dirty="0" smtClean="0">
                <a:solidFill>
                  <a:srgbClr val="00206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</a:rPr>
              <a:t>Систему </a:t>
            </a:r>
            <a:r>
              <a:rPr lang="ru-RU" sz="2000" b="1" dirty="0">
                <a:solidFill>
                  <a:srgbClr val="C00000"/>
                </a:solidFill>
              </a:rPr>
              <a:t>АЛСН </a:t>
            </a:r>
            <a:r>
              <a:rPr lang="ru-RU" sz="2000" b="1" dirty="0"/>
              <a:t>применяют на участках, </a:t>
            </a:r>
            <a:r>
              <a:rPr lang="ru-RU" sz="2000" b="1" dirty="0">
                <a:solidFill>
                  <a:srgbClr val="002060"/>
                </a:solidFill>
              </a:rPr>
              <a:t>оборудованных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rgbClr val="002060"/>
                </a:solidFill>
              </a:rPr>
              <a:t>одно- или двухпутной АБ.</a:t>
            </a:r>
            <a:r>
              <a:rPr lang="ru-RU" sz="2000" b="1" dirty="0"/>
              <a:t> </a:t>
            </a:r>
            <a:r>
              <a:rPr lang="ru-RU" sz="2000" dirty="0"/>
              <a:t>Благодаря непрерывной передаче сигналов по пути следования локомотива и автоматической связи показаний локомотивного светофора с путевым светофором (вне зависимости от прямой видимости светофора), к которому приближается поезд, облегчаются условия работы машиниста, повышаются пропускная способность участков и безопасность движения поездов.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687" t="21957" b="16381"/>
          <a:stretch/>
        </p:blipFill>
        <p:spPr>
          <a:xfrm>
            <a:off x="764275" y="549559"/>
            <a:ext cx="7983940" cy="384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69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4126</TotalTime>
  <Words>4545</Words>
  <Application>Microsoft Office PowerPoint</Application>
  <PresentationFormat>Экран (4:3)</PresentationFormat>
  <Paragraphs>278</Paragraphs>
  <Slides>75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80" baseType="lpstr">
      <vt:lpstr>Arial</vt:lpstr>
      <vt:lpstr>Calibri</vt:lpstr>
      <vt:lpstr>Calibri Light</vt:lpstr>
      <vt:lpstr>Times New Roman</vt:lpstr>
      <vt:lpstr>Тема Office</vt:lpstr>
      <vt:lpstr>ОАО "РЖД"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 Локомотивные светофоры </vt:lpstr>
      <vt:lpstr>АЛС и автостопы</vt:lpstr>
      <vt:lpstr> Локомотивные светофоры 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АЛС и автостопы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Закрепление материала</vt:lpstr>
      <vt:lpstr>АЛС и автостопы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Ли Н.Г.</cp:lastModifiedBy>
  <cp:revision>347</cp:revision>
  <dcterms:created xsi:type="dcterms:W3CDTF">2020-04-22T10:21:16Z</dcterms:created>
  <dcterms:modified xsi:type="dcterms:W3CDTF">2024-07-17T17:25:55Z</dcterms:modified>
</cp:coreProperties>
</file>