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51" r:id="rId1"/>
  </p:sldMasterIdLst>
  <p:notesMasterIdLst>
    <p:notesMasterId r:id="rId40"/>
  </p:notesMasterIdLst>
  <p:handoutMasterIdLst>
    <p:handoutMasterId r:id="rId41"/>
  </p:handoutMasterIdLst>
  <p:sldIdLst>
    <p:sldId id="424" r:id="rId2"/>
    <p:sldId id="425" r:id="rId3"/>
    <p:sldId id="426" r:id="rId4"/>
    <p:sldId id="377" r:id="rId5"/>
    <p:sldId id="405" r:id="rId6"/>
    <p:sldId id="427" r:id="rId7"/>
    <p:sldId id="375" r:id="rId8"/>
    <p:sldId id="428" r:id="rId9"/>
    <p:sldId id="429" r:id="rId10"/>
    <p:sldId id="385" r:id="rId11"/>
    <p:sldId id="430" r:id="rId12"/>
    <p:sldId id="432" r:id="rId13"/>
    <p:sldId id="431" r:id="rId14"/>
    <p:sldId id="433" r:id="rId15"/>
    <p:sldId id="434" r:id="rId16"/>
    <p:sldId id="411" r:id="rId17"/>
    <p:sldId id="435" r:id="rId18"/>
    <p:sldId id="437" r:id="rId19"/>
    <p:sldId id="436" r:id="rId20"/>
    <p:sldId id="438" r:id="rId21"/>
    <p:sldId id="439" r:id="rId22"/>
    <p:sldId id="440" r:id="rId23"/>
    <p:sldId id="442" r:id="rId24"/>
    <p:sldId id="441" r:id="rId25"/>
    <p:sldId id="444" r:id="rId26"/>
    <p:sldId id="445" r:id="rId27"/>
    <p:sldId id="447" r:id="rId28"/>
    <p:sldId id="448" r:id="rId29"/>
    <p:sldId id="449" r:id="rId30"/>
    <p:sldId id="451" r:id="rId31"/>
    <p:sldId id="450" r:id="rId32"/>
    <p:sldId id="453" r:id="rId33"/>
    <p:sldId id="455" r:id="rId34"/>
    <p:sldId id="456" r:id="rId35"/>
    <p:sldId id="457" r:id="rId36"/>
    <p:sldId id="458" r:id="rId37"/>
    <p:sldId id="459" r:id="rId38"/>
    <p:sldId id="460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308E8"/>
    <a:srgbClr val="996633"/>
    <a:srgbClr val="FF3399"/>
    <a:srgbClr val="FF9900"/>
    <a:srgbClr val="00CC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30" autoAdjust="0"/>
    <p:restoredTop sz="94595" autoAdjust="0"/>
  </p:normalViewPr>
  <p:slideViewPr>
    <p:cSldViewPr>
      <p:cViewPr>
        <p:scale>
          <a:sx n="70" d="100"/>
          <a:sy n="70" d="100"/>
        </p:scale>
        <p:origin x="124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B2D175F-EF37-4E49-81DB-0B08BCE51C86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5DAAC820-AB1F-4822-9144-FB11326C64F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1319547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8BB5E7D-9915-4C39-9441-7726D0D8EB16}" type="datetimeFigureOut">
              <a:rPr lang="ru-RU"/>
              <a:pPr>
                <a:defRPr/>
              </a:pPr>
              <a:t>05.08.2024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8A58BA98-BE83-44AE-9DB0-F93D429921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00277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686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73770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296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8777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41561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317648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22885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24893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225196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78720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4953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D56FFC7-F779-4B7B-95E1-397002DF59E7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293616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40588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308450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3730802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049257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29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281987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719428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637109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63135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74555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6203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10024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60131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01519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37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7774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789399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699358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8341F3F-9BBA-4843-B9D2-D32476245EC6}" type="slidenum">
              <a:rPr lang="ru-RU" altLang="ru-RU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2611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1429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0848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5CEF2E4-5810-4DE4-B179-3D810D3BA18A}" type="slidenum">
              <a:rPr lang="ru-RU" altLang="ru-RU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5983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64018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8/5/2024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0609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87893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225" y="1806449"/>
            <a:ext cx="8529889" cy="4394179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itle Placeholder 1"/>
          <p:cNvSpPr>
            <a:spLocks noGrp="1"/>
          </p:cNvSpPr>
          <p:nvPr>
            <p:ph type="title"/>
          </p:nvPr>
        </p:nvSpPr>
        <p:spPr>
          <a:xfrm>
            <a:off x="230731" y="345191"/>
            <a:ext cx="8543383" cy="102323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403779"/>
      </p:ext>
    </p:extLst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8/5/2024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910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5980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38408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53832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4133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31670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8/5/2024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33891-D5E7-4C7B-BF1D-E855E53CB5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3912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8/5/2024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87237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8/5/2024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146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  <p:sldLayoutId id="2147484263" r:id="rId12"/>
  </p:sldLayoutIdLst>
  <p:transition spd="slow">
    <p:split orient="vert"/>
  </p:transition>
  <p:timing>
    <p:tnLst>
      <p:par>
        <p:cTn id="1" dur="indefinite" restart="never" nodeType="tmRoot"/>
      </p:par>
    </p:tnLst>
  </p:timing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45840" y="5373216"/>
            <a:ext cx="9098160" cy="7474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эксплуатация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143393"/>
      </p:ext>
    </p:extLst>
  </p:cSld>
  <p:clrMapOvr>
    <a:masterClrMapping/>
  </p:clrMapOvr>
  <p:transition spd="slow">
    <p:split orient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4275174"/>
            <a:ext cx="9103659" cy="255976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Недопустимо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опасно для движения поездов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неплотное прилегание остряка к рамному рельсу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эта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неплотность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(отставание  остряка от рамного рельса)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достигает 4 мм и более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указанной неисправности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гребень колеса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может ударить в остряк, изломать его и пойти между остряком и рамным рельсом, что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приведет к сходу подвижного состава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Эта неисправность появляется в результате нарушения установленных  размеров соединительных тяг, неправильной ширины колеи у конца остряков, неправильной установки переводного механизма, чрезмерной длины упорных болтов, неправильного шага остряков и по другим причинам.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9" name="Picture 6" descr="http://morepic.ru/thumbs3/rnr_27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349" y="526619"/>
            <a:ext cx="5321767" cy="372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3"/>
          <p:cNvPicPr>
            <a:picLocks noChangeAspect="1"/>
          </p:cNvPicPr>
          <p:nvPr/>
        </p:nvPicPr>
        <p:blipFill rotWithShape="1">
          <a:blip r:embed="rId4"/>
          <a:srcRect l="1928" t="22942" r="61430" b="39368"/>
          <a:stretch/>
        </p:blipFill>
        <p:spPr>
          <a:xfrm>
            <a:off x="152238" y="1478199"/>
            <a:ext cx="3093213" cy="1872208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4149080"/>
            <a:ext cx="9014678" cy="2708920"/>
          </a:xfrm>
        </p:spPr>
        <p:txBody>
          <a:bodyPr>
            <a:normAutofit/>
          </a:bodyPr>
          <a:lstStyle/>
          <a:p>
            <a:pPr lvl="0" algn="just" eaLnBrk="0" hangingPunct="0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противошерстном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направлении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 остряков  до  крестовины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глубине выкрашивания остряка более 3 мм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длине выкрашивания:</a:t>
            </a:r>
          </a:p>
          <a:p>
            <a:pPr algn="just" eaLnBrk="0" hangingPunct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главных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путях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мм и более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 eaLnBrk="0" hangingPunct="0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железнодорожных путях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мм и более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0" hangingPunct="0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станционных железнодорожных путях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мм и более;</a:t>
            </a:r>
          </a:p>
          <a:p>
            <a:pPr algn="just"/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587487"/>
            <a:ext cx="4608975" cy="220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6711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4149080"/>
            <a:ext cx="9014678" cy="270892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altLang="ru-RU" sz="2000" b="1" u="sng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пошерстном</a:t>
            </a:r>
            <a:r>
              <a:rPr lang="ru-RU" altLang="ru-RU" sz="20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направлении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крестовины в сторону дефектного остряка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0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выкрашивании</a:t>
            </a:r>
            <a:r>
              <a:rPr lang="ru-RU" alt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остряка в сечении 0-20 мм, глубиной более 12 мм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длине выкрашивания остряка: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главных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железнодорожных путях –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 мм и более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приемо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-отправочных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железнодорожных путях –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 мм и более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прочих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станционных железнодорожных путях –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400 мм и более;</a:t>
            </a:r>
          </a:p>
          <a:p>
            <a:pPr algn="just"/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972" t="27858" r="63066" b="36090"/>
          <a:stretch/>
        </p:blipFill>
        <p:spPr>
          <a:xfrm>
            <a:off x="496709" y="1678708"/>
            <a:ext cx="4154716" cy="2470371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3"/>
          <a:srcRect l="972" t="63757" r="63066"/>
          <a:stretch/>
        </p:blipFill>
        <p:spPr>
          <a:xfrm>
            <a:off x="4860032" y="1678155"/>
            <a:ext cx="4032448" cy="2470924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926604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4869160"/>
            <a:ext cx="9014678" cy="198884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стрелочные переводы, имеющие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выкрошенный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незапиленный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исправленный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наплавкой конец остряка, так как при этой неисправности гребень колеса при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противошерстном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движении может набежать на такой остряк и покатиться по его верху, в результате чего при последующем движении колесо попадает между остряком  и рамным рельсом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последующим сходом подвижного состава.</a:t>
            </a:r>
            <a:endParaRPr lang="ru-RU" alt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650" y="525708"/>
            <a:ext cx="8254699" cy="419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545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27296" y="5517232"/>
            <a:ext cx="9014678" cy="100811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цепочки из отдельных дефектов в общую длину</a:t>
            </a: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дефекта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включаются смежные дефекты, расположенные на расстоянии, меньшем длины наименьшего из 2 смежных дефектов;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874" t="24801" r="3352" b="7035"/>
          <a:stretch/>
        </p:blipFill>
        <p:spPr>
          <a:xfrm>
            <a:off x="1043608" y="1621249"/>
            <a:ext cx="6768752" cy="385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79419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5229200"/>
            <a:ext cx="9014678" cy="100811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понижение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 против рамного рельса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подвижного сердечника против усовика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 мм и более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измеряемое в сечении, где ширина головки остряка или подвижного сердечника поверху 50 мм и более;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621249"/>
            <a:ext cx="6768752" cy="368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4222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1303" r="43598"/>
          <a:stretch/>
        </p:blipFill>
        <p:spPr>
          <a:xfrm>
            <a:off x="1403648" y="692696"/>
            <a:ext cx="4104456" cy="3458096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339" y="4294808"/>
            <a:ext cx="91036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допускать  понижения  остряка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  рамного  рельса  на  2  мм и более, измеряемого стальной линейкой в сечении, где ширина головки  остряка поверху 50 мм, и до сечения, где расстояние от рабочей грани остряка, прижатого к рамному рельсу, до рабочей боковой грани рамного рельса равно 120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мм.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пошерстном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движении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значительном прокате бандажа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колесо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идущее по пониженному остряку,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не подняться на рамный рельс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отжать 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двигаясь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дальше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 рамному рельсу,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 только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остряку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сойти с рельсов.</a:t>
            </a:r>
          </a:p>
        </p:txBody>
      </p:sp>
    </p:spTree>
    <p:extLst>
      <p:ext uri="{BB962C8B-B14F-4D97-AF65-F5344CB8AC3E}">
        <p14:creationId xmlns:p14="http://schemas.microsoft.com/office/powerpoint/2010/main" val="2692506859"/>
      </p:ext>
    </p:extLst>
  </p:cSld>
  <p:clrMapOvr>
    <a:masterClrMapping/>
  </p:clrMapOvr>
  <p:transition spd="slow">
    <p:split orient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-2340" y="6093296"/>
            <a:ext cx="9014678" cy="72008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гранью сердечника крестовины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рабочей гранью головки контррельса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1472 мм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049" t="13341" r="1824" b="5091"/>
          <a:stretch/>
        </p:blipFill>
        <p:spPr>
          <a:xfrm>
            <a:off x="51180" y="1556792"/>
            <a:ext cx="9011737" cy="451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2616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-2340" y="6093296"/>
            <a:ext cx="9014678" cy="72008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рабочими гранями головки контррельса и усовика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1435 мм;</a:t>
            </a:r>
            <a:endParaRPr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965" t="18026" r="3538" b="38"/>
          <a:stretch/>
        </p:blipFill>
        <p:spPr>
          <a:xfrm>
            <a:off x="150501" y="1678155"/>
            <a:ext cx="8741979" cy="4415141"/>
          </a:xfrm>
          <a:prstGeom prst="rect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43582009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4437112"/>
            <a:ext cx="9014678" cy="1800200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Наименьшее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допускаемое расстояние между рабочим кантом сердечника крестовины и рабочей боковой поверхностью головки контррельса –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1472 мм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а также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наибольшее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расстояние между рабочими гранями контррельса и усовика –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1435 мм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находятся в тесной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взаимной зависимости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расстояниями между внутренними гранями бандажей колесных пар и размерами гребней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бандажей.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58" y="1678155"/>
            <a:ext cx="8882642" cy="2017951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1403648" y="1916832"/>
            <a:ext cx="6336704" cy="0"/>
          </a:xfrm>
          <a:prstGeom prst="straightConnector1">
            <a:avLst/>
          </a:prstGeom>
          <a:ln w="57150"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403648" y="2204864"/>
            <a:ext cx="6184507" cy="6073"/>
          </a:xfrm>
          <a:prstGeom prst="straightConnector1">
            <a:avLst/>
          </a:prstGeom>
          <a:ln w="57150">
            <a:solidFill>
              <a:srgbClr val="0000FF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073466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9825" y="4725144"/>
            <a:ext cx="9103659" cy="1944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Сооружения и устройства путевого хозяйства, 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53-54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Неисправности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переводов и глухих пересечений, при которых не допускается их эксплуатация.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Обеспечение безопасности движения поездов при наличии на стрелочных переводах дефектов, неисправностей и отступлений от норм и допусков в их содержании.</a:t>
            </a: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3250" b="26901"/>
          <a:stretch/>
        </p:blipFill>
        <p:spPr>
          <a:xfrm>
            <a:off x="40340" y="554222"/>
            <a:ext cx="9144000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495427"/>
      </p:ext>
    </p:extLst>
  </p:cSld>
  <p:clrMapOvr>
    <a:masterClrMapping/>
  </p:clrMapOvr>
  <p:transition spd="slow">
    <p:split orient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4293096"/>
            <a:ext cx="9014678" cy="2564904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Указанные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размеры установлены исходя из условий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безопасного следования подвижного состава по стрелочным переводам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 в том месте крестовины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где рельсовая нить прерывается (между горлом крестовины и ее сердечником) и гребень колеса не направляется боковой гранью рельса. Пройдя это место крестовины, гребень колеса должен идти дальше по желобу между рабочими гранями сердечника и усовика, не набегая (поверху) ни на сердечник, ни на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усовик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Такого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набегания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произойдет при соблюдении установленных размеров стрелочного перевода и размеров колесной пары, а также при соблюдении размеров ширины желобов контррельса и крестовины.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2191" b="5764"/>
          <a:stretch/>
        </p:blipFill>
        <p:spPr>
          <a:xfrm>
            <a:off x="1259632" y="576793"/>
            <a:ext cx="6426304" cy="3744416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>
            <a:off x="2843808" y="980728"/>
            <a:ext cx="3672408" cy="0"/>
          </a:xfrm>
          <a:prstGeom prst="straightConnector1">
            <a:avLst/>
          </a:prstGeom>
          <a:ln w="76200">
            <a:solidFill>
              <a:schemeClr val="bg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427984" y="692696"/>
            <a:ext cx="36004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73077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6180060"/>
            <a:ext cx="9014678" cy="64807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излом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рамного рельса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046" y="1597918"/>
            <a:ext cx="8554926" cy="458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5334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5295" y="6237312"/>
            <a:ext cx="9014678" cy="432048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излом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крестовины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(сердечника, усовика или контррельса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938" y="1588987"/>
            <a:ext cx="7679141" cy="464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07349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34172" y="4436639"/>
            <a:ext cx="9109827" cy="172819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Излом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рамного рельса 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 опасность 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пропуска поездов по стрелочному переводу. Такие неисправности приводят к сходу подвижного состава с тяжелыми последствиями.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опасен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и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излом крестовины (сердечника, </a:t>
            </a:r>
            <a:r>
              <a:rPr lang="ru-RU" alt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усовиков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Рамные рельсы проверяют особо тщательно в местах, которые ослаблены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острожкой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подошвы.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154" t="5190" r="68363"/>
          <a:stretch/>
        </p:blipFill>
        <p:spPr>
          <a:xfrm>
            <a:off x="25224" y="692695"/>
            <a:ext cx="3672408" cy="26307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4626" t="5407" r="34294"/>
          <a:stretch/>
        </p:blipFill>
        <p:spPr>
          <a:xfrm>
            <a:off x="3765905" y="692695"/>
            <a:ext cx="3744416" cy="262472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7801"/>
          <a:stretch/>
        </p:blipFill>
        <p:spPr>
          <a:xfrm>
            <a:off x="6142340" y="1811910"/>
            <a:ext cx="2872508" cy="2054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5820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5517232"/>
            <a:ext cx="9014678" cy="864096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разрыв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контррельсового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болта    в    </a:t>
            </a:r>
            <a:r>
              <a:rPr lang="ru-RU" alt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одноболтовом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обоих    в </a:t>
            </a:r>
            <a:r>
              <a:rPr lang="ru-RU" alt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двухболтовом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вкладыше.</a:t>
            </a:r>
          </a:p>
          <a:p>
            <a:pPr algn="just"/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35" y="1765265"/>
            <a:ext cx="3906276" cy="31499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1765265"/>
            <a:ext cx="4199886" cy="314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156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40340" y="5090667"/>
            <a:ext cx="9014678" cy="1512168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Разрыв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хотя бы одного </a:t>
            </a:r>
            <a:r>
              <a:rPr lang="ru-RU" alt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контррельсового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болта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опасен тем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нагрузка  на оставшиеся болты увеличивается и они могут быть оборваны под давлением колес подвижного состава. В результате контррельс не будет обеспечивать правильное направление колесных пар при прохождении их по стрелочному переводу (по крестовине), что может привести к сходу подвижного состава.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47" r="6541" b="6618"/>
          <a:stretch/>
        </p:blipFill>
        <p:spPr bwMode="auto">
          <a:xfrm>
            <a:off x="1457912" y="1621249"/>
            <a:ext cx="6714487" cy="346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84628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Стрелочные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переводы, имеющие хотя бы одну из перечисленных выше неисправностей, закрываются для движения по ним. Одновременно должны быть приняты меры к быстрейшему устранению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неисправностей.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504" r="3624" b="3206"/>
          <a:stretch/>
        </p:blipFill>
        <p:spPr>
          <a:xfrm>
            <a:off x="1331640" y="583156"/>
            <a:ext cx="6624736" cy="512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20466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56" y="4941168"/>
            <a:ext cx="8996155" cy="1763516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 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  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железнодорожного     подвижного     состава по дефектным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рельсам и по стрелочным переводам, имеющим дефекты металлических частей, устанавливается локальным нормативным актом владельца инфраструктуры (владельца железнодорожных путей необщего пользования), содержащий меры, гарантирующие безопасность движения, и должен соответствовать требованиям Правил.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548680"/>
            <a:ext cx="6264696" cy="439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000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0" y="5207299"/>
            <a:ext cx="9125153" cy="1650701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В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рельсах в процессе эксплуатации по мере наработки тоннажа, измеряемого в млн. т брутто, происходят процессы износа, смятия, коррозии     и усталости, в  том  числе  контактной,  изгибной  и  коррозионной  усталости.  В результате протекания этих процессов в рельсах образуются различные повреждения  и  дефекты.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648" y="553439"/>
            <a:ext cx="3511063" cy="23298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1" y="548680"/>
            <a:ext cx="3566295" cy="23805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t="11746"/>
          <a:stretch/>
        </p:blipFill>
        <p:spPr>
          <a:xfrm>
            <a:off x="443648" y="2924944"/>
            <a:ext cx="3511064" cy="23239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0030" y="2977213"/>
            <a:ext cx="3566295" cy="232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73889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-6109" y="4509120"/>
            <a:ext cx="9125153" cy="2088232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Дефект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  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отклонениями   от установленных норм его геометрических параметров или прочности, соблюдение    которых    обеспечивает    работоспособное    состояние      </a:t>
            </a:r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рельса в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установленных условиях эксплуатации.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дефектам рельсов относятся: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выкрашивания,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выколы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трещины, изломы, все виды износа, пластические деформации в виде смятия, </a:t>
            </a:r>
            <a:r>
              <a:rPr lang="ru-RU" alt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сплывов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металла головки рельса, коррозия, механические повреждения, величины которых превышают нормированные значения. 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135" y="526360"/>
            <a:ext cx="5976664" cy="398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82669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4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Картинки по запросу ютуб оао ржд фото сооружения и устройства путевого хозяйств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6" descr="Картинки по запросу оао ржд фото устройство для закрепления вагон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b="6615"/>
          <a:stretch/>
        </p:blipFill>
        <p:spPr>
          <a:xfrm>
            <a:off x="307975" y="731187"/>
            <a:ext cx="8152457" cy="4065965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 flipH="1">
            <a:off x="1653157" y="1052736"/>
            <a:ext cx="2523" cy="3672408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07904" y="1052736"/>
            <a:ext cx="0" cy="1008112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530349" y="2060848"/>
            <a:ext cx="144016" cy="72008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509882" y="2118391"/>
            <a:ext cx="54006" cy="999305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491881" y="3121650"/>
            <a:ext cx="296562" cy="9132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3491881" y="3175239"/>
            <a:ext cx="296564" cy="1621913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732240" y="1148481"/>
            <a:ext cx="0" cy="88944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6482959" y="2055702"/>
            <a:ext cx="249281" cy="94100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482959" y="2973680"/>
            <a:ext cx="0" cy="23929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6147645" y="3429000"/>
            <a:ext cx="229268" cy="89211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5868855" y="4321119"/>
            <a:ext cx="278792" cy="48886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5225284" y="1114164"/>
            <a:ext cx="0" cy="1187821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5225284" y="2301985"/>
            <a:ext cx="270032" cy="303106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5265075" y="2595412"/>
            <a:ext cx="243029" cy="42527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292080" y="2996952"/>
            <a:ext cx="0" cy="27584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873275" y="3285635"/>
            <a:ext cx="418806" cy="257739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H="1">
            <a:off x="4213175" y="3524673"/>
            <a:ext cx="660102" cy="128531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2508721" y="1131249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1</a:t>
            </a:r>
            <a:endParaRPr lang="ru-RU" sz="2800" dirty="0"/>
          </a:p>
        </p:txBody>
      </p:sp>
      <p:sp>
        <p:nvSpPr>
          <p:cNvPr id="64" name="Прямоугольник 63"/>
          <p:cNvSpPr/>
          <p:nvPr/>
        </p:nvSpPr>
        <p:spPr>
          <a:xfrm>
            <a:off x="4219101" y="1274021"/>
            <a:ext cx="3674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2</a:t>
            </a:r>
          </a:p>
        </p:txBody>
      </p:sp>
      <p:sp>
        <p:nvSpPr>
          <p:cNvPr id="65" name="Прямоугольник 64"/>
          <p:cNvSpPr/>
          <p:nvPr/>
        </p:nvSpPr>
        <p:spPr>
          <a:xfrm flipH="1">
            <a:off x="5742705" y="1465620"/>
            <a:ext cx="4383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</a:rPr>
              <a:t>3</a:t>
            </a:r>
            <a:endParaRPr lang="ru-RU" sz="2800" b="1" dirty="0">
              <a:solidFill>
                <a:srgbClr val="7030A0"/>
              </a:solidFill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6376913" y="3194557"/>
            <a:ext cx="126997" cy="234443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496" y="4984959"/>
            <a:ext cx="9108504" cy="140862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Стрелочный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 состоит: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1-стрелка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соединительные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крестовинной части с контррельсами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Центром </a:t>
            </a:r>
            <a:r>
              <a:rPr lang="ru-RU" sz="2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стрелочного перевода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 пересечения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осей основного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ответвленного (бокового) путей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3480404" y="2168885"/>
            <a:ext cx="758810" cy="726755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</p:spTree>
    <p:extLst>
      <p:ext uri="{BB962C8B-B14F-4D97-AF65-F5344CB8AC3E}">
        <p14:creationId xmlns:p14="http://schemas.microsoft.com/office/powerpoint/2010/main" val="161807983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6" y="5085184"/>
            <a:ext cx="9125153" cy="1512168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рельса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вызывается дефектом, при котором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исключается пропуск поездов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(полный отказ, например, при изломе рельса)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возникает необходимость в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ограничении скоростей движения поездов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(частичный отказ, например, образование волнообразных неровностей сверх нормируемых значений на поверхности катания головки рельса и т.п.).</a:t>
            </a: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548680"/>
            <a:ext cx="8100391" cy="455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05871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700179" y="1517566"/>
            <a:ext cx="41923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Дефекты рельсов классифицируются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Дефекты   рельсов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Классификация, каталог и параметры дефектных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рельсов», утвержденной распоряжением от 23 октября 2014 г. № 2499Р.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t="9051"/>
          <a:stretch/>
        </p:blipFill>
        <p:spPr>
          <a:xfrm>
            <a:off x="251520" y="645679"/>
            <a:ext cx="4215984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9144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2008" y="5085184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дефекты в зависимости от их типа, расположения по сечению рельса, основных причин их происхождения и места расположения по длине рельса имеют свой цифровой код.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Поврежденные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степени опасности дефектов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подразделяются на два вида: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остродефектные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(ОДР)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дефектные (ДР).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586" t="2120" r="5586" b="7160"/>
          <a:stretch/>
        </p:blipFill>
        <p:spPr>
          <a:xfrm>
            <a:off x="1577131" y="548680"/>
            <a:ext cx="6026250" cy="461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78947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848" y="4670972"/>
            <a:ext cx="90364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 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остродефектным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рельсам 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рельсы  с  изломами,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выколами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и трещинами, которые могут привести к внезапным разрушениям.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рельсы непосредственно </a:t>
            </a:r>
            <a:r>
              <a:rPr lang="ru-RU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угрожают безопасности движения  поездов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из-за непредсказуемости последствий  разрушений рельсов  и поэтому  требуют   изъятия   их   из   пути   после   обнаружения   дефекта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промедления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установленным порядком.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6565"/>
          <a:stretch/>
        </p:blipFill>
        <p:spPr>
          <a:xfrm>
            <a:off x="1717729" y="548680"/>
            <a:ext cx="5880648" cy="412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87814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845" y="5226784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Дефектные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 правило,  не  препятствуют  пропуску  поездов,  но при достижении определенных параметров дефектов требуют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ограничения скоростей движения поездов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связи с возможностью визуального наблюдения за развитием этих дефектов, изменение их размеров в большинстве случаев можно прогнозировать.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611187"/>
            <a:ext cx="6889680" cy="455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18440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18845" y="5589240"/>
            <a:ext cx="9125153" cy="1002629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845" y="5215244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остродефектным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рельсам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трещинами без полного излома возможен пропуск  отдельных   поездов   со   скоростью   движения  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  более   15   км/ч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необходимых случаях с проводником.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типов Р75 и Р65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внутренними трещинами, не выходящими на поверхность, разрешается пропуск поездов со скоростью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более 25 км/ч.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548680"/>
            <a:ext cx="6324195" cy="474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1811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340" y="4663837"/>
            <a:ext cx="90364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По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рельсам 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 поперечным  изломом  или  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выколом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части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головки   без специальных мер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 поездов не допускается.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 остановлен у рельса с поперечным изломом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 которому согласно заключению бригадира пути, а при его отсутствии – машиниста, возможно пропустить поезд, то по нему разрешается пропустить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один первый  поезд  со  скоростью  5  км/ч,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причем  в  пределах  моста,  виадука    или тоннеля пропуск поезда во всех случаях запрещается.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252" y="548680"/>
            <a:ext cx="7315834" cy="4115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2332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4627" y="2764572"/>
            <a:ext cx="903649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пропуска поездов в каждом отдельном случае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дистанции пути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должности не ниже бригадира пути в соответствии со следующими нормативными документами: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а)      Инструкцией     «Дефекты     рельсов.     Классификация,     каталог,  и параметры дефектных 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остродефектных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рельсов», утвержденной распоряжением ОАО «РЖД» от 23 октября 2014 г. № 2499р;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б) Классификатором дефектов и повреждений элементов стрелочных переводов, утвержденным распоряжением ОАО «РЖД» от 27 сентября 2019   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2143;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Инструкцией по устройству, укладке, содержанию и ремонту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бесстыкового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пути,       утвержденной       распоряжением        ОАО «РЖД» от 14 декабря 2016 г. № 2544р;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г)	Инструкцией по	текущему содержанию железнодорожного пути, утвержденной распоряжением ОАО «РЖД» от 14 ноября 2016 г. № 2288р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684" y="260648"/>
            <a:ext cx="1865480" cy="25759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272" y="249894"/>
            <a:ext cx="1876352" cy="258668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t="8102" b="8102"/>
          <a:stretch/>
        </p:blipFill>
        <p:spPr>
          <a:xfrm>
            <a:off x="2648852" y="548680"/>
            <a:ext cx="2017866" cy="22879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t="6951"/>
          <a:stretch/>
        </p:blipFill>
        <p:spPr>
          <a:xfrm>
            <a:off x="5104492" y="548680"/>
            <a:ext cx="1651506" cy="22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9961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7542" y="31494"/>
            <a:ext cx="6172200" cy="421556"/>
          </a:xfrm>
        </p:spPr>
        <p:txBody>
          <a:bodyPr>
            <a:normAutofit/>
          </a:bodyPr>
          <a:lstStyle/>
          <a:p>
            <a:pPr algn="ctr"/>
            <a:r>
              <a:rPr lang="ru-RU" sz="2000" b="1" u="sng" dirty="0">
                <a:solidFill>
                  <a:srgbClr val="002060"/>
                </a:solidFill>
              </a:rPr>
              <a:t>Опережающее задание по следующей теме: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7230" y="465490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Пересечения, железнодорожные переезды и примыкания железных дорог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283391" y="878040"/>
            <a:ext cx="8712968" cy="4387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 Сооружения и устройства путевого хозяйства, п.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57-63</a:t>
            </a: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мест пересечения железнодорожных путей автомобильными дорогами.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и категории железнодорожных переездов, их устройство и оборудование, освещение, переездная сигнализация.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Пересечения железных дорог наземными и подземными устройствами (линиями электропередачи, продуктопроводами и др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устройству примыкания или пересечения железнодорожных линий в одном уровне.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для предотвращения самопроизвольного выхода железнодорожного подвижного состава на железнодорожную станцию или перегон.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Устройство сплетений путей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850" y="4925673"/>
            <a:ext cx="223138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350" dirty="0"/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149" y="5285763"/>
            <a:ext cx="87591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домашнего задания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конспекта занятия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специальной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технической литературы.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Составить конспект по теме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Неисправности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стрелочного перевода. </a:t>
            </a:r>
          </a:p>
          <a:p>
            <a:pPr algn="just"/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практическому занятию №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256184"/>
      </p:ext>
    </p:extLst>
  </p:cSld>
  <p:clrMapOvr>
    <a:masterClrMapping/>
  </p:clrMapOvr>
  <p:transition spd="slow">
    <p:split orient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40" y="5229200"/>
            <a:ext cx="8996156" cy="16288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устраняются в следующие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сроки: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НЕМЕДЛЕННО.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СУТОК.</a:t>
            </a:r>
          </a:p>
          <a:p>
            <a:pPr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ПЛАНОВОМ ПОРЯДКЕ.</a:t>
            </a:r>
            <a:endParaRPr lang="ru-RU" sz="2000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None/>
              <a:defRPr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6353175" cy="446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10424" r="64246" b="40064"/>
          <a:stretch/>
        </p:blipFill>
        <p:spPr>
          <a:xfrm>
            <a:off x="0" y="1484784"/>
            <a:ext cx="4569260" cy="3833909"/>
          </a:xfrm>
          <a:prstGeom prst="rect">
            <a:avLst/>
          </a:prstGeom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60042" r="64475"/>
          <a:stretch/>
        </p:blipFill>
        <p:spPr>
          <a:xfrm>
            <a:off x="4607463" y="1916832"/>
            <a:ext cx="4437678" cy="30243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7542" y="850819"/>
            <a:ext cx="7859844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Устраняются незамедлительно в день проведения месячного осмотра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350545"/>
      </p:ext>
    </p:extLst>
  </p:cSld>
  <p:clrMapOvr>
    <a:masterClrMapping/>
  </p:clrMapOvr>
  <p:transition spd="slow">
    <p:split orient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6988" b="57217"/>
          <a:stretch/>
        </p:blipFill>
        <p:spPr>
          <a:xfrm>
            <a:off x="94091" y="3021384"/>
            <a:ext cx="8996156" cy="3840489"/>
          </a:xfrm>
          <a:prstGeom prst="rect">
            <a:avLst/>
          </a:prstGeom>
        </p:spPr>
      </p:pic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8500" b="25850"/>
          <a:stretch/>
        </p:blipFill>
        <p:spPr>
          <a:xfrm>
            <a:off x="1547664" y="548680"/>
            <a:ext cx="6095699" cy="257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37285"/>
      </p:ext>
    </p:extLst>
  </p:cSld>
  <p:clrMapOvr>
    <a:masterClrMapping/>
  </p:clrMapOvr>
  <p:transition spd="slow">
    <p:split orient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5388602"/>
            <a:ext cx="9014678" cy="792088"/>
          </a:xfrm>
        </p:spPr>
        <p:txBody>
          <a:bodyPr/>
          <a:lstStyle/>
          <a:p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разъединение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стрелочных остряков и подвижных сердечников крестовин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тягами</a:t>
            </a:r>
            <a:r>
              <a:rPr lang="ru-RU" alt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9" name="Picture 2" descr="http://rzd1.eor.pw/resources/lections/page/img/1-1-4-2/img-1_1_4_2_1_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8" y="1702773"/>
            <a:ext cx="4428492" cy="358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rzd1.eor.pw/resources/lections/page/img/1-1-4-2/img-1_1_4_2_1_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4443"/>
            <a:ext cx="4056385" cy="358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340" y="4950468"/>
            <a:ext cx="8996156" cy="1907532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 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разъединении   стрелочных   остряков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  что    может    произойти  от выпадения болтов, соединяющих остряки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тягами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болтов и заклепок, соединяющих серьгу с остряком, излома соединительных тяг и других причин,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переводится только один остряк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остается на месте.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Такая  неисправность приводит к сходу подвижного состава.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750" t="29000" r="1963" b="5575"/>
          <a:stretch/>
        </p:blipFill>
        <p:spPr>
          <a:xfrm>
            <a:off x="467544" y="567332"/>
            <a:ext cx="8568952" cy="441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216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Содержимое 11"/>
          <p:cNvSpPr>
            <a:spLocks noGrp="1"/>
          </p:cNvSpPr>
          <p:nvPr>
            <p:ph idx="1"/>
          </p:nvPr>
        </p:nvSpPr>
        <p:spPr>
          <a:xfrm>
            <a:off x="64661" y="5388602"/>
            <a:ext cx="9014678" cy="1469398"/>
          </a:xfrm>
        </p:spPr>
        <p:txBody>
          <a:bodyPr>
            <a:normAutofit/>
          </a:bodyPr>
          <a:lstStyle/>
          <a:p>
            <a:pPr algn="just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отставание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остряка от рамного рельса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подвижного сердечника крестовины от усовика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4 мм и более,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измеряемое у остряка и сердечника тупой крестовины против первой тяги, у сердечника острой крестовины – в острие сердечника при запертом положении стрелки;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40340" y="0"/>
            <a:ext cx="9103659" cy="54868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Неисправности стрелочных переводов и глухих пересечений, при которых не допускается их эксплуатация.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605586"/>
            <a:ext cx="90550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эксплуатировать   на   железнодорожных   путях   общего   и необщего пользования стрелочные переводы и глухие пересечения, у которых выявлена одна из следующих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неисправностей: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3" y="1556792"/>
            <a:ext cx="6657439" cy="3831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7346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3198</TotalTime>
  <Words>2575</Words>
  <Application>Microsoft Office PowerPoint</Application>
  <PresentationFormat>Экран (4:3)</PresentationFormat>
  <Paragraphs>159</Paragraphs>
  <Slides>38</Slides>
  <Notes>32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Неисправности стрелочных переводов и глухих пересечений, при которых не допускается их эксплуатация.</vt:lpstr>
      <vt:lpstr>Опережающее задание по следующей теме:</vt:lpstr>
    </vt:vector>
  </TitlesOfParts>
  <Company>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Настройка ручных каналов</dc:title>
  <dc:creator>ПлющийИЛ</dc:creator>
  <cp:lastModifiedBy>Ли Н.Г.</cp:lastModifiedBy>
  <cp:revision>349</cp:revision>
  <dcterms:created xsi:type="dcterms:W3CDTF">2015-06-08T09:15:20Z</dcterms:created>
  <dcterms:modified xsi:type="dcterms:W3CDTF">2024-08-05T17:24:27Z</dcterms:modified>
</cp:coreProperties>
</file>