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7" r:id="rId3"/>
    <p:sldId id="289" r:id="rId4"/>
    <p:sldId id="256" r:id="rId5"/>
    <p:sldId id="264" r:id="rId6"/>
    <p:sldId id="269" r:id="rId7"/>
    <p:sldId id="270" r:id="rId8"/>
    <p:sldId id="272" r:id="rId9"/>
    <p:sldId id="278" r:id="rId10"/>
    <p:sldId id="274" r:id="rId11"/>
    <p:sldId id="273" r:id="rId12"/>
    <p:sldId id="275" r:id="rId13"/>
    <p:sldId id="276" r:id="rId14"/>
    <p:sldId id="279" r:id="rId15"/>
    <p:sldId id="280" r:id="rId16"/>
    <p:sldId id="281" r:id="rId17"/>
    <p:sldId id="287" r:id="rId18"/>
    <p:sldId id="282" r:id="rId20"/>
    <p:sldId id="284" r:id="rId21"/>
    <p:sldId id="285" r:id="rId22"/>
    <p:sldId id="283" r:id="rId23"/>
    <p:sldId id="286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s://clubtk.ru/v-chem-zaklyuchaetsya-obshchestvennyy-kontrol-za-okhranoy-truda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https://vsr63.ru/blog/kontrol-za-usloviyami-truda-na-rabochih-mestah/manager-kontent" TargetMode="External"/><Relationship Id="rId1" Type="http://schemas.openxmlformats.org/officeDocument/2006/relationships/hyperlink" Target="https://assistentus.ru/sotrudniki/gosudarstvennoe-upravlenie-ohranoj-trud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Текстовое поле 5"/>
          <p:cNvSpPr txBox="1"/>
          <p:nvPr/>
        </p:nvSpPr>
        <p:spPr>
          <a:xfrm>
            <a:off x="1283335" y="805815"/>
            <a:ext cx="10350500" cy="17843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4000" b="1">
                <a:solidFill>
                  <a:schemeClr val="tx1"/>
                </a:solidFill>
                <a:uFillTx/>
              </a:rPr>
              <a:t>ОРГАНИЗАЦИОННЫЕ ОСНОВЫ </a:t>
            </a:r>
            <a:endParaRPr lang="ru-RU" altLang="en-US" sz="4000" b="1">
              <a:solidFill>
                <a:schemeClr val="tx1"/>
              </a:solidFill>
              <a:uFillTx/>
            </a:endParaRPr>
          </a:p>
          <a:p>
            <a:pPr algn="ctr"/>
            <a:r>
              <a:rPr lang="ru-RU" altLang="en-US" sz="4000" b="1">
                <a:solidFill>
                  <a:schemeClr val="tx1"/>
                </a:solidFill>
                <a:uFillTx/>
              </a:rPr>
              <a:t>БЕЗОПАСНОСТИ ТРУДА</a:t>
            </a:r>
            <a:endParaRPr lang="ru-RU" altLang="en-US" sz="4000" b="1">
              <a:solidFill>
                <a:schemeClr val="tx1"/>
              </a:solidFill>
              <a:uFillTx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449695" y="4018915"/>
            <a:ext cx="5404485" cy="2517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/>
            <a:r>
              <a:rPr lang="ru-RU" sz="3200" b="1" dirty="0">
                <a:solidFill>
                  <a:schemeClr val="bg1"/>
                </a:solidFill>
                <a:uFillTx/>
                <a:latin typeface="Calibri" panose="020F0502020204030204"/>
                <a:sym typeface="+mn-ea"/>
              </a:rPr>
              <a:t>Филиал </a:t>
            </a:r>
            <a:r>
              <a:rPr lang="ru-RU" sz="3200" b="1" dirty="0" err="1">
                <a:solidFill>
                  <a:schemeClr val="bg1"/>
                </a:solidFill>
                <a:uFillTx/>
                <a:latin typeface="Calibri" panose="020F0502020204030204"/>
                <a:sym typeface="+mn-ea"/>
              </a:rPr>
              <a:t>ПривГУПС</a:t>
            </a:r>
            <a:r>
              <a:rPr lang="ru-RU" sz="3200" b="1" dirty="0">
                <a:solidFill>
                  <a:schemeClr val="bg1"/>
                </a:solidFill>
                <a:uFillTx/>
                <a:latin typeface="Calibri" panose="020F0502020204030204"/>
                <a:sym typeface="+mn-ea"/>
              </a:rPr>
              <a:t> </a:t>
            </a:r>
            <a:endParaRPr lang="ru-RU" sz="3200" b="1" dirty="0">
              <a:solidFill>
                <a:schemeClr val="bg1"/>
              </a:solidFill>
              <a:uFillTx/>
              <a:latin typeface="Calibri" panose="020F0502020204030204"/>
            </a:endParaRPr>
          </a:p>
          <a:p>
            <a:pPr marL="0" indent="0" algn="r">
              <a:buNone/>
            </a:pPr>
            <a:r>
              <a:rPr lang="ru-RU" sz="3200" b="1">
                <a:solidFill>
                  <a:schemeClr val="bg1"/>
                </a:solidFill>
                <a:uFillTx/>
                <a:latin typeface="Calibri" panose="020F0502020204030204"/>
                <a:sym typeface="+mn-ea"/>
              </a:rPr>
              <a:t>в г</a:t>
            </a:r>
            <a:r>
              <a:rPr lang="ru-RU" sz="3200" b="1" dirty="0">
                <a:solidFill>
                  <a:schemeClr val="bg1"/>
                </a:solidFill>
                <a:uFillTx/>
                <a:latin typeface="Calibri" panose="020F0502020204030204"/>
                <a:sym typeface="+mn-ea"/>
              </a:rPr>
              <a:t>. Саратове</a:t>
            </a:r>
            <a:endParaRPr lang="ru-RU" sz="3200" b="1" dirty="0">
              <a:solidFill>
                <a:schemeClr val="bg1"/>
              </a:solidFill>
              <a:uFillTx/>
              <a:latin typeface="Calibri" panose="020F0502020204030204"/>
              <a:sym typeface="+mn-ea"/>
            </a:endParaRPr>
          </a:p>
          <a:p>
            <a:pPr marL="0" indent="0" algn="r">
              <a:buNone/>
            </a:pPr>
            <a:r>
              <a:rPr lang="ru-RU" sz="3200" dirty="0">
                <a:solidFill>
                  <a:schemeClr val="bg1"/>
                </a:solidFill>
                <a:uFillTx/>
                <a:sym typeface="+mn-ea"/>
              </a:rPr>
              <a:t>Преподаватель по</a:t>
            </a:r>
            <a:endParaRPr lang="ru-RU" sz="3200" dirty="0">
              <a:solidFill>
                <a:schemeClr val="bg1"/>
              </a:solidFill>
              <a:uFillTx/>
              <a:sym typeface="+mn-ea"/>
            </a:endParaRPr>
          </a:p>
          <a:p>
            <a:pPr marL="0" indent="0" algn="r">
              <a:buNone/>
            </a:pPr>
            <a:r>
              <a:rPr lang="ru-RU" sz="3200" dirty="0">
                <a:solidFill>
                  <a:schemeClr val="bg1"/>
                </a:solidFill>
                <a:uFillTx/>
                <a:sym typeface="+mn-ea"/>
              </a:rPr>
              <a:t>ОХРАНЕ ТРУДА</a:t>
            </a:r>
            <a:endParaRPr lang="ru-RU" sz="3200" dirty="0">
              <a:solidFill>
                <a:schemeClr val="bg1"/>
              </a:solidFill>
              <a:uFillTx/>
              <a:sym typeface="+mn-ea"/>
            </a:endParaRPr>
          </a:p>
          <a:p>
            <a:pPr marL="0" indent="0" algn="r">
              <a:buNone/>
            </a:pPr>
            <a:r>
              <a:rPr lang="ru-RU" sz="3200" b="1" dirty="0">
                <a:solidFill>
                  <a:schemeClr val="bg1"/>
                </a:solidFill>
                <a:uFillTx/>
                <a:sym typeface="+mn-ea"/>
              </a:rPr>
              <a:t>Быкова И.В.</a:t>
            </a:r>
            <a:r>
              <a:rPr lang="ru-RU" sz="3200" dirty="0">
                <a:sym typeface="+mn-ea"/>
              </a:rPr>
              <a:t>В.</a:t>
            </a:r>
            <a:endParaRPr lang="ru-RU" sz="3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alt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722630" y="633730"/>
            <a:ext cx="10824845" cy="148780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/>
            <a:r>
              <a:rPr lang="ru-RU"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     </a:t>
            </a:r>
            <a:r>
              <a:rPr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Общественный контроль за охраной труда в России регламентирован </a:t>
            </a:r>
            <a:r>
              <a:rPr sz="240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статьёй 370 Трудового кодекса РФ</a:t>
            </a:r>
            <a:r>
              <a:rPr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 </a:t>
            </a:r>
            <a:endParaRPr sz="24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 algn="just"/>
            <a:r>
              <a:rPr lang="ru-RU"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    </a:t>
            </a:r>
            <a:r>
              <a:rPr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Также эту деятельность регулирует </a:t>
            </a:r>
            <a:r>
              <a:rPr sz="240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Федеральный закон от 21.07.2014 №212</a:t>
            </a:r>
            <a:r>
              <a:rPr sz="24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 «Об основах общественного контроля в Российской Федерации». </a:t>
            </a:r>
            <a:endParaRPr sz="24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/>
            <a:endParaRPr sz="24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903605" y="99060"/>
            <a:ext cx="10751820" cy="709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ОБЩЕСТВЕННЫЙ КОНТРОЛЬ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51180" y="2121535"/>
            <a:ext cx="11231245" cy="21374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бщественный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контроль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охраной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осуществляют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профсоюзы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иные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уполномоченные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работниками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представительные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органы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Некоторые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формы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участия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: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Уполномоченные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доверенные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лица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охране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избирают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общем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собрании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структурного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подразделения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профсоюзном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собрании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работников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Численность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избрания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уполномоченных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определяются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коллективным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договором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иным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совместным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решением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работодателя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представительного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работников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Комитеты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комиссии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охране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создаются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инициативе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работодателя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работников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предприятия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комиссию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включаются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представители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работодателя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профсоюза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Правовые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технические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инспекции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правило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создают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профсоюзы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действуют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всех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уровнях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организационной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структуры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45795" y="233045"/>
            <a:ext cx="11080750" cy="71704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Некоторые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функции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общественного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контроля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охраной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endParaRPr lang="en-US" altLang="ru-RU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Контроль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соблюдением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работодателями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законодательства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нормативных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правовых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актов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содержащих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нормы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трудового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Независимая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экспертиза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обеспечения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безопасности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работников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3.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Участие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расследовании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несчастных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случаев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производстве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профессиональных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заболеваний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также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самостоятельное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расследование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Получение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информации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руководителей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должностных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лиц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организаций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условиях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также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всех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несчастных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случаях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5.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Предъявление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приостановке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случаях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угрозы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жизни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здоровью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работников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6.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Выдача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работодателям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обязательных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рассмотрению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представлений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устранении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выявленных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нарушений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охраны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7.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Участие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комиссий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испытаниям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приёмке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эксплуатацию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производственных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объектов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средств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производства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качестве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независимых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экспертов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8.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Участие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рассмотрении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трудовых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споров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связанных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нарушением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законодательства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обязательств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предусмотренных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коллективными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договорами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соглашениями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также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изменениями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035685" y="1305560"/>
            <a:ext cx="10326370" cy="45078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sz="2800" b="1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Порядок проведения</a:t>
            </a:r>
            <a:endParaRPr sz="2800" b="1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Периодичность контроля может варьироваться в зависимости от места проведения: 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  <a:hlinkClick r:id="rId1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Проверки рабочих мест выборочно могут проходить раз в неделю.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Контроль работы отделов — ежемесячно.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Комплексная проверка организации — раз в полгода или год.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 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  <a:hlinkClick r:id="rId1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График разрабатывает и утверждает председатель</a:t>
            </a:r>
            <a:r>
              <a:rPr lang="ru-RU"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sz="2800" b="0" i="0">
                <a:solidFill>
                  <a:schemeClr val="tx1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соответствующего профсоюза. </a:t>
            </a:r>
            <a:endParaRPr sz="2800" b="0" i="0">
              <a:solidFill>
                <a:schemeClr val="tx1"/>
              </a:solidFill>
              <a:latin typeface="Times New Roman" panose="02020603050405020304" charset="0"/>
              <a:ea typeface="ys text"/>
              <a:cs typeface="Times New Roman" panose="02020603050405020304" charset="0"/>
              <a:hlinkClick r:id="rId1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66420" y="519430"/>
            <a:ext cx="11218545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ПРОИЗВОДСТВЕННЫЙ КОНТРОЛЬ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28675" y="1075055"/>
            <a:ext cx="10691495" cy="2886075"/>
          </a:xfrm>
          <a:prstGeom prst="rect">
            <a:avLst/>
          </a:prstGeom>
        </p:spPr>
        <p:txBody>
          <a:bodyPr wrap="square">
            <a:noAutofit/>
          </a:bodyPr>
          <a:p>
            <a:pPr algn="just" defTabSz="266700">
              <a:lnSpc>
                <a:spcPct val="115000"/>
              </a:lnSpc>
            </a:pPr>
            <a:r>
              <a:rPr sz="2800" b="1">
                <a:latin typeface="Times New Roman" panose="02020603050405020304"/>
                <a:ea typeface="Times New Roman" panose="02020603050405020304"/>
              </a:rPr>
              <a:t>КСОТ-П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 — это комплексная система оценки состояния охраны труда на производственном объекте в РЖД. КСОТ позволяет выработать у сотрудников поведенческие навыки по выявлению опасностей, которые могут привести к травмам.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    Цель КСОТ-П — выявление несоответствий, оценка уровня соблюдения требований охраны труда и планирование мер по снижению рисков. </a:t>
            </a:r>
            <a:endParaRPr sz="28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88340" y="4443730"/>
            <a:ext cx="10831830" cy="2309495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15000"/>
              </a:lnSpc>
            </a:pPr>
            <a:r>
              <a:rPr sz="2800" b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Виды контроля:</a:t>
            </a:r>
            <a:endParaRPr sz="2800" b="1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1.Оперативный.</a:t>
            </a:r>
            <a:endParaRPr sz="28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2.Трехступенчатый.</a:t>
            </a:r>
            <a:endParaRPr sz="28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3.Проводимый комиссией по ОТ. </a:t>
            </a:r>
            <a:endParaRPr sz="28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algn="just" defTabSz="266700">
              <a:lnSpc>
                <a:spcPct val="115000"/>
              </a:lnSpc>
            </a:pPr>
            <a:endParaRPr sz="28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05435" y="250825"/>
            <a:ext cx="11582400" cy="6814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 defTabSz="266700">
              <a:lnSpc>
                <a:spcPct val="115000"/>
              </a:lnSpc>
            </a:pPr>
            <a:r>
              <a:rPr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Что может включать оперативный контроль</a:t>
            </a:r>
            <a:r>
              <a:rPr lang="ru-RU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:</a:t>
            </a:r>
            <a:endParaRPr sz="28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   </a:t>
            </a: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r>
              <a:rPr sz="275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Проведение ежедневного контроля: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Устранения нарушений, которые были выявлены в ходе предыдущих проверок.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sym typeface="+mn-ea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- Наличия первичных средств пожаротушения.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Отсутствия у сотрудников симптомов алкогольного опьянения.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Наличия у сотрудников действующих удостоверений.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Правильности оформления нарядов-допусков, а также прочей документации на выполнение опасных работ.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Наличия у сотрудников спецодежды, а также средств индивидуальной защиты.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Наличия инструментов, которые могут понадобиться в процессе работы.  </a:t>
            </a:r>
            <a:endParaRPr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75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- Исправности производственных установок.</a:t>
            </a:r>
            <a:endParaRPr lang="ru-RU" altLang="en-US" sz="275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529590" y="1103630"/>
            <a:ext cx="11355070" cy="540829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30225" y="490855"/>
            <a:ext cx="11202670" cy="492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ТРЕХСТУПЕНЧАТЫЙ КОНТРОЛЬ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-635" y="-330200"/>
            <a:ext cx="12192635" cy="94602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40715" y="462280"/>
            <a:ext cx="10895330" cy="5882640"/>
          </a:xfrm>
          <a:prstGeom prst="rect">
            <a:avLst/>
          </a:prstGeom>
        </p:spPr>
        <p:txBody>
          <a:bodyPr wrap="square">
            <a:noAutofit/>
          </a:bodyPr>
          <a:p>
            <a:pPr algn="ctr" defTabSz="266700">
              <a:lnSpc>
                <a:spcPct val="115000"/>
              </a:lnSpc>
            </a:pPr>
            <a:r>
              <a:rPr sz="2800" b="1">
                <a:latin typeface="Times New Roman" panose="02020603050405020304"/>
                <a:ea typeface="Times New Roman" panose="02020603050405020304"/>
              </a:rPr>
              <a:t>Первая ступень</a:t>
            </a:r>
            <a:endParaRPr sz="2800"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    </a:t>
            </a:r>
            <a:r>
              <a:rPr sz="2800" i="1">
                <a:latin typeface="Times New Roman" panose="02020603050405020304"/>
                <a:ea typeface="Times New Roman" panose="02020603050405020304"/>
              </a:rPr>
              <a:t>Ежесменный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 контроль выполняется </a:t>
            </a:r>
            <a:r>
              <a:rPr sz="2800" i="1">
                <a:latin typeface="Times New Roman" panose="02020603050405020304"/>
                <a:ea typeface="Times New Roman" panose="02020603050405020304"/>
              </a:rPr>
              <a:t>работниками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. 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Результаты проверки вносятся в ведомость несоответствий, а также в бланк КСОТ. Ячейки должны быть закрашены соответствующим цветом (красный, синий, желтый или зеленый).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Проверкой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заполненных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ведомостей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занимается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руководитель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производственного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подразделения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Бланки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должны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быть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размещены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на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специальном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стенде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или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уголке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охране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latin typeface="Times New Roman" panose="02020603050405020304"/>
                <a:ea typeface="Times New Roman" panose="02020603050405020304"/>
              </a:rPr>
              <a:t>труда</a:t>
            </a:r>
            <a:r>
              <a:rPr lang="en-US" altLang="ru-RU" sz="2800"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 sz="28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3742850" name="Изображение 1073742849"/>
          <p:cNvPicPr>
            <a:picLocks noRot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025" y="475615"/>
            <a:ext cx="10709275" cy="58445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10235" y="290195"/>
            <a:ext cx="11080750" cy="2903855"/>
          </a:xfrm>
          <a:prstGeom prst="rect">
            <a:avLst/>
          </a:prstGeom>
        </p:spPr>
        <p:txBody>
          <a:bodyPr wrap="square">
            <a:noAutofit/>
          </a:bodyPr>
          <a:p>
            <a:pPr algn="ctr" defTabSz="266700">
              <a:lnSpc>
                <a:spcPct val="115000"/>
              </a:lnSpc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Вторая</a:t>
            </a:r>
            <a:r>
              <a:rPr lang="en-US" altLang="ru-RU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ступень</a:t>
            </a:r>
            <a:endParaRPr lang="en-US" altLang="en-US" sz="28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 i="1">
                <a:latin typeface="Times New Roman" panose="02020603050405020304"/>
                <a:ea typeface="Times New Roman" panose="02020603050405020304"/>
              </a:rPr>
              <a:t>Ежемесячный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 контроль проводится </a:t>
            </a:r>
            <a:r>
              <a:rPr sz="2800" i="1">
                <a:latin typeface="Times New Roman" panose="02020603050405020304"/>
                <a:ea typeface="Times New Roman" panose="02020603050405020304"/>
              </a:rPr>
              <a:t>руководителем производственного подразделения, т. е. начальник, мастер ПТО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. Также принимать участие в проверке может </a:t>
            </a:r>
            <a:r>
              <a:rPr sz="2800" i="1">
                <a:latin typeface="Times New Roman" panose="02020603050405020304"/>
                <a:ea typeface="Times New Roman" panose="02020603050405020304"/>
              </a:rPr>
              <a:t>специалист по ОТ</a:t>
            </a:r>
            <a:r>
              <a:rPr sz="2800">
                <a:latin typeface="Times New Roman" panose="02020603050405020304"/>
                <a:ea typeface="Times New Roman" panose="02020603050405020304"/>
              </a:rPr>
              <a:t>. Результаты мероприятия отражаются в контрольном листе. Этот документ хранится у руководителя производственного подразделения.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endParaRPr sz="28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10870" y="3194685"/>
            <a:ext cx="11407140" cy="3376930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15000"/>
              </a:lnSpc>
            </a:pPr>
            <a:r>
              <a:rPr sz="2800" b="1">
                <a:latin typeface="Times New Roman" panose="02020603050405020304"/>
                <a:ea typeface="Times New Roman" panose="02020603050405020304"/>
              </a:rPr>
              <a:t>Объекты контроля:</a:t>
            </a:r>
            <a:endParaRPr sz="2800"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  <a:buFont typeface="Times New Roman" panose="02020603050405020304"/>
              <a:buAutoNum type="arabicPeriod"/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Своевременное заполнение журналов учета по ОТ;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  <a:buFont typeface="Times New Roman" panose="02020603050405020304"/>
              <a:buAutoNum type="arabicPeriod"/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обеспечение работников средствами индивидуальной защиты, а также исправными инструментами;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  <a:buFont typeface="Times New Roman" panose="02020603050405020304"/>
              <a:buAutoNum type="arabicPeriod"/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ограждение опасных зон;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  <a:buFont typeface="Times New Roman" panose="02020603050405020304"/>
              <a:buAutoNum type="arabicPeriod"/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наличие сигнальной разметки, а также знаков безопасности;</a:t>
            </a:r>
            <a:endParaRPr sz="2800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  <a:buFont typeface="Times New Roman" panose="02020603050405020304"/>
              <a:buAutoNum type="arabicPeriod"/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соблюдение трудовой дисциплины, а также режимов труда и отдыха.</a:t>
            </a:r>
            <a:endParaRPr sz="28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1006475" y="2138680"/>
            <a:ext cx="10718165" cy="4350385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60705" y="303530"/>
            <a:ext cx="11163935" cy="1700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en-US" altLang="en-US" sz="2800"/>
              <a:t>СУОТ</a:t>
            </a:r>
            <a:r>
              <a:rPr lang="en-US" altLang="ru-RU" sz="2800"/>
              <a:t> — </a:t>
            </a:r>
            <a:r>
              <a:rPr lang="en-US" altLang="en-US" sz="2800"/>
              <a:t>система</a:t>
            </a:r>
            <a:r>
              <a:rPr lang="en-US" altLang="ru-RU" sz="2800"/>
              <a:t> </a:t>
            </a:r>
            <a:r>
              <a:rPr lang="en-US" altLang="en-US" sz="2800"/>
              <a:t>управления</a:t>
            </a:r>
            <a:r>
              <a:rPr lang="en-US" altLang="ru-RU" sz="2800"/>
              <a:t> </a:t>
            </a:r>
            <a:r>
              <a:rPr lang="en-US" altLang="en-US" sz="2800"/>
              <a:t>охраной</a:t>
            </a:r>
            <a:r>
              <a:rPr lang="en-US" altLang="ru-RU" sz="2800"/>
              <a:t> </a:t>
            </a:r>
            <a:r>
              <a:rPr lang="en-US" altLang="en-US" sz="2800"/>
              <a:t>труда</a:t>
            </a:r>
            <a:r>
              <a:rPr lang="en-US" altLang="ru-RU" sz="2800"/>
              <a:t> </a:t>
            </a:r>
            <a:r>
              <a:rPr lang="en-US" altLang="en-US" sz="2800"/>
              <a:t>в</a:t>
            </a:r>
            <a:r>
              <a:rPr lang="en-US" altLang="ru-RU" sz="2800"/>
              <a:t> </a:t>
            </a:r>
            <a:r>
              <a:rPr lang="en-US" altLang="en-US" sz="2800"/>
              <a:t>ОАО</a:t>
            </a:r>
            <a:r>
              <a:rPr lang="en-US" altLang="ru-RU" sz="2800"/>
              <a:t> </a:t>
            </a:r>
            <a:r>
              <a:rPr lang="" altLang="en-US" sz="2800"/>
              <a:t>«</a:t>
            </a:r>
            <a:r>
              <a:rPr lang="en-US" altLang="en-US" sz="2800"/>
              <a:t>РЖД</a:t>
            </a:r>
            <a:r>
              <a:rPr lang="" altLang="en-US" sz="2800"/>
              <a:t>»</a:t>
            </a:r>
            <a:r>
              <a:rPr lang="en-US" altLang="ru-RU" sz="2800"/>
              <a:t>. </a:t>
            </a:r>
            <a:r>
              <a:rPr lang="en-US" altLang="en-US" sz="2800"/>
              <a:t>Это</a:t>
            </a:r>
            <a:r>
              <a:rPr lang="en-US" altLang="ru-RU" sz="2800"/>
              <a:t> </a:t>
            </a:r>
            <a:r>
              <a:rPr lang="en-US" altLang="en-US" sz="2800"/>
              <a:t>комплекс</a:t>
            </a:r>
            <a:r>
              <a:rPr lang="en-US" altLang="ru-RU" sz="2800"/>
              <a:t> </a:t>
            </a:r>
            <a:r>
              <a:rPr lang="en-US" altLang="en-US" sz="2800"/>
              <a:t>взаимосвязанных</a:t>
            </a:r>
            <a:r>
              <a:rPr lang="en-US" altLang="ru-RU" sz="2800"/>
              <a:t> </a:t>
            </a:r>
            <a:r>
              <a:rPr lang="en-US" altLang="en-US" sz="2800"/>
              <a:t>и</a:t>
            </a:r>
            <a:r>
              <a:rPr lang="en-US" altLang="ru-RU" sz="2800"/>
              <a:t> </a:t>
            </a:r>
            <a:r>
              <a:rPr lang="en-US" altLang="en-US" sz="2800"/>
              <a:t>взаимодействующих</a:t>
            </a:r>
            <a:r>
              <a:rPr lang="en-US" altLang="ru-RU" sz="2800"/>
              <a:t> </a:t>
            </a:r>
            <a:r>
              <a:rPr lang="en-US" altLang="en-US" sz="2800"/>
              <a:t>элементов</a:t>
            </a:r>
            <a:r>
              <a:rPr lang="en-US" altLang="ru-RU" sz="2800"/>
              <a:t>, </a:t>
            </a:r>
            <a:r>
              <a:rPr lang="en-US" altLang="en-US" sz="2800"/>
              <a:t>которые</a:t>
            </a:r>
            <a:r>
              <a:rPr lang="en-US" altLang="ru-RU" sz="2800"/>
              <a:t> </a:t>
            </a:r>
            <a:r>
              <a:rPr lang="en-US" altLang="en-US" sz="2800"/>
              <a:t>устанавливают</a:t>
            </a:r>
            <a:r>
              <a:rPr lang="en-US" altLang="ru-RU" sz="2800"/>
              <a:t> </a:t>
            </a:r>
            <a:r>
              <a:rPr lang="en-US" altLang="en-US" sz="2800"/>
              <a:t>политику</a:t>
            </a:r>
            <a:r>
              <a:rPr lang="en-US" altLang="ru-RU" sz="2800"/>
              <a:t> </a:t>
            </a:r>
            <a:r>
              <a:rPr lang="en-US" altLang="en-US" sz="2800"/>
              <a:t>и</a:t>
            </a:r>
            <a:r>
              <a:rPr lang="en-US" altLang="ru-RU" sz="2800"/>
              <a:t> </a:t>
            </a:r>
            <a:r>
              <a:rPr lang="en-US" altLang="en-US" sz="2800"/>
              <a:t>цели</a:t>
            </a:r>
            <a:r>
              <a:rPr lang="en-US" altLang="ru-RU" sz="2800"/>
              <a:t> </a:t>
            </a:r>
            <a:r>
              <a:rPr lang="en-US" altLang="en-US" sz="2800"/>
              <a:t>в</a:t>
            </a:r>
            <a:r>
              <a:rPr lang="en-US" altLang="ru-RU" sz="2800"/>
              <a:t> </a:t>
            </a:r>
            <a:r>
              <a:rPr lang="en-US" altLang="en-US" sz="2800"/>
              <a:t>области</a:t>
            </a:r>
            <a:r>
              <a:rPr lang="en-US" altLang="ru-RU" sz="2800"/>
              <a:t> </a:t>
            </a:r>
            <a:r>
              <a:rPr lang="en-US" altLang="en-US" sz="2800"/>
              <a:t>охраны</a:t>
            </a:r>
            <a:r>
              <a:rPr lang="en-US" altLang="ru-RU" sz="2800"/>
              <a:t> </a:t>
            </a:r>
            <a:r>
              <a:rPr lang="en-US" altLang="en-US" sz="2800"/>
              <a:t>труда</a:t>
            </a:r>
            <a:r>
              <a:rPr lang="en-US" altLang="ru-RU" sz="2800"/>
              <a:t> </a:t>
            </a:r>
            <a:r>
              <a:rPr lang="en-US" altLang="en-US" sz="2800"/>
              <a:t>у</a:t>
            </a:r>
            <a:r>
              <a:rPr lang="en-US" altLang="ru-RU" sz="2800"/>
              <a:t> </a:t>
            </a:r>
            <a:r>
              <a:rPr lang="en-US" altLang="en-US" sz="2800"/>
              <a:t>конкретного</a:t>
            </a:r>
            <a:r>
              <a:rPr lang="en-US" altLang="ru-RU" sz="2800"/>
              <a:t> </a:t>
            </a:r>
            <a:r>
              <a:rPr lang="en-US" altLang="en-US" sz="2800"/>
              <a:t>работодателя</a:t>
            </a:r>
            <a:r>
              <a:rPr lang="en-US" altLang="ru-RU" sz="2800"/>
              <a:t>, </a:t>
            </a:r>
            <a:r>
              <a:rPr lang="en-US" altLang="en-US" sz="2800"/>
              <a:t>а</a:t>
            </a:r>
            <a:r>
              <a:rPr lang="en-US" altLang="ru-RU" sz="2800"/>
              <a:t> </a:t>
            </a:r>
            <a:r>
              <a:rPr lang="en-US" altLang="en-US" sz="2800"/>
              <a:t>также</a:t>
            </a:r>
            <a:r>
              <a:rPr lang="en-US" altLang="ru-RU" sz="2800"/>
              <a:t> </a:t>
            </a:r>
            <a:r>
              <a:rPr lang="en-US" altLang="en-US" sz="2800"/>
              <a:t>процедуры</a:t>
            </a:r>
            <a:r>
              <a:rPr lang="en-US" altLang="ru-RU" sz="2800"/>
              <a:t> </a:t>
            </a:r>
            <a:r>
              <a:rPr lang="en-US" altLang="en-US" sz="2800"/>
              <a:t>по</a:t>
            </a:r>
            <a:r>
              <a:rPr lang="en-US" altLang="ru-RU" sz="2800"/>
              <a:t> </a:t>
            </a:r>
            <a:r>
              <a:rPr lang="en-US" altLang="en-US" sz="2800"/>
              <a:t>достижению</a:t>
            </a:r>
            <a:r>
              <a:rPr lang="en-US" altLang="ru-RU" sz="2800"/>
              <a:t> </a:t>
            </a:r>
            <a:r>
              <a:rPr lang="en-US" altLang="en-US" sz="2800"/>
              <a:t>этих</a:t>
            </a:r>
            <a:r>
              <a:rPr lang="en-US" altLang="ru-RU" sz="2800"/>
              <a:t> </a:t>
            </a:r>
            <a:r>
              <a:rPr lang="en-US" altLang="en-US" sz="2800"/>
              <a:t>целей</a:t>
            </a:r>
            <a:r>
              <a:rPr lang="en-US" altLang="ru-RU" sz="2800"/>
              <a:t>. </a:t>
            </a:r>
            <a:endParaRPr lang="ru-RU" altLang="en-US"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3742851" name="Изображение 1073742850"/>
          <p:cNvPicPr>
            <a:picLocks noRot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487045"/>
            <a:ext cx="11173460" cy="59778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828040" y="473075"/>
            <a:ext cx="10801350" cy="5896610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15000"/>
              </a:lnSpc>
            </a:pPr>
            <a:r>
              <a:rPr sz="2800" b="1">
                <a:latin typeface="Times New Roman" panose="02020603050405020304"/>
                <a:ea typeface="Times New Roman" panose="02020603050405020304"/>
              </a:rPr>
              <a:t>Третья ступень</a:t>
            </a:r>
            <a:endParaRPr sz="2800"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 i="1">
                <a:latin typeface="Times New Roman" panose="02020603050405020304"/>
                <a:ea typeface="Times New Roman" panose="02020603050405020304"/>
              </a:rPr>
              <a:t>   </a:t>
            </a:r>
            <a:r>
              <a:rPr sz="2800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sz="2800" b="1" i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Ежеквартальный</a:t>
            </a:r>
            <a:r>
              <a:rPr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 контроль проводится </a:t>
            </a:r>
            <a:r>
              <a:rPr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руководителем </a:t>
            </a:r>
            <a:r>
              <a:rPr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структурного подразделения или же его замом, а также специалистом по охране труда. </a:t>
            </a:r>
            <a:endParaRPr sz="28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Это делается со следующей периодичностью: 1 раз в 3 месяца.</a:t>
            </a:r>
            <a:endParaRPr sz="28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Внимание! Результаты проверки вносятся в контрольный лист. На основании этого документа можно дать оценку состоянию охраны труда.</a:t>
            </a:r>
            <a:endParaRPr sz="28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15000"/>
              </a:lnSpc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Для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оформления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результатов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рассмотрения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составляется</a:t>
            </a:r>
            <a:r>
              <a:rPr lang="en-US" altLang="ru-RU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протокол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некоторых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случаях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формируются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мероприятия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устранению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выявленных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нарушений</a:t>
            </a:r>
            <a:r>
              <a:rPr lang="en-US" altLang="ru-RU" sz="28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altLang="ru-RU" sz="28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244090" y="4465320"/>
            <a:ext cx="8773160" cy="1835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4400" b="1">
                <a:solidFill>
                  <a:schemeClr val="bg1"/>
                </a:solidFill>
              </a:rPr>
              <a:t>СПАСИБО </a:t>
            </a:r>
            <a:endParaRPr lang="ru-RU" altLang="en-US" sz="4400" b="1">
              <a:solidFill>
                <a:schemeClr val="bg1"/>
              </a:solidFill>
            </a:endParaRPr>
          </a:p>
          <a:p>
            <a:pPr algn="ctr"/>
            <a:r>
              <a:rPr lang="ru-RU" altLang="en-US" sz="4400" b="1">
                <a:solidFill>
                  <a:schemeClr val="bg1"/>
                </a:solidFill>
              </a:rPr>
              <a:t>ЗА ВНИМАНИЕ К ДАННОЙ ТЕМЕ</a:t>
            </a:r>
            <a:endParaRPr lang="ru-RU" altLang="en-US" sz="4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orient="vert"/>
          </p:nvPr>
        </p:nvSpPr>
        <p:spPr/>
        <p:txBody>
          <a:bodyPr/>
          <a:p>
            <a:pPr algn="ctr"/>
            <a:r>
              <a:rPr lang="ru-RU" altLang="en-US"/>
              <a:t>Управление охраной труда</a:t>
            </a:r>
            <a:endParaRPr lang="ru-RU" altLang="en-US"/>
          </a:p>
        </p:txBody>
      </p:sp>
      <p:sp>
        <p:nvSpPr>
          <p:cNvPr id="8" name="Замещающий текст 7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11008360" cy="6685280"/>
          </a:xfrm>
        </p:spPr>
        <p:txBody>
          <a:bodyPr/>
          <a:p>
            <a:endParaRPr lang="ru-RU" altLang="en-US"/>
          </a:p>
        </p:txBody>
      </p:sp>
      <p:pic>
        <p:nvPicPr>
          <p:cNvPr id="5" name="Изображение 4"/>
          <p:cNvPicPr/>
          <p:nvPr/>
        </p:nvPicPr>
        <p:blipFill>
          <a:blip r:embed="rId1"/>
          <a:stretch>
            <a:fillRect/>
          </a:stretch>
        </p:blipFill>
        <p:spPr>
          <a:xfrm>
            <a:off x="984250" y="483870"/>
            <a:ext cx="10979785" cy="63741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Текстовое поле 2"/>
          <p:cNvSpPr txBox="1"/>
          <p:nvPr/>
        </p:nvSpPr>
        <p:spPr>
          <a:xfrm>
            <a:off x="1698625" y="1035685"/>
            <a:ext cx="9613265" cy="51860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175" y="429895"/>
            <a:ext cx="9302750" cy="61537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010" y="0"/>
            <a:ext cx="868870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885" y="201930"/>
            <a:ext cx="9599295" cy="62890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156335" y="212725"/>
            <a:ext cx="10490835" cy="5384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ГОСУДАРСТВЕННЫЙ КОНТРОЛЬ ОХРАНЫ ТРУДА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23900" y="918845"/>
            <a:ext cx="10710545" cy="6064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Государственный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контроль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—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это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контроль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соблюдением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требований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трудового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законодательства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других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нормативных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правовых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актов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содержащих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нормы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трудового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 </a:t>
            </a:r>
            <a:endParaRPr lang="en-US" altLang="ru-RU" sz="2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endParaRPr lang="en-US" altLang="ru-RU" sz="2400" b="1">
              <a:sym typeface="+mn-ea"/>
            </a:endParaRPr>
          </a:p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Принципы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управления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endParaRPr lang="en-US" altLang="ru-RU" sz="2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Предупреждения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травматизма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профессиональных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заболеваний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Обеспечение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гарантий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работников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охрану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Обязательное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социальное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страхование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endParaRPr lang="en-US" altLang="ru-RU" sz="24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en-US" sz="2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Основные</a:t>
            </a:r>
            <a:r>
              <a:rPr lang="en-US" altLang="ru-RU" sz="2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цели</a:t>
            </a:r>
            <a:r>
              <a:rPr lang="en-US" altLang="ru-RU" sz="2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: </a:t>
            </a:r>
            <a:endParaRPr lang="en-US" altLang="ru-RU" sz="24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Создание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безопасных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туда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Защита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работников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пострадавших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нечастных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случаев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ru-RU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Взаимодействие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сотрудничество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работодателей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гос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Органов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профсоюзов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области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охраны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endParaRPr lang="en-US" altLang="ru-RU" sz="24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805815" y="632460"/>
            <a:ext cx="10754995" cy="4135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Некоторые</a:t>
            </a:r>
            <a:r>
              <a:rPr lang="en-US" altLang="ru-RU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задачи</a:t>
            </a:r>
            <a:r>
              <a:rPr lang="en-US" altLang="ru-RU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государственного</a:t>
            </a:r>
            <a:r>
              <a:rPr lang="en-US" altLang="ru-RU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контроля</a:t>
            </a:r>
            <a:r>
              <a:rPr lang="en-US" altLang="ru-RU" sz="28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endParaRPr lang="en-US" altLang="ru-RU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выявление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соответствия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рабочих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местах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нормативно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правовым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актам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выявление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потенциально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опасных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вредных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производственных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факторов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рабочих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местах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3.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соблюдение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всеми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работниками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организации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охраны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соблюдение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ответственными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охрану труда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лицами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своих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должностных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обязанностей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5.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обнаружение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нарушений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охране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отклонений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законодательства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2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6.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определение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принятие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эффективных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мер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устранению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нарушений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условий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труда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рабочих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местах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641350" y="323850"/>
            <a:ext cx="11159490" cy="285305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>
                <a:solidFill>
                  <a:srgbClr val="333333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Г</a:t>
            </a:r>
            <a:r>
              <a:rPr sz="2800" b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осударственный контроль осуществляют специально уполномоченные государственные органы и инспекции:</a:t>
            </a:r>
            <a:endParaRPr sz="2800" b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1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Федеральная инспекция труда (Рострудинспекция)</a:t>
            </a:r>
            <a:r>
              <a:rPr sz="2800" b="0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. Это федеральный орган, подведомственный Минтруда и соцзащиты РФ.</a:t>
            </a:r>
            <a:endParaRPr sz="2800" b="0" i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  <a:hlinkClick r:id="rId1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1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Государственные инспекции по труду </a:t>
            </a:r>
            <a:r>
              <a:rPr sz="2800" b="0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(территориальные представительства Роструда). Через них федеральная служба по охране труда осуществляет администрирование и контроль. </a:t>
            </a:r>
            <a:endParaRPr sz="2800" b="0" i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  <a:hlinkClick r:id="rId1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Федеральные органы исполнительной власти (</a:t>
            </a:r>
            <a:r>
              <a:rPr sz="2800" b="1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Ростехнадзор, Роспотребнадзор и т. д.). </a:t>
            </a:r>
            <a:endParaRPr sz="2800" b="1" i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  <a:hlinkClick r:id="rId2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1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Прокуратура РФ.</a:t>
            </a:r>
            <a:r>
              <a:rPr sz="2800" b="0" i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 Это высший надзорный орган страны, который обеспечивает исполнение законов о трудовой деятельности.</a:t>
            </a:r>
            <a:endParaRPr sz="2800" b="0" i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  <a:hlinkClick r:id="rId2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>
                <a:solidFill>
                  <a:schemeClr val="tx1"/>
                </a:solidFill>
                <a:latin typeface="Calibri" panose="020F0502020204030204" charset="0"/>
                <a:ea typeface="ys text"/>
                <a:cs typeface="Calibri" panose="020F0502020204030204" charset="0"/>
              </a:rPr>
              <a:t>Некоторые виды государственного контроля: инспекционный визит, рейдовый осмотр, документарная проверка, выездная проверка. </a:t>
            </a:r>
            <a:endParaRPr sz="2800" b="0">
              <a:solidFill>
                <a:schemeClr val="tx1"/>
              </a:solidFill>
              <a:latin typeface="Calibri" panose="020F0502020204030204" charset="0"/>
              <a:ea typeface="ys text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7271</Words>
  <Application>WPS Presentation</Application>
  <PresentationFormat>Widescreen</PresentationFormat>
  <Paragraphs>124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Times New Roman</vt:lpstr>
      <vt:lpstr>ys text</vt:lpstr>
      <vt:lpstr>Arial</vt:lpstr>
      <vt:lpstr>Segoe Print</vt:lpstr>
      <vt:lpstr>Arial Black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User</cp:lastModifiedBy>
  <cp:revision>11</cp:revision>
  <dcterms:created xsi:type="dcterms:W3CDTF">2025-07-23T00:59:00Z</dcterms:created>
  <dcterms:modified xsi:type="dcterms:W3CDTF">2026-02-25T07:35:40Z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06EE6E9E461D4C3D93653574E90BA9B8_13</vt:lpwstr>
  </property>
  <property fmtid="{D5CDD505-2E9C-101B-9397-08002B2CF9AE}" pid="3" name="KSOProductBuildVer">
    <vt:lpwstr>1049-12.2.0.23196</vt:lpwstr>
  </property>
</Properties>
</file>