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2" r:id="rId3"/>
    <p:sldId id="269" r:id="rId4"/>
    <p:sldId id="262" r:id="rId5"/>
    <p:sldId id="258" r:id="rId6"/>
    <p:sldId id="256" r:id="rId7"/>
    <p:sldId id="257" r:id="rId8"/>
    <p:sldId id="266" r:id="rId9"/>
    <p:sldId id="260" r:id="rId10"/>
    <p:sldId id="263" r:id="rId11"/>
    <p:sldId id="267" r:id="rId12"/>
    <p:sldId id="270" r:id="rId13"/>
    <p:sldId id="271" r:id="rId14"/>
    <p:sldId id="268" r:id="rId15"/>
    <p:sldId id="26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2-25T07:18:08.394" idx="3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2-25T06:36:12.860" idx="1">
    <p:pos x="7506" y="124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3A344-0877-67D3-44CB-11602A40B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3FA971-FBC3-5627-BE4A-BC41301182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E0B019-03DF-B1A6-D9D5-5A7066C40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2D5B75-030F-A56D-56AB-5A25EA2C3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DBE28A-6A0E-BE65-48A2-3FEB4D94D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88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B29964-18E1-ECF0-42F6-15370E997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7F6A872-8390-5AC0-AD4A-093F979D8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F2A59E-F9FD-185A-C639-750FCCF14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8A07E6-EBBD-9763-BF91-5886E395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4AED04-9A26-3383-B1FA-7321FFBAA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72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40DD02-92DB-092C-0787-68060EB6EF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BF4BD8-D502-A086-0B72-6E7BAEE7F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A55DEC-FE67-512C-0370-AAEDE2AC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7A3D69-D299-8A4D-C80D-883BE582C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EB9047-F732-DB05-9C96-8AFF8708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47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197A0-39D3-7B85-A857-F550C2A1B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C76AB8-384A-4A27-38D2-86CED7785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E0732C-9E9D-1715-64BA-4A8309F4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1C7762-ABAF-1CD2-AB8E-3A0E2EDE9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F5F334-A376-2A72-57F7-D04BAB8C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02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EA344-686C-17DF-D7BA-09429BCB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7307C1-9437-B198-84CC-39F06DBE0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F9AC16-B8F0-2C01-556B-46742F6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79CB63-F6B0-4104-FD51-F4E51B7F4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AC3884-7E90-C09D-1728-833F8FCA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8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80423-8992-B056-979A-40BEF4597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AC798B-4FDE-6066-412F-C619774B2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B5674F-F4D9-1CE7-0BF8-D0E7B96F9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662BB3-19F6-03B0-75D1-6A6E9ABA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2BB199-F51D-533D-4427-4CD324922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9DF21C-5DB0-208B-14B7-A796AE9C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986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B4569-E835-8853-7FD0-21B619264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62C87D-EA08-7875-CE30-379516158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EF63A0-540E-40F9-73EF-231212607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5C6F7A-63E6-4B41-3B83-3E149DF4C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82CD1B3-F3A4-7885-BD75-6AF3513B39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4EB082-DE4D-18BC-808E-A29AE8641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35891B-0BFD-B34D-2509-EB941745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337646E-D83A-FC39-FCA3-218D63C4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9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BE05A-81A9-F7BB-555D-1ADF18C2B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FBB6CAB-4653-B923-EAF4-F01788F3F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3A7ED8-4D62-6101-D65C-DF73E9776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06B43F0-E159-B478-9565-15CC9144B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626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A32E35-53CF-B6E3-C7C8-37D1F3A27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50782BF-74D5-A77B-1E45-4342455A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DB98D1-6ADF-3DB7-CF9D-C851E9C75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806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B330E0-3729-E4F7-BE40-625583818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51F6A0-1661-4D98-4590-E0CD66C7A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484454-64C5-C4BA-4E1E-550FD73B1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98C076-E41E-DF7B-8963-46BA33C2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523739-6893-9F63-AE40-F66BDC94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5AED3F-5ED3-9110-F159-280B8F4E5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09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813DC-8D9B-A4FD-10CF-40ACFE4C9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87E5C38-83DE-28B7-2085-30B9E7653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07C7C2-EF6F-E22E-A2C7-8A35D9361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F71168-954C-1D51-F9BD-DB0C30C9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505B8B-0697-FDF0-60BB-1FF1E4754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FD140F-2C83-223D-C6CC-5D25CC542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16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0DD73-BB16-B969-FB8A-8F471C4C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5243C2-1A55-AB9C-C776-B9DDDEDFC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13A725-B5B1-B010-58CA-E58E70527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86291-7C06-4936-B3C6-3DBAB8567D1E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CCDD55-71B9-AA32-00D0-6D30D01D7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7C5433-FB6A-2178-9D75-1C5878903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D9858-B39A-4549-B94E-0A78BDA85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4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6AD177-E1F9-259C-FB46-ECA1247EC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821637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516D86-1044-3D4F-977C-17468E19259B}"/>
              </a:ext>
            </a:extLst>
          </p:cNvPr>
          <p:cNvSpPr txBox="1"/>
          <p:nvPr/>
        </p:nvSpPr>
        <p:spPr>
          <a:xfrm>
            <a:off x="5720861" y="4389119"/>
            <a:ext cx="5997527" cy="2234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/>
                <a:cs typeface="+mn-cs"/>
                <a:sym typeface="+mn-ea"/>
              </a:rPr>
              <a:t>Филиал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/>
                <a:cs typeface="+mn-cs"/>
                <a:sym typeface="+mn-ea"/>
              </a:rPr>
              <a:t>ПривГУПС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/>
                <a:cs typeface="+mn-cs"/>
                <a:sym typeface="+mn-ea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SimSun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/>
                <a:cs typeface="+mn-cs"/>
                <a:sym typeface="+mn-ea"/>
              </a:rPr>
              <a:t>в г. Саратове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+mn-cs"/>
                <a:sym typeface="+mn-ea"/>
              </a:rPr>
              <a:t>Преподаватель по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+mn-cs"/>
                <a:sym typeface="+mn-ea"/>
              </a:rPr>
              <a:t>Транспортной безопасности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SimSun"/>
                <a:cs typeface="+mn-cs"/>
                <a:sym typeface="+mn-ea"/>
              </a:rPr>
              <a:t>Быкова И.В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05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50DE47-CB8C-3D3D-9063-FED0DF4B0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0"/>
            <a:ext cx="11901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23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7BC620-2B53-8092-E808-9039E0C64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281354"/>
            <a:ext cx="11605846" cy="65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15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9AF0F6-8C28-B06E-1857-B81AB1AC9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5" y="112542"/>
            <a:ext cx="11648049" cy="674545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653707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CB4CC1-6319-CEF0-6B10-385F18C23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83" y="379828"/>
            <a:ext cx="11816861" cy="647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9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2D4ED1-3FF0-0E14-DBE7-E8AC0D090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75" y="253218"/>
            <a:ext cx="11169748" cy="631639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48713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FBA7D9-A49F-B918-4AFE-95BF16AD2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895" y="0"/>
            <a:ext cx="111556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2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D8280-5A53-1DF9-DB7E-D254A160B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791" y="365124"/>
            <a:ext cx="11099409" cy="637330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br>
              <a:rPr lang="ru-RU" sz="3600" dirty="0"/>
            </a:br>
            <a:r>
              <a:rPr lang="ru-RU" sz="3600" b="1" dirty="0"/>
              <a:t>Тема 2.2</a:t>
            </a:r>
            <a:br>
              <a:rPr lang="ru-RU" sz="3600" dirty="0"/>
            </a:br>
            <a:r>
              <a:rPr lang="ru-RU" sz="3600" b="1" dirty="0">
                <a:latin typeface="+mn-lt"/>
              </a:rPr>
              <a:t>Основы планирования мероприятий по обеспечению транспортной безопасности  на объектах транспортной инфраструктуры и транспортных средств железнодорожного транспорта</a:t>
            </a:r>
          </a:p>
        </p:txBody>
      </p:sp>
    </p:spTree>
    <p:extLst>
      <p:ext uri="{BB962C8B-B14F-4D97-AF65-F5344CB8AC3E}">
        <p14:creationId xmlns:p14="http://schemas.microsoft.com/office/powerpoint/2010/main" val="23072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2ED6304-46E3-5E9A-5AB1-4A97F6BD1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75" y="281354"/>
            <a:ext cx="11310425" cy="638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83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0F17769-AADC-EB44-5A47-577F5D28C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225082"/>
            <a:ext cx="12009120" cy="651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24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0D94D7-D3F8-01E8-37D7-C06C7705C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5" y="0"/>
            <a:ext cx="120372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0AD0F-F825-D3C0-8774-E3837630E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8A2FE3-9A27-0401-1491-A2FDD421B8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0C569D-2AD2-7EEE-17FB-BDCBF3B1D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75" y="196948"/>
            <a:ext cx="11338560" cy="66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78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5320BC-1625-BA72-80F5-30C3C9095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0"/>
            <a:ext cx="11155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75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8B0960-AD9F-4E23-0515-BAF9566574EB}"/>
              </a:ext>
            </a:extLst>
          </p:cNvPr>
          <p:cNvSpPr txBox="1"/>
          <p:nvPr/>
        </p:nvSpPr>
        <p:spPr>
          <a:xfrm>
            <a:off x="295422" y="154745"/>
            <a:ext cx="11619913" cy="711577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планах транспортной безопасности объекта железной дороги отражаются, например, такие сведения:</a:t>
            </a:r>
          </a:p>
          <a:p>
            <a:r>
              <a:rPr lang="ru-RU" dirty="0"/>
              <a:t>1.Технические и технологические характеристики объекта, порядок его функционирования и эксплуатации.</a:t>
            </a:r>
          </a:p>
          <a:p>
            <a:r>
              <a:rPr lang="ru-RU" dirty="0"/>
              <a:t>Назначение лиц, ответственных за обеспечение транспортной безопасности, и персонала, чья деятельность связана с этим.</a:t>
            </a:r>
          </a:p>
          <a:p>
            <a:r>
              <a:rPr lang="ru-RU" dirty="0"/>
              <a:t>2.Границы зоны транспортной безопасности и её части, а также критические элементы объекта.</a:t>
            </a:r>
          </a:p>
          <a:p>
            <a:r>
              <a:rPr lang="ru-RU" dirty="0"/>
              <a:t>3.Порядок допуска физических лиц и транспортных средств в зону транспортной безопасности и передвижения в ней.</a:t>
            </a:r>
          </a:p>
          <a:p>
            <a:r>
              <a:rPr lang="ru-RU" dirty="0"/>
              <a:t>4.Места расположения специально оборудованных помещений, из которых управляют инженерно-техническими системами и силами обеспечения транспортной безопасности.</a:t>
            </a:r>
          </a:p>
          <a:p>
            <a:r>
              <a:rPr lang="ru-RU" dirty="0"/>
              <a:t>5.Места размещения и состав конструкций объекта, таких как заграждения, </a:t>
            </a:r>
            <a:r>
              <a:rPr lang="ru-RU" dirty="0" err="1"/>
              <a:t>противотаранные</a:t>
            </a:r>
            <a:r>
              <a:rPr lang="ru-RU" dirty="0"/>
              <a:t> устройства, решётки, усиленные двери, заборы, шлюзы и т. д..</a:t>
            </a:r>
          </a:p>
          <a:p>
            <a:r>
              <a:rPr lang="ru-RU" dirty="0"/>
              <a:t>6.Мероприятия по досмотру людей, транспортных средств, груза, багажа, ручной клади и личных вещей.</a:t>
            </a:r>
          </a:p>
          <a:p>
            <a:r>
              <a:rPr lang="ru-RU" dirty="0"/>
              <a:t>7.Места размещения и состав систем и средств сигнализации, контроля доступа, видеонаблюдения, аудио- и видеозаписи, связи, освещения, сбора, обработки, приёма и передачи информации.</a:t>
            </a:r>
          </a:p>
          <a:p>
            <a:r>
              <a:rPr lang="ru-RU" dirty="0"/>
              <a:t>8.Порядок накопления, обработки и хранения данных со всех инженерно-технических систем обеспечения транспортной безопасности.</a:t>
            </a:r>
          </a:p>
          <a:p>
            <a:r>
              <a:rPr lang="ru-RU" dirty="0"/>
              <a:t>9.Места расположения контрольно-пропускных пунктов и их оснащённость.</a:t>
            </a:r>
          </a:p>
          <a:p>
            <a:r>
              <a:rPr lang="ru-RU" dirty="0"/>
              <a:t>10.Порядок выдачи документов, дающих основание для прохода (проезда) на объект, а также идентификации личности по ним.</a:t>
            </a:r>
          </a:p>
          <a:p>
            <a:r>
              <a:rPr lang="ru-RU" dirty="0"/>
              <a:t>11.Порядок организации открытой, закрытой связи, оповещения сил обеспечения транспортной безопасности.</a:t>
            </a:r>
          </a:p>
          <a:p>
            <a:r>
              <a:rPr lang="ru-RU" dirty="0"/>
              <a:t>12.Порядок действий при тревогах, таких как «угроза захвата», «угроза взрыва».</a:t>
            </a:r>
          </a:p>
          <a:p>
            <a:r>
              <a:rPr lang="ru-RU" dirty="0"/>
              <a:t>13.Этапы и сроки реализации плана обеспечения транспортной безопасности.</a:t>
            </a:r>
          </a:p>
          <a:p>
            <a:r>
              <a:rPr lang="ru-RU" dirty="0"/>
              <a:t>14.Перечень нормативных правовых актов, используемых при разработке плана.</a:t>
            </a:r>
          </a:p>
          <a:p>
            <a:r>
              <a:rPr lang="ru-RU" dirty="0"/>
              <a:t>15Иные сведения, касающиеся принятия мер по обеспечению защиты от актов незаконного вмешательства, предусмотренные международными договорами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854234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F8BB42-571C-142D-881E-747561149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98" y="196948"/>
            <a:ext cx="11451102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536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343</Words>
  <Application>Microsoft Office PowerPoint</Application>
  <PresentationFormat>Широкоэкранный</PresentationFormat>
  <Paragraphs>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 Тема 2.2 Основы планирования мероприятий по обеспечению транспортной безопасности  на объектах транспортной инфраструктуры и транспортных средств железнодорожного транспорта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10</cp:revision>
  <dcterms:created xsi:type="dcterms:W3CDTF">2026-02-24T16:28:48Z</dcterms:created>
  <dcterms:modified xsi:type="dcterms:W3CDTF">2026-02-25T04:32:28Z</dcterms:modified>
</cp:coreProperties>
</file>