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2"/>
  </p:notesMasterIdLst>
  <p:sldIdLst>
    <p:sldId id="304" r:id="rId2"/>
    <p:sldId id="305" r:id="rId3"/>
    <p:sldId id="312" r:id="rId4"/>
    <p:sldId id="314" r:id="rId5"/>
    <p:sldId id="316" r:id="rId6"/>
    <p:sldId id="317" r:id="rId7"/>
    <p:sldId id="318" r:id="rId8"/>
    <p:sldId id="319" r:id="rId9"/>
    <p:sldId id="306" r:id="rId10"/>
    <p:sldId id="311" r:id="rId11"/>
    <p:sldId id="310" r:id="rId12"/>
    <p:sldId id="322" r:id="rId13"/>
    <p:sldId id="321" r:id="rId14"/>
    <p:sldId id="323" r:id="rId15"/>
    <p:sldId id="324" r:id="rId16"/>
    <p:sldId id="325" r:id="rId17"/>
    <p:sldId id="326" r:id="rId18"/>
    <p:sldId id="320" r:id="rId19"/>
    <p:sldId id="309" r:id="rId20"/>
    <p:sldId id="327" r:id="rId21"/>
    <p:sldId id="330" r:id="rId22"/>
    <p:sldId id="331" r:id="rId23"/>
    <p:sldId id="332" r:id="rId24"/>
    <p:sldId id="333" r:id="rId25"/>
    <p:sldId id="334" r:id="rId26"/>
    <p:sldId id="329" r:id="rId27"/>
    <p:sldId id="336" r:id="rId28"/>
    <p:sldId id="337" r:id="rId29"/>
    <p:sldId id="339" r:id="rId30"/>
    <p:sldId id="340" r:id="rId31"/>
    <p:sldId id="341" r:id="rId32"/>
    <p:sldId id="338" r:id="rId33"/>
    <p:sldId id="335" r:id="rId34"/>
    <p:sldId id="345" r:id="rId35"/>
    <p:sldId id="353" r:id="rId36"/>
    <p:sldId id="354" r:id="rId37"/>
    <p:sldId id="355" r:id="rId38"/>
    <p:sldId id="328" r:id="rId39"/>
    <p:sldId id="344" r:id="rId40"/>
    <p:sldId id="343" r:id="rId41"/>
    <p:sldId id="348" r:id="rId42"/>
    <p:sldId id="347" r:id="rId43"/>
    <p:sldId id="346" r:id="rId44"/>
    <p:sldId id="342" r:id="rId45"/>
    <p:sldId id="352" r:id="rId46"/>
    <p:sldId id="351" r:id="rId47"/>
    <p:sldId id="350" r:id="rId48"/>
    <p:sldId id="349" r:id="rId49"/>
    <p:sldId id="307" r:id="rId50"/>
    <p:sldId id="308" r:id="rId5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3399"/>
    <a:srgbClr val="FF6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434" autoAdjust="0"/>
  </p:normalViewPr>
  <p:slideViewPr>
    <p:cSldViewPr snapToGrid="0">
      <p:cViewPr varScale="1">
        <p:scale>
          <a:sx n="84" d="100"/>
          <a:sy n="84" d="100"/>
        </p:scale>
        <p:origin x="1354" y="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F528D-403E-45EC-B4B9-7B739A3A16CB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0EC57-C3B2-4593-9BB1-95A0D9013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765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249592-3500-4EB9-A985-3E1D77DAC5F0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018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0661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1641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2234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980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107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267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2893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284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295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098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9074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C9C0C-6F4B-4948-A42D-9E86BE515D27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306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>
          <a:xfrm>
            <a:off x="36988" y="5275925"/>
            <a:ext cx="9144000" cy="804835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на железнодорожном транспорте. </a:t>
            </a:r>
            <a:endParaRPr lang="ru-RU" sz="23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</a:t>
            </a:r>
            <a:r>
              <a:rPr lang="ru-RU" sz="2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тревоги и специальные указатели.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88" y="476672"/>
            <a:ext cx="8999508" cy="45797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3080" y="476672"/>
            <a:ext cx="3775354" cy="4579797"/>
          </a:xfrm>
          <a:prstGeom prst="rect">
            <a:avLst/>
          </a:prstGeom>
        </p:spPr>
      </p:pic>
      <p:pic>
        <p:nvPicPr>
          <p:cNvPr id="5" name="Рисунок 4" descr="Picture background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35917">
            <a:off x="5054473" y="2595630"/>
            <a:ext cx="1723390" cy="23869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16542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бъект 2"/>
          <p:cNvSpPr txBox="1">
            <a:spLocks/>
          </p:cNvSpPr>
          <p:nvPr/>
        </p:nvSpPr>
        <p:spPr>
          <a:xfrm>
            <a:off x="397764" y="914401"/>
            <a:ext cx="8348472" cy="11795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ИСИ Раздел IX.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п.104-109 Звуковые сигналы на железнодорожном транспорте</a:t>
            </a:r>
          </a:p>
          <a:p>
            <a:pPr marL="0" indent="0" algn="ctr">
              <a:buNone/>
            </a:pP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ИСИ Раздел X.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110-117 Сигналы тревоги и специальные указатели</a:t>
            </a:r>
          </a:p>
          <a:p>
            <a:pPr marL="0" indent="0" algn="ctr">
              <a:buNone/>
            </a:pP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ИСИ Раздел XI.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118-128 Правила применения семафоров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5135244"/>
            <a:ext cx="90754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сигналы, применяемые при движении поездов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Оповестительный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сигнал, сигнал бдительности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тревоги и специальные указатели. Действия работников при подаче сигналов тревоги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применения семафоров.</a:t>
            </a:r>
          </a:p>
        </p:txBody>
      </p:sp>
      <p:sp>
        <p:nvSpPr>
          <p:cNvPr id="10" name="Подзаголовок 2"/>
          <p:cNvSpPr>
            <a:spLocks noGrp="1"/>
          </p:cNvSpPr>
          <p:nvPr>
            <p:ph sz="half" idx="1"/>
          </p:nvPr>
        </p:nvSpPr>
        <p:spPr>
          <a:xfrm>
            <a:off x="-2286" y="0"/>
            <a:ext cx="9144000" cy="804835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на железнодорожном </a:t>
            </a: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транспорте</a:t>
            </a:r>
          </a:p>
          <a:p>
            <a:pPr marL="0" indent="0" algn="ctr"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тревоги и специальные </a:t>
            </a: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указатели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/>
          <a:srcRect l="4179" t="27035" r="43284" b="7008"/>
          <a:stretch/>
        </p:blipFill>
        <p:spPr>
          <a:xfrm>
            <a:off x="1510704" y="2246894"/>
            <a:ext cx="2872854" cy="2978575"/>
          </a:xfrm>
          <a:prstGeom prst="rect">
            <a:avLst/>
          </a:prstGeom>
        </p:spPr>
      </p:pic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98" t="51586" r="-300" b="5614"/>
          <a:stretch/>
        </p:blipFill>
        <p:spPr bwMode="auto">
          <a:xfrm>
            <a:off x="4946903" y="2246894"/>
            <a:ext cx="2862199" cy="293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228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" t="27630" r="64174" b="31522"/>
          <a:stretch/>
        </p:blipFill>
        <p:spPr bwMode="auto">
          <a:xfrm>
            <a:off x="6233831" y="630935"/>
            <a:ext cx="2794604" cy="2392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6113" y="4853593"/>
            <a:ext cx="9129549" cy="101789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при движении поездов подаются свистками локомотивов, мотор-вагонного и самоходного специального подвижного состава, духовыми рожками, ручными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свистками. </a:t>
            </a:r>
          </a:p>
        </p:txBody>
      </p:sp>
      <p:pic>
        <p:nvPicPr>
          <p:cNvPr id="1026" name="Picture 2" descr="https://images.ru.prom.st/795458117_w640_h640_rozhok-signalnyj-zheleznodorozhnyj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40"/>
          <a:stretch/>
        </p:blipFill>
        <p:spPr bwMode="auto">
          <a:xfrm rot="14562611">
            <a:off x="4390746" y="1961309"/>
            <a:ext cx="2528086" cy="186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17942" t="6786" r="14558" b="8771"/>
          <a:stretch/>
        </p:blipFill>
        <p:spPr>
          <a:xfrm>
            <a:off x="6765821" y="3119792"/>
            <a:ext cx="2262614" cy="174689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п.104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1207008" y="0"/>
            <a:ext cx="7230618" cy="4663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на железнодорожном транспорте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12" y="630935"/>
            <a:ext cx="4653903" cy="349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059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95250" y="293688"/>
            <a:ext cx="8802688" cy="6080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.</a:t>
            </a:r>
            <a:endParaRPr lang="ru-RU" sz="2000" dirty="0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7850187"/>
              </p:ext>
            </p:extLst>
          </p:nvPr>
        </p:nvGraphicFramePr>
        <p:xfrm>
          <a:off x="28396" y="0"/>
          <a:ext cx="9048750" cy="608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" name="Документ" r:id="rId3" imgW="6872135" imgH="4432538" progId="Word.Document.12">
                  <p:embed/>
                </p:oleObj>
              </mc:Choice>
              <mc:Fallback>
                <p:oleObj name="Документ" r:id="rId3" imgW="6872135" imgH="443253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396" y="0"/>
                        <a:ext cx="9048750" cy="6089650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61" name="Прямоугольник 2160"/>
          <p:cNvSpPr/>
          <p:nvPr/>
        </p:nvSpPr>
        <p:spPr>
          <a:xfrm>
            <a:off x="-698" y="6089650"/>
            <a:ext cx="91055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наличии устойчивой двусторонней радиосвязи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при следовании поездов двойной тягой или с подталкивающим локомотивом заменяются радиопереговорами между машинистами.</a:t>
            </a:r>
          </a:p>
        </p:txBody>
      </p:sp>
      <p:sp>
        <p:nvSpPr>
          <p:cNvPr id="23" name="Подзаголовок 2"/>
          <p:cNvSpPr txBox="1">
            <a:spLocks/>
          </p:cNvSpPr>
          <p:nvPr/>
        </p:nvSpPr>
        <p:spPr>
          <a:xfrm>
            <a:off x="937462" y="60516"/>
            <a:ext cx="7230618" cy="4663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на железнодорожном транспорте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797491" y="842314"/>
            <a:ext cx="3049726" cy="218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«Запрещается движение»</a:t>
            </a:r>
            <a:endParaRPr lang="ru-RU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3193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520" y="846926"/>
            <a:ext cx="9092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—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длинный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свисток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движении по правильному пути,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длинный, короткий и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длинный свисток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локомотива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мотор-вагонного поезда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самоходного специального подвижного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(ССПС):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50" y="1028436"/>
            <a:ext cx="341406" cy="9144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58" y="1287696"/>
            <a:ext cx="121931" cy="13412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27" y="1309034"/>
            <a:ext cx="341406" cy="9144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063" y="1309034"/>
            <a:ext cx="341406" cy="91448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4450179" y="246746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приближении поезда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путевым постам, пассажирским остановочным пунктам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</a:p>
          <a:p>
            <a:pPr algn="just"/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/>
          <a:srcRect l="7313" t="14644" r="4776" b="10531"/>
          <a:stretch/>
        </p:blipFill>
        <p:spPr>
          <a:xfrm>
            <a:off x="162050" y="1883928"/>
            <a:ext cx="4121080" cy="204791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/>
          <a:srcRect r="51829"/>
          <a:stretch/>
        </p:blipFill>
        <p:spPr>
          <a:xfrm>
            <a:off x="7460205" y="3931842"/>
            <a:ext cx="1561973" cy="253242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050" y="4047790"/>
            <a:ext cx="4104556" cy="2188418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2336558" y="525521"/>
            <a:ext cx="4612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Оповестительный </a:t>
            </a:r>
            <a:r>
              <a:rPr lang="ru-RU" sz="2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 подается: </a:t>
            </a:r>
            <a:endParaRPr lang="ru-RU" sz="20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283130" y="1988610"/>
            <a:ext cx="44377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Оповестительный сигнал </a:t>
            </a:r>
            <a:r>
              <a:rPr lang="ru-RU" sz="2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подаётся:</a:t>
            </a:r>
            <a:endParaRPr lang="ru-RU" sz="20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98883" y="4047790"/>
            <a:ext cx="28888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переносным и ручным сигналам, требующим уменьшения скорости, сигнальным знакам «С», </a:t>
            </a:r>
            <a:endParaRPr lang="ru-RU" sz="20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п.105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937462" y="60516"/>
            <a:ext cx="7230618" cy="4663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на железнодорожном транспорте </a:t>
            </a:r>
          </a:p>
        </p:txBody>
      </p:sp>
    </p:spTree>
    <p:extLst>
      <p:ext uri="{BB962C8B-B14F-4D97-AF65-F5344CB8AC3E}">
        <p14:creationId xmlns:p14="http://schemas.microsoft.com/office/powerpoint/2010/main" val="1254489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4476464" y="1663123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приближении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поезда к выемкам, кривым участкам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тоннелям, железнодорожным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переездам; </a:t>
            </a: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приближении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поезда к съемным дрезинам, съемным ремонтным вышкам, путевым вагончикам и другим съемным подвижным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единицам.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015" t="6085" r="4627" b="19623"/>
          <a:stretch/>
        </p:blipFill>
        <p:spPr>
          <a:xfrm>
            <a:off x="68239" y="1013298"/>
            <a:ext cx="4408225" cy="257288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39" y="3863726"/>
            <a:ext cx="4408225" cy="272800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452691" y="535700"/>
            <a:ext cx="44377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Оповестительный сигнал </a:t>
            </a:r>
            <a:r>
              <a:rPr lang="ru-RU" sz="2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подаётся:</a:t>
            </a:r>
            <a:endParaRPr lang="ru-RU" sz="20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п.105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937462" y="60516"/>
            <a:ext cx="7230618" cy="4663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на железнодорожном транспорте </a:t>
            </a:r>
          </a:p>
        </p:txBody>
      </p:sp>
    </p:spTree>
    <p:extLst>
      <p:ext uri="{BB962C8B-B14F-4D97-AF65-F5344CB8AC3E}">
        <p14:creationId xmlns:p14="http://schemas.microsoft.com/office/powerpoint/2010/main" val="2186316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68238" y="4776716"/>
            <a:ext cx="898022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приближении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поезда на путях необщего пользования к вагоноопрокидывателям, бункерам, эстакадам, вагонным весам, устройствам восстановления сыпучести грузов, гаражам размораживания грузов, а также иным объектам, расположенным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путях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необщего пользования;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463" t="29018" r="8955" b="20245"/>
          <a:stretch/>
        </p:blipFill>
        <p:spPr>
          <a:xfrm>
            <a:off x="68238" y="850486"/>
            <a:ext cx="8980225" cy="392623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452691" y="535700"/>
            <a:ext cx="44377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Оповестительный сигнал </a:t>
            </a:r>
            <a:r>
              <a:rPr lang="ru-RU" sz="2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подаётся:</a:t>
            </a:r>
            <a:endParaRPr lang="ru-RU" sz="20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п.105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937462" y="60516"/>
            <a:ext cx="7230618" cy="4663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на железнодорожном транспорте </a:t>
            </a:r>
          </a:p>
        </p:txBody>
      </p:sp>
    </p:spTree>
    <p:extLst>
      <p:ext uri="{BB962C8B-B14F-4D97-AF65-F5344CB8AC3E}">
        <p14:creationId xmlns:p14="http://schemas.microsoft.com/office/powerpoint/2010/main" val="27993635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432116"/>
            <a:ext cx="88846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приближении поезда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месту работ, начиная с километра, предшествующего указанному в предупреждении, независимо от наличия переносных сигналов;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866" t="12906" b="3330"/>
          <a:stretch/>
        </p:blipFill>
        <p:spPr>
          <a:xfrm>
            <a:off x="1184582" y="973518"/>
            <a:ext cx="6974005" cy="43033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83" y="1532298"/>
            <a:ext cx="2799509" cy="358936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452691" y="535700"/>
            <a:ext cx="44377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Оповестительный сигнал </a:t>
            </a:r>
            <a:r>
              <a:rPr lang="ru-RU" sz="2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подаётся:</a:t>
            </a:r>
            <a:endParaRPr lang="ru-RU" sz="20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п.105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937462" y="60516"/>
            <a:ext cx="7230618" cy="4663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на железнодорожном транспорте </a:t>
            </a:r>
          </a:p>
        </p:txBody>
      </p:sp>
    </p:spTree>
    <p:extLst>
      <p:ext uri="{BB962C8B-B14F-4D97-AF65-F5344CB8AC3E}">
        <p14:creationId xmlns:p14="http://schemas.microsoft.com/office/powerpoint/2010/main" val="314826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27448" y="2121408"/>
            <a:ext cx="4069080" cy="10948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восприятии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ручного сигнала «Опустить токоприемник», подаваемого сигналистом;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207008" y="0"/>
            <a:ext cx="7230618" cy="4663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на железнодорожном транспорте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п.105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46" y="1013297"/>
            <a:ext cx="3873120" cy="553692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358739" y="1146998"/>
            <a:ext cx="44377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Оповестительный сигнал </a:t>
            </a:r>
            <a:r>
              <a:rPr lang="ru-RU" sz="2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подаётся:</a:t>
            </a:r>
            <a:endParaRPr lang="ru-RU" sz="20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1753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412896"/>
            <a:ext cx="9144000" cy="9418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Оповестительный сигнал подаётся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приближении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находящимся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людям и в случаях, установленных локальным нормативным актом владельца инфраструктуры (владельца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необщего пользования).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207008" y="0"/>
            <a:ext cx="7230618" cy="4663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на железнодорожном транспорте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4983" r="4627" b="10166"/>
          <a:stretch/>
        </p:blipFill>
        <p:spPr>
          <a:xfrm>
            <a:off x="110956" y="621886"/>
            <a:ext cx="8868452" cy="463546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п.105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7612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" y="5663290"/>
            <a:ext cx="9144000" cy="6766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следовании в условиях недостаточной видимости, оповестительный сигнал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повторяется несколько раз.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207008" y="0"/>
            <a:ext cx="7230618" cy="4663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на железнодорожном транспорте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804" t="12166" r="226"/>
          <a:stretch/>
        </p:blipFill>
        <p:spPr>
          <a:xfrm>
            <a:off x="488452" y="597514"/>
            <a:ext cx="8315725" cy="493460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п.105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145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9144" y="5385816"/>
            <a:ext cx="9144000" cy="12710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Составители поездов, прекратившие маневры из-за приема поезда, сигналисты и дежурные стрелочного поста по оповестительному сигналу каждый на своем участке проверяют и убеждаются в том, что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движения принимаемого поезда обеспечена.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207008" y="0"/>
            <a:ext cx="7230618" cy="4663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на железнодорожном транспорте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п.105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6" name="Picture 6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8" t="52234" r="49470"/>
          <a:stretch/>
        </p:blipFill>
        <p:spPr bwMode="auto">
          <a:xfrm>
            <a:off x="5184648" y="1896237"/>
            <a:ext cx="3858768" cy="3489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67" t="34058" r="2783" b="8576"/>
          <a:stretch/>
        </p:blipFill>
        <p:spPr bwMode="auto">
          <a:xfrm>
            <a:off x="173735" y="579501"/>
            <a:ext cx="5715001" cy="33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114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321808"/>
            <a:ext cx="9144000" cy="122841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встрече поездов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перегонах двухпутных участков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подаются оповестительные сигналы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одним длинным свистком, первый сигнал – при приближении к встречному поезду, второй – при подходе к хвостовой части встречного поезда.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207008" y="0"/>
            <a:ext cx="7230618" cy="4663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на железнодорожном транспорте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8227"/>
          <a:stretch/>
        </p:blipFill>
        <p:spPr>
          <a:xfrm>
            <a:off x="271713" y="530352"/>
            <a:ext cx="8600574" cy="479145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п.107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5347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8838" y="846927"/>
            <a:ext cx="89802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—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коротким и одним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длинным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свистком локомотива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моторвагонного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поезда 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специального самоходного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состава 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ССПС) и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периодически повторяется: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68758" y="516826"/>
            <a:ext cx="39892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 бдительности подается</a:t>
            </a:r>
            <a:endParaRPr lang="ru-RU" sz="20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290" y="1007876"/>
            <a:ext cx="341406" cy="91448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34" y="971800"/>
            <a:ext cx="121931" cy="13412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3903" y="5901615"/>
            <a:ext cx="90551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подходе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проходному светофору с красным огнем, имеющему условно-разрешающий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дальнейшем следовании по блок-участку;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3731" t="8276" b="1774"/>
          <a:stretch/>
        </p:blipFill>
        <p:spPr>
          <a:xfrm>
            <a:off x="436665" y="1854724"/>
            <a:ext cx="8407148" cy="404689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п.106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937462" y="60516"/>
            <a:ext cx="7230618" cy="4663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на железнодорожном транспорте </a:t>
            </a:r>
          </a:p>
        </p:txBody>
      </p:sp>
    </p:spTree>
    <p:extLst>
      <p:ext uri="{BB962C8B-B14F-4D97-AF65-F5344CB8AC3E}">
        <p14:creationId xmlns:p14="http://schemas.microsoft.com/office/powerpoint/2010/main" val="1706775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295" y="5384893"/>
            <a:ext cx="89802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проследовании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проходного светофора с красным огнем, а также с непонятным показанием или погасшим после стоянки перед ним и дальнейшем следовании по блок-участку;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t="9695"/>
          <a:stretch/>
        </p:blipFill>
        <p:spPr>
          <a:xfrm>
            <a:off x="231159" y="865670"/>
            <a:ext cx="8572500" cy="436955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868758" y="516826"/>
            <a:ext cx="39892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 бдительности подается</a:t>
            </a:r>
            <a:endParaRPr lang="ru-RU" sz="20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п.106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937462" y="60516"/>
            <a:ext cx="7230618" cy="4663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на железнодорожном транспорте </a:t>
            </a:r>
          </a:p>
        </p:txBody>
      </p:sp>
    </p:spTree>
    <p:extLst>
      <p:ext uri="{BB962C8B-B14F-4D97-AF65-F5344CB8AC3E}">
        <p14:creationId xmlns:p14="http://schemas.microsoft.com/office/powerpoint/2010/main" val="2949370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314068"/>
            <a:ext cx="90026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подходе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входному светофору с лунно-белым мигающим огнем пригласительного сигнала и во всех других случаях приема поезда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станцию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запрещающем показании или погасших основных огнях входного сигнала;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881" t="12537" r="3732" b="17413"/>
          <a:stretch/>
        </p:blipFill>
        <p:spPr>
          <a:xfrm>
            <a:off x="296546" y="916936"/>
            <a:ext cx="8706063" cy="439713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868758" y="516826"/>
            <a:ext cx="39892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 бдительности подается</a:t>
            </a:r>
            <a:endParaRPr lang="ru-RU" sz="20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п.106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937462" y="60516"/>
            <a:ext cx="7230618" cy="4663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на железнодорожном транспорте </a:t>
            </a:r>
          </a:p>
        </p:txBody>
      </p:sp>
      <p:pic>
        <p:nvPicPr>
          <p:cNvPr id="8" name="Рисунок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860" y="2456186"/>
            <a:ext cx="297180" cy="26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190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247884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приеме поезда,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следующего по неправильному железнодорожному пути, (при отсутствии входного сигнала по этому железнодорожному пути). Этот сигнал подается и при дальнейшем следовании по горловине железнодорожной станции.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t="10940" r="5224" b="4512"/>
          <a:stretch/>
        </p:blipFill>
        <p:spPr>
          <a:xfrm>
            <a:off x="371048" y="916936"/>
            <a:ext cx="8496727" cy="44309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868758" y="516826"/>
            <a:ext cx="39892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 бдительности подается</a:t>
            </a:r>
            <a:endParaRPr lang="ru-RU" sz="20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п.106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937462" y="60516"/>
            <a:ext cx="7230618" cy="4663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на железнодорожном транспорте </a:t>
            </a:r>
          </a:p>
        </p:txBody>
      </p:sp>
    </p:spTree>
    <p:extLst>
      <p:ext uri="{BB962C8B-B14F-4D97-AF65-F5344CB8AC3E}">
        <p14:creationId xmlns:p14="http://schemas.microsoft.com/office/powerpoint/2010/main" val="36359832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166741"/>
            <a:ext cx="9144000" cy="161505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приближении поезда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подаются: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перегоне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обходчиками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искусственных сооружений, дежурными по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железнодорожным переездам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руководителями путевых работ и работ на контактной сети или работниками, сопровождающими съемные ремонтные вышки и путевые вагончики;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207008" y="0"/>
            <a:ext cx="7230618" cy="4663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на железнодорожном транспорте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п.108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6" name="Picture 4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4" r="7751" b="15058"/>
          <a:stretch/>
        </p:blipFill>
        <p:spPr bwMode="auto">
          <a:xfrm>
            <a:off x="146431" y="658749"/>
            <a:ext cx="8997569" cy="450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0937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629150"/>
            <a:ext cx="9144000" cy="22288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приближении поезда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подаются: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сигналистами и дежурными входных стрелочных постов.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Оповещение о приближении поезда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нечетным номером производится одним, а поезда с четным номером – двумя длинными звуковыми сигналами.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Сигналисты и дежурные входных стрелочных постов, услышав сигнал отправления поезда,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подают один длинный звуковой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п.108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2" name="Picture 6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6" t="51145" r="1846" b="4062"/>
          <a:stretch/>
        </p:blipFill>
        <p:spPr bwMode="auto">
          <a:xfrm>
            <a:off x="3999269" y="1126392"/>
            <a:ext cx="5033605" cy="3500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3" b="14815"/>
          <a:stretch/>
        </p:blipFill>
        <p:spPr bwMode="auto">
          <a:xfrm>
            <a:off x="743839" y="1126392"/>
            <a:ext cx="2743955" cy="3500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937462" y="60516"/>
            <a:ext cx="7230618" cy="4663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на железнодорожном транспорте </a:t>
            </a:r>
          </a:p>
        </p:txBody>
      </p:sp>
    </p:spTree>
    <p:extLst>
      <p:ext uri="{BB962C8B-B14F-4D97-AF65-F5344CB8AC3E}">
        <p14:creationId xmlns:p14="http://schemas.microsoft.com/office/powerpoint/2010/main" val="1894858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755952"/>
            <a:ext cx="9144000" cy="21020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перегонах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расположенных в черте крупных городов и населенных пунктов, курортных районов,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звуковых сигналов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локомотивами, мотор-вагонным и специальным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составом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производится свистком малой громкости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исключением случаев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следования локомотивов в поездах с подталкиванием, возникновения угрозы наезда на людей или препятствия, а также необходимости подачи сигналов бдительности и тревоги.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п.109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99"/>
          <a:stretch/>
        </p:blipFill>
        <p:spPr bwMode="auto">
          <a:xfrm>
            <a:off x="713314" y="708669"/>
            <a:ext cx="7736632" cy="4047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937462" y="60516"/>
            <a:ext cx="7230618" cy="4663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на железнодорожном транспорте </a:t>
            </a:r>
          </a:p>
        </p:txBody>
      </p:sp>
    </p:spTree>
    <p:extLst>
      <p:ext uri="{BB962C8B-B14F-4D97-AF65-F5344CB8AC3E}">
        <p14:creationId xmlns:p14="http://schemas.microsoft.com/office/powerpoint/2010/main" val="3530811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25274" r="38821" b="6369"/>
          <a:stretch/>
        </p:blipFill>
        <p:spPr>
          <a:xfrm>
            <a:off x="2081246" y="398865"/>
            <a:ext cx="4981507" cy="3963586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4362451"/>
            <a:ext cx="9144000" cy="242887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тревоги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подаются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гудками, свистками локомотивов, мотор-вагонного и специального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состава, сиренами, духовыми рожками, воинскими сигнальными трубами, ударами в подвешенные металлические предметы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Звуки,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обозначенные в схеме звуковых сигналов, в случае подачи их ударами в подвешенные металлические предметы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воспроизводятся: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часто следующими один за другим ударами;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редкими ударами по числу необходимых коротких звуков.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87300" y="6550223"/>
            <a:ext cx="104682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п.110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1600199" y="65490"/>
            <a:ext cx="6122289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тревоги и специальные указатели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594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4142476"/>
            <a:ext cx="9144000" cy="271552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«Общая тревога»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подается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группами из одного длинного и трех коротких звуков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следующих случаях: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обнаружении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неисправности, угрожающей безопасности движения;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остановке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поезда в снежном заносе, крушении поезда и в других случаях, когда требуется помощь.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указанных случаях сигнал подается каждым работником железнодорожного транспорта.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1642" t="28164" r="12835"/>
          <a:stretch/>
        </p:blipFill>
        <p:spPr>
          <a:xfrm>
            <a:off x="2188099" y="565052"/>
            <a:ext cx="6905767" cy="34375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2836"/>
          <a:stretch/>
        </p:blipFill>
        <p:spPr>
          <a:xfrm>
            <a:off x="0" y="579111"/>
            <a:ext cx="3971498" cy="34094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4979" y="4756432"/>
            <a:ext cx="341406" cy="914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5376" y="4713756"/>
            <a:ext cx="121931" cy="1341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0642" y="4713756"/>
            <a:ext cx="121931" cy="13412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787" y="4713756"/>
            <a:ext cx="121931" cy="13412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6544" y="4696310"/>
            <a:ext cx="121931" cy="13412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5884" y="4696310"/>
            <a:ext cx="121931" cy="13412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3654" y="4696310"/>
            <a:ext cx="121931" cy="13412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0983" y="4717648"/>
            <a:ext cx="341406" cy="91448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8087300" y="6550223"/>
            <a:ext cx="103695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п.111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1600199" y="65490"/>
            <a:ext cx="6122289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тревоги и специальные указатели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877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4590" y="5268035"/>
            <a:ext cx="9089409" cy="128971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«Пожарная тревога»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подается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группами из одного длинного и двух коротких звуков.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пожарной тревоге сигнал подается каждым работником железнодорожного транспорта.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6072" b="2171"/>
          <a:stretch/>
        </p:blipFill>
        <p:spPr>
          <a:xfrm>
            <a:off x="828959" y="575028"/>
            <a:ext cx="7429500" cy="46930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361" y="3195215"/>
            <a:ext cx="3603048" cy="20728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5048" y="5606531"/>
            <a:ext cx="341406" cy="914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503" y="5606531"/>
            <a:ext cx="341406" cy="914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8557" y="5573380"/>
            <a:ext cx="121931" cy="1341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0899" y="5571936"/>
            <a:ext cx="121931" cy="1341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6958" y="5580826"/>
            <a:ext cx="121931" cy="13412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5919" y="5585193"/>
            <a:ext cx="121931" cy="13412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8087300" y="6550223"/>
            <a:ext cx="104682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п.112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1600199" y="65490"/>
            <a:ext cx="6122289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тревоги и специальные указатели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404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13648" y="4633415"/>
            <a:ext cx="9157648" cy="222458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«Воздушная тревога»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подается протяжным звучанием сирен, а также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рядом коротких звуков непрерывно в течение 2 — 3 минут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 других организациях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ж.д.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транспорта, расположенных в городах,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 воздушной тревоги, поданный в городе сиренами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переданный по радиотрансляционной сети,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немедленно повторяется сиренами, а также свистками локомотивов, мотор-вагонного и специального железнодорожного подвижного состава и гудками.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5997"/>
          <a:stretch/>
        </p:blipFill>
        <p:spPr>
          <a:xfrm>
            <a:off x="592390" y="458698"/>
            <a:ext cx="7792872" cy="42257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4297" y="5009961"/>
            <a:ext cx="121931" cy="1341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183" y="5009961"/>
            <a:ext cx="121931" cy="1341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2705" y="5009961"/>
            <a:ext cx="121931" cy="1341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191" y="5009961"/>
            <a:ext cx="121931" cy="1341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3677" y="5009961"/>
            <a:ext cx="121931" cy="13412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4163" y="5009961"/>
            <a:ext cx="121931" cy="13412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4649" y="5009961"/>
            <a:ext cx="121931" cy="13412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8087300" y="6550223"/>
            <a:ext cx="104682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п.113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1600199" y="28914"/>
            <a:ext cx="6122289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тревоги и специальные указатели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815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3664424"/>
            <a:ext cx="9144000" cy="319357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«Радиационная опасность»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«Химическая тревога»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подается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течении времени от 2 до 3 минут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перегонах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свистками локомотивов, мотор-вагонного и специального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ж.-д.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состава группами из одного длинного и одного короткого звуков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станциях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 других организациях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ж.д.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транспорта — частыми ударами в подвешенные металлические предметы.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 «Радиационная опасность» или «Химическая тревога»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 других организациях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подается по распоряжению уполномоченных работников владельца инфраструктуры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перегонах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машинистом ведущего локомотива, мотор-вагонного и самоходного специального подвижного состава.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6000" b="16866"/>
          <a:stretch/>
        </p:blipFill>
        <p:spPr>
          <a:xfrm>
            <a:off x="166401" y="529486"/>
            <a:ext cx="5667472" cy="31349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52239" t="22165" b="15746"/>
          <a:stretch/>
        </p:blipFill>
        <p:spPr>
          <a:xfrm>
            <a:off x="5903884" y="529486"/>
            <a:ext cx="3148519" cy="313493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087300" y="6550223"/>
            <a:ext cx="104682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п.114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600199" y="65490"/>
            <a:ext cx="6122289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тревоги и специальные указатели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528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629150"/>
            <a:ext cx="9144000" cy="22288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окончании воздушной тревоги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миновании угрозы поражения радиоактивными или отравляющими веществами работники железнодорожного транспорта и пассажиры оповещаются: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станциях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 других организациях железнодорожного транспорта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по указанию уполномоченных работников владельца инфраструктуры (владельца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необщего пользования) через радиотрансляционную сеть и другие средства связи, включая посыльных;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87300" y="6550223"/>
            <a:ext cx="104682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п.115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399" y="699992"/>
            <a:ext cx="5608658" cy="3929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1600199" y="65490"/>
            <a:ext cx="6122289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тревоги и специальные указатели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7475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743450"/>
            <a:ext cx="9144000" cy="211455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пассажирских поездах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по указанию начальника (механика-бригадира) пассажирского поезда, передаваемому через работников, обслуживающих поезд, и по поездной радиотрансляционной сети;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людских и воинских поездах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по указанию начальника эшелона средствами связи эшелона при получении извещения от дежурного по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грузопассажирских, почтово-багажных и грузовых поездах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дежурным по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87300" y="6550223"/>
            <a:ext cx="104682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п.115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9" r="4223"/>
          <a:stretch/>
        </p:blipFill>
        <p:spPr bwMode="auto">
          <a:xfrm>
            <a:off x="9143" y="1228650"/>
            <a:ext cx="4513375" cy="325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95"/>
          <a:stretch/>
        </p:blipFill>
        <p:spPr bwMode="auto">
          <a:xfrm>
            <a:off x="4582364" y="1228651"/>
            <a:ext cx="4561636" cy="3251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1600199" y="65490"/>
            <a:ext cx="6122289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тревоги и специальные указатели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701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5308980"/>
            <a:ext cx="9144000" cy="15490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предупреждения локомотивных бригад и других работников,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обслуживающих поезд, о следовании поезда на зараженный участок, а также для предотвращения входа людей на него без средств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индивидуальной защиты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(противогазов, защитных костюмов и др.) такой участок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ограждается специальными указателями «Заражено»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b="12291"/>
          <a:stretch/>
        </p:blipFill>
        <p:spPr>
          <a:xfrm>
            <a:off x="298457" y="404813"/>
            <a:ext cx="8547086" cy="499586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087300" y="6550223"/>
            <a:ext cx="104682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п.116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600199" y="65490"/>
            <a:ext cx="6122289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тревоги и специальные указатели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716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4365" r="8929"/>
          <a:stretch/>
        </p:blipFill>
        <p:spPr>
          <a:xfrm>
            <a:off x="2577991" y="604288"/>
            <a:ext cx="6361292" cy="3377162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7084" y="4680422"/>
            <a:ext cx="9048466" cy="85634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Указатели «Заражено» 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перегонах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устанавливаются на расстоянии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50 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границ зараженного участка.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41" y="604288"/>
            <a:ext cx="2457450" cy="377546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087300" y="6550223"/>
            <a:ext cx="104682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п.116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1600199" y="65490"/>
            <a:ext cx="6122289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тревоги и специальные указатели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158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9875" y="4936918"/>
            <a:ext cx="9144000" cy="185179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Перегоны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обеих сторон зараженного участка с правой стороны по направлению движения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путях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пользования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расстоянии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 м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путях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необщего пользования на расстоянии «Т», от первых указателей «Заражено» ограждаются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вторыми такими же указателями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Указатели «Заражено» устанавливаются на обочине земляного полотна или в междупутье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6799"/>
            <a:ext cx="8991600" cy="302991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087300" y="6550223"/>
            <a:ext cx="104682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п.116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600199" y="65490"/>
            <a:ext cx="6122289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тревоги и специальные указатели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639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0610" y="4457793"/>
            <a:ext cx="9045415" cy="22757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первым по ходу поезда указателем «Заражено» или перед местом, указанным в уведомлении, полученном от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ДСП,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наличии зараженного участка (независимо от того, огражден участок указателями или нет),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машинист ведущего локомотива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МВПС, ССПС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подавать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«Радиационная опасность» или «Химическая тревога» 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проследовать зараженный участок с установленной скоростью.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Указатели «Заражено» ночью должны освещаться.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b="9519"/>
          <a:stretch/>
        </p:blipFill>
        <p:spPr>
          <a:xfrm>
            <a:off x="954120" y="550501"/>
            <a:ext cx="7238394" cy="392557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087300" y="6550223"/>
            <a:ext cx="104682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п.116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600199" y="65490"/>
            <a:ext cx="6122289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тревоги и специальные указатели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3289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" y="4567809"/>
            <a:ext cx="9144000" cy="16192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Сигнальные огни светофоров, фонарей, стрелочных указателей, поездных, ручных и других сигналов обеспечиваются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светомаскировочными устройствами.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Светомаскировка светофоров всех типов обеспечивается применением защитных козырьков, предусмотренных конструкцией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светофора.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87300" y="6550223"/>
            <a:ext cx="104682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п.117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6003"/>
            <a:ext cx="5269049" cy="3514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91"/>
          <a:stretch/>
        </p:blipFill>
        <p:spPr bwMode="auto">
          <a:xfrm>
            <a:off x="5402653" y="876002"/>
            <a:ext cx="3613267" cy="3514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1600199" y="65490"/>
            <a:ext cx="6122289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тревоги и специальные указатели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198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229100"/>
            <a:ext cx="9144000" cy="25973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Семафоры: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входные, выходные, проходные и прикрытия в качестве постоянных сигналов применяются на малоинтенсивных участках железных дорог, не оборудованных путевой блокировкой, и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имеющих электрической централизации стрелок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малоинтенсивным линиям (участкам) относятся 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пользования с невысокой грузонапряженностью и низкой эффективностью работы, приведенная грузонапряженность которых составляет 5 млн. тонно-километров брутто/км в год и менее, или суммарное фактическое движение грузовых и пассажирских поездов составляет 8 пар поездов в сутки и 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менее.</a:t>
            </a:r>
            <a:endParaRPr lang="ru-RU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87300" y="6550223"/>
            <a:ext cx="104682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п.118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40" name="Picture 4" descr="Picture backgrou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2" t="-634" r="19172" b="634"/>
          <a:stretch/>
        </p:blipFill>
        <p:spPr bwMode="auto">
          <a:xfrm>
            <a:off x="3404706" y="772602"/>
            <a:ext cx="2081693" cy="3424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98" r="30162"/>
          <a:stretch/>
        </p:blipFill>
        <p:spPr bwMode="auto">
          <a:xfrm>
            <a:off x="6970063" y="772602"/>
            <a:ext cx="2086501" cy="3424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3236975" y="158529"/>
            <a:ext cx="2935225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Семафоры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t="1" b="8236"/>
          <a:stretch/>
        </p:blipFill>
        <p:spPr>
          <a:xfrm>
            <a:off x="3889" y="765719"/>
            <a:ext cx="6801634" cy="343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087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629150"/>
            <a:ext cx="9144000" cy="19210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Семафор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мачты и укрепленного в ее верхней части крыла. Горизонтальное положение крыла соответствует запрещающему показанию семафора. Положение крыла, поднятого вверх под углом 135°, соответствует разрешающему показанию семафора.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Ночью положение крыла семафора (горизонтальное или поднятое) указывается сигнальными огнями.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87300" y="6550223"/>
            <a:ext cx="104682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п.119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83" y="900823"/>
            <a:ext cx="7223633" cy="3728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3236975" y="158529"/>
            <a:ext cx="2935225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Семафоры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5340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355" y="218365"/>
            <a:ext cx="7941645" cy="4998727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0" y="5217092"/>
            <a:ext cx="9144000" cy="16886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Гибкая передача представляет собой проволочную петлю из гибких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тяг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и 4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соединяющую между собой два шкива: шкив переводного семафорного рычага 2 (переводной сигнальный станок-лебедка), установленного у стрелочного поста или в блок-аппарате на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централизационном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 (сигнальный рычаг) и шкив 5 приводного механизма, установленный на мачте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семафора.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38985"/>
            <a:ext cx="1323833" cy="17059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78030" t="71045" b="21791"/>
          <a:stretch/>
        </p:blipFill>
        <p:spPr>
          <a:xfrm>
            <a:off x="7876615" y="4408227"/>
            <a:ext cx="703111" cy="491319"/>
          </a:xfrm>
          <a:prstGeom prst="rect">
            <a:avLst/>
          </a:prstGeom>
        </p:spPr>
      </p:pic>
      <p:cxnSp>
        <p:nvCxnSpPr>
          <p:cNvPr id="10" name="Прямая со стрелкой 9"/>
          <p:cNvCxnSpPr/>
          <p:nvPr/>
        </p:nvCxnSpPr>
        <p:spPr>
          <a:xfrm>
            <a:off x="8420669" y="682388"/>
            <a:ext cx="13647" cy="402609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7438030" y="109183"/>
            <a:ext cx="0" cy="4460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5903" y="3200380"/>
            <a:ext cx="12193" cy="45724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3061" y="248116"/>
            <a:ext cx="12193" cy="45724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3061" y="228560"/>
            <a:ext cx="12193" cy="457240"/>
          </a:xfrm>
          <a:prstGeom prst="rect">
            <a:avLst/>
          </a:prstGeom>
        </p:spPr>
      </p:pic>
      <p:cxnSp>
        <p:nvCxnSpPr>
          <p:cNvPr id="18" name="Прямая соединительная линия 17"/>
          <p:cNvCxnSpPr/>
          <p:nvPr/>
        </p:nvCxnSpPr>
        <p:spPr>
          <a:xfrm>
            <a:off x="8795254" y="109183"/>
            <a:ext cx="0" cy="573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7438030" y="228560"/>
            <a:ext cx="1357224" cy="1955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 rot="16200000">
            <a:off x="8011448" y="2578715"/>
            <a:ext cx="5501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8000</a:t>
            </a:r>
            <a:endParaRPr lang="ru-RU" sz="14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7738281" y="-34626"/>
            <a:ext cx="5501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1750</a:t>
            </a:r>
            <a:endParaRPr lang="ru-RU" sz="1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39858" y="332508"/>
            <a:ext cx="5754134" cy="1916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52872" y="939879"/>
            <a:ext cx="6942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и закрытие крыльев семафора достигается при помощи гибкой передачи, дающей возможность управлять сигналом на расстоянии до 1500 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Управляет крыльями семафора дежурный стрелочного поста по команде дежурного по станции, поворачивая специальный рычаг, соединенный тросами с крыльями семафора.</a:t>
            </a:r>
          </a:p>
        </p:txBody>
      </p:sp>
      <p:sp>
        <p:nvSpPr>
          <p:cNvPr id="23" name="Подзаголовок 2"/>
          <p:cNvSpPr txBox="1">
            <a:spLocks/>
          </p:cNvSpPr>
          <p:nvPr/>
        </p:nvSpPr>
        <p:spPr>
          <a:xfrm>
            <a:off x="3236975" y="158529"/>
            <a:ext cx="2935225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Семафоры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0569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5" y="356093"/>
            <a:ext cx="4749421" cy="302855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7295" y="3384645"/>
            <a:ext cx="50339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Стрелочный пост на станции Селижарово и приводной рычаг входного семафора.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t="8357" b="8525"/>
          <a:stretch/>
        </p:blipFill>
        <p:spPr>
          <a:xfrm>
            <a:off x="5450228" y="436729"/>
            <a:ext cx="3337560" cy="570015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383704" y="6047107"/>
            <a:ext cx="37265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Централизатор с ключами на стрелочном посту.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47463" t="32156" r="34030" b="19817"/>
          <a:stretch/>
        </p:blipFill>
        <p:spPr>
          <a:xfrm>
            <a:off x="2497540" y="3862316"/>
            <a:ext cx="2279176" cy="2838735"/>
          </a:xfrm>
          <a:prstGeom prst="rect">
            <a:avLst/>
          </a:prstGeom>
        </p:spPr>
      </p:pic>
      <p:cxnSp>
        <p:nvCxnSpPr>
          <p:cNvPr id="13" name="Прямая со стрелкой 12"/>
          <p:cNvCxnSpPr/>
          <p:nvPr/>
        </p:nvCxnSpPr>
        <p:spPr>
          <a:xfrm flipV="1">
            <a:off x="1214649" y="4399183"/>
            <a:ext cx="2238233" cy="6823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1487606" y="5308979"/>
            <a:ext cx="2565779" cy="16377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52640" y="4152682"/>
            <a:ext cx="19636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Стрелочный пост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38770" y="5376376"/>
            <a:ext cx="1050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семафор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Левая фигурная скобка 4"/>
          <p:cNvSpPr/>
          <p:nvPr/>
        </p:nvSpPr>
        <p:spPr>
          <a:xfrm>
            <a:off x="2906973" y="4522014"/>
            <a:ext cx="354842" cy="786965"/>
          </a:xfrm>
          <a:prstGeom prst="lef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00194" y="4741558"/>
            <a:ext cx="22703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Не менее тормозного пути</a:t>
            </a:r>
            <a:endParaRPr lang="ru-RU" sz="1400" b="1" dirty="0"/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3236975" y="158529"/>
            <a:ext cx="2935225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Семафоры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048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198682" y="436729"/>
            <a:ext cx="4885899" cy="334005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Приводной рычаг входного семафора с «убегающими» далеко вдаль к семафору гибкими тягами и замком Мелентьева под крышкой с литерой «Н».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Скакулино, Тверская обл.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Октябрьская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ж.д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6729"/>
            <a:ext cx="4084674" cy="6194073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 flipH="1" flipV="1">
            <a:off x="614149" y="3835021"/>
            <a:ext cx="1038083" cy="136477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4674" y="2184647"/>
            <a:ext cx="5059325" cy="330074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198682" y="5561997"/>
            <a:ext cx="48858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Компенсатор привода гибких семафорных тяг.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9647" y="-64008"/>
            <a:ext cx="2981202" cy="62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199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t="13469" b="10225"/>
          <a:stretch/>
        </p:blipFill>
        <p:spPr>
          <a:xfrm>
            <a:off x="93442" y="582884"/>
            <a:ext cx="8522208" cy="411822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629150"/>
            <a:ext cx="9144000" cy="22288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Однокрылыми семафорами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подаются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сигналы:</a:t>
            </a:r>
          </a:p>
          <a:p>
            <a:pPr marL="457200" indent="-457200" algn="just">
              <a:buAutoNum type="arabicPeriod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светлое время суток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поднятым вверх крылом под углом 135° к мачте,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темное время суток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одним зеленым огнем –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путь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свободен.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показание должны принимать входные семафоры при приеме поезда на главный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готовностью остановиться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выходные и проходные семафоры и семафоры прикрытия;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п.121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6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628" y="630546"/>
            <a:ext cx="2898519" cy="3161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3236975" y="158529"/>
            <a:ext cx="2935225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Семафоры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90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437286"/>
            <a:ext cx="9144000" cy="126682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Однокрылыми семафорами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подаются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сигналы: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светлое время суток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горизонтальным положением крыла семафора,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темное время суток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красным огнем –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запрещается проезжать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сигнал.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п.121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30618"/>
            <a:ext cx="4324858" cy="4706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3236975" y="158529"/>
            <a:ext cx="2935225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Семафоры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t="11144"/>
          <a:stretch/>
        </p:blipFill>
        <p:spPr>
          <a:xfrm>
            <a:off x="796957" y="729536"/>
            <a:ext cx="3476973" cy="463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931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629150"/>
            <a:ext cx="9144000" cy="222885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двухкрылых семафоров второе крыло семафора имеет нормальное положение вдоль мачты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Двухкрылыми семафорами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подаются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сигналы: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входными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двумя поднятыми крыльями под углом 135° к мачте в светлое время суток и зеленым и желтым огнями в темное время суток –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разрешается поезду следовать на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станцию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боковой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путь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готовностью остановиться на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станции.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773112" y="6550223"/>
            <a:ext cx="137088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п.120,122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376" y="658367"/>
            <a:ext cx="3693808" cy="402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2807207" y="168381"/>
            <a:ext cx="2935225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Семафоры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8758" r="28120"/>
          <a:stretch/>
        </p:blipFill>
        <p:spPr>
          <a:xfrm>
            <a:off x="798137" y="658367"/>
            <a:ext cx="2990617" cy="395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521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t="3453" b="11311"/>
          <a:stretch/>
        </p:blipFill>
        <p:spPr>
          <a:xfrm>
            <a:off x="0" y="887673"/>
            <a:ext cx="9144000" cy="440822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362575"/>
            <a:ext cx="9144000" cy="14287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Двухкрылыми семафорами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подаются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сигналы: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выходными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двумя поднятыми крыльями под углом 135° к мачте в светлое время суток и зеленым и желтым огнями в темное время суток – разрешается поезду отправиться на ответвление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п.122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7673"/>
            <a:ext cx="2939046" cy="320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3236975" y="158529"/>
            <a:ext cx="2935225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Семафоры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748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235648"/>
            <a:ext cx="9144000" cy="23145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контроля со стороны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крыльев входного семафора ночью служат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огни.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закрытом положении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семафора на нем со стороны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включаются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прозрачно-белые огни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числу крыльев, а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открытом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зеленые огни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числу открытых крыльев. Допускается отсутствие контрольных огней на выходных и проходных семафорах. Если пункт управления семафором расположен за ним по направлению движения, на семафоре устанавливается контрольный прозрачно-белый огонь закрытого положения. Открытое положение этих семафоров контрольного огня не имеет.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п.123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2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312" y="652062"/>
            <a:ext cx="5457240" cy="358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3236975" y="158529"/>
            <a:ext cx="2935225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Семафоры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16451" t="7795" r="44627"/>
          <a:stretch/>
        </p:blipFill>
        <p:spPr>
          <a:xfrm>
            <a:off x="432455" y="652063"/>
            <a:ext cx="2804520" cy="358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905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629150"/>
            <a:ext cx="9144000" cy="22288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видимости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показаний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входных и проходных семафоров и семафоров прикрытия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 кабины управления приближающегося поезда должно составлять не менее тормозного пути, определенного для данного места при полном служебном торможении и максимально реализуемой скорости, но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1000 м.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видимости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сигналов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выходных семафоров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составлять: с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главных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расстоянии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400 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боковых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200 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п.124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8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15"/>
          <a:stretch/>
        </p:blipFill>
        <p:spPr bwMode="auto">
          <a:xfrm>
            <a:off x="4289587" y="544583"/>
            <a:ext cx="4524106" cy="4084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6"/>
          <a:stretch/>
        </p:blipFill>
        <p:spPr bwMode="auto">
          <a:xfrm>
            <a:off x="635469" y="544583"/>
            <a:ext cx="3169485" cy="4084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3035807" y="76233"/>
            <a:ext cx="2935225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Семафоры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940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153025"/>
            <a:ext cx="9144000" cy="17049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Семафоры,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включенные в действие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приводятся в закрытое положение 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обозначаются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двумя скрещенными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планками. 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Сигнальные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огни недействующих семафоров не зажигаются. Оповестительные щиты, стоящие перед недействующими семафорами, также обозначаются двумя скрещенными планками или снимаются.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п.125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4" name="Picture 4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647"/>
          <a:stretch/>
        </p:blipFill>
        <p:spPr bwMode="auto">
          <a:xfrm>
            <a:off x="4081352" y="748568"/>
            <a:ext cx="4360002" cy="425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3236975" y="158529"/>
            <a:ext cx="2935225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Семафоры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46535" t="3183" r="18665" b="14428"/>
          <a:stretch/>
        </p:blipFill>
        <p:spPr>
          <a:xfrm>
            <a:off x="650923" y="748569"/>
            <a:ext cx="2919807" cy="4256066"/>
          </a:xfrm>
          <a:prstGeom prst="rect">
            <a:avLst/>
          </a:prstGeom>
        </p:spPr>
      </p:pic>
      <p:sp>
        <p:nvSpPr>
          <p:cNvPr id="2" name="Овал 1"/>
          <p:cNvSpPr/>
          <p:nvPr/>
        </p:nvSpPr>
        <p:spPr>
          <a:xfrm>
            <a:off x="5989320" y="960120"/>
            <a:ext cx="914400" cy="9144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908048" y="2390952"/>
            <a:ext cx="914400" cy="9144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1838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675411"/>
            <a:ext cx="9144000" cy="11811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входными и проходными семафорами устанавливаются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оповестительные щиты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окрашенные в белый цвет с черными полосами и отражателями на них.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таких щитов производится по схеме, указанной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рисунке.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п.126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3" y="818630"/>
            <a:ext cx="2892934" cy="3873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79" b="30400"/>
          <a:stretch/>
        </p:blipFill>
        <p:spPr bwMode="auto">
          <a:xfrm rot="5400000">
            <a:off x="6097316" y="2142021"/>
            <a:ext cx="4356007" cy="152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3236975" y="158529"/>
            <a:ext cx="2935225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Семафоры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r="28964"/>
          <a:stretch/>
        </p:blipFill>
        <p:spPr>
          <a:xfrm>
            <a:off x="3035755" y="818630"/>
            <a:ext cx="4476392" cy="3873731"/>
          </a:xfrm>
          <a:prstGeom prst="rect">
            <a:avLst/>
          </a:prstGeom>
        </p:spPr>
      </p:pic>
      <p:sp>
        <p:nvSpPr>
          <p:cNvPr id="11" name="Овал 10"/>
          <p:cNvSpPr/>
          <p:nvPr/>
        </p:nvSpPr>
        <p:spPr>
          <a:xfrm>
            <a:off x="3261849" y="1280160"/>
            <a:ext cx="914400" cy="121126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7257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00016" y="3354324"/>
            <a:ext cx="4370832" cy="12908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обрыве семафорной тяги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крыло семафора должно автоматически приходить в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запрещающее (горизонтальное) положение.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п.127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46" y="704088"/>
            <a:ext cx="4517875" cy="6023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3236975" y="158529"/>
            <a:ext cx="2935225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Семафоры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040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76200" y="5619750"/>
            <a:ext cx="9220200" cy="12382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отсутствии поездов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семафоры должны находиться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закрытом положении.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открываются только для пропуска поезда. После прохода поезда сигналы должны быть немедленно закрыты.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Оставлять сигналы в открытом положении категорически запрещается.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087300" y="6550223"/>
            <a:ext cx="10567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 п.120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4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9" b="11260"/>
          <a:stretch/>
        </p:blipFill>
        <p:spPr bwMode="auto">
          <a:xfrm>
            <a:off x="1268790" y="649224"/>
            <a:ext cx="6672205" cy="497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3236975" y="158529"/>
            <a:ext cx="2935225" cy="398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Семафоры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505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657600"/>
            <a:ext cx="9144000" cy="3200400"/>
          </a:xfrm>
        </p:spPr>
        <p:txBody>
          <a:bodyPr>
            <a:normAutofit/>
          </a:bodyPr>
          <a:lstStyle/>
          <a:p>
            <a:pPr marL="457200" indent="-457200" algn="just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подаются звуковые сигналы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indent="-457200" algn="just"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оповестительный сигнал и когда подаётся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indent="-457200" algn="just"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сигнал бдительности и когда подаётся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indent="-457200" algn="just"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подаются сигналы тревоги и как воспроизводятся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indent="-457200" algn="just"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каких случаясь подаётся сигнал «Общая тревога»?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 «Пожарная тревога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457200" indent="-457200" algn="just"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подается сигнал «Воздушная тревога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»?</a:t>
            </a:r>
          </a:p>
          <a:p>
            <a:pPr marL="457200" indent="-457200" algn="just"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 «Радиационная опасность» или «Химическая тревога».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51153" y="804835"/>
            <a:ext cx="30222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материала </a:t>
            </a:r>
            <a:endParaRPr lang="ru-RU" sz="2000" b="1" u="sng" dirty="0">
              <a:solidFill>
                <a:srgbClr val="002060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2286" y="0"/>
            <a:ext cx="9144000" cy="8048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Звуковые сигналы на железнодорожном транспорте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3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тревоги и специальные указатели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90" r="66144" b="47258"/>
          <a:stretch/>
        </p:blipFill>
        <p:spPr bwMode="auto">
          <a:xfrm>
            <a:off x="179301" y="928720"/>
            <a:ext cx="1745361" cy="110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714" y="1204945"/>
            <a:ext cx="4449272" cy="2947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59" t="24290" b="31081"/>
          <a:stretch/>
        </p:blipFill>
        <p:spPr bwMode="auto">
          <a:xfrm>
            <a:off x="275732" y="1932003"/>
            <a:ext cx="2162175" cy="172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" t="-432" r="58869" b="432"/>
          <a:stretch/>
        </p:blipFill>
        <p:spPr bwMode="auto">
          <a:xfrm>
            <a:off x="2579479" y="1204945"/>
            <a:ext cx="1514464" cy="251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2319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414017"/>
            <a:ext cx="9144000" cy="4471415"/>
          </a:xfrm>
          <a:ln>
            <a:noFill/>
          </a:ln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0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</a:t>
            </a:r>
            <a:r>
              <a:rPr lang="ru-RU" sz="20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домашнего задания: </a:t>
            </a:r>
            <a:endParaRPr lang="ru-RU" sz="2000" b="1" i="1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ИСИ Раздел IX. п.104-109 Звуковые сигналы на железнодорожном транспорте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ИСИ Раздел X. п. 110-117 Сигналы тревоги и специальные указатели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ИСИ Раздел XI. п. 118-128 Правила применения семафоров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Проработка конспекта занятия и специальной технической литературы.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Составить конспект по теме: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Звуковым сигналам, применяемые при движении поездов.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Подготовить реферат по теме: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Сигналы тревоги и специальные указатели.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Семафоры на железнодорожном транспорте. </a:t>
            </a: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1" t="27687" r="4847" b="4259"/>
          <a:stretch/>
        </p:blipFill>
        <p:spPr bwMode="auto">
          <a:xfrm>
            <a:off x="3956475" y="166117"/>
            <a:ext cx="5018822" cy="233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4" y="166117"/>
            <a:ext cx="3111499" cy="233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631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66">
            <a:alpha val="3294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48484" y="0"/>
            <a:ext cx="68825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5400" i="1" dirty="0">
              <a:solidFill>
                <a:srgbClr val="C00000"/>
              </a:solidFill>
            </a:endParaRPr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00" b="21999"/>
          <a:stretch/>
        </p:blipFill>
        <p:spPr bwMode="auto">
          <a:xfrm>
            <a:off x="0" y="923330"/>
            <a:ext cx="9147826" cy="5067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2111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3078</TotalTime>
  <Words>2564</Words>
  <Application>Microsoft Office PowerPoint</Application>
  <PresentationFormat>Экран (4:3)</PresentationFormat>
  <Paragraphs>229</Paragraphs>
  <Slides>50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6" baseType="lpstr">
      <vt:lpstr>Arial</vt:lpstr>
      <vt:lpstr>Calibri</vt:lpstr>
      <vt:lpstr>Calibri Light</vt:lpstr>
      <vt:lpstr>Times New Roman</vt:lpstr>
      <vt:lpstr>Тема Office</vt:lpstr>
      <vt:lpstr>Документ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 Н.Г.</dc:creator>
  <cp:lastModifiedBy>Наталья</cp:lastModifiedBy>
  <cp:revision>436</cp:revision>
  <cp:lastPrinted>2025-06-15T09:19:49Z</cp:lastPrinted>
  <dcterms:created xsi:type="dcterms:W3CDTF">2020-04-22T10:21:16Z</dcterms:created>
  <dcterms:modified xsi:type="dcterms:W3CDTF">2025-08-27T17:48:30Z</dcterms:modified>
</cp:coreProperties>
</file>