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8"/>
  </p:notesMasterIdLst>
  <p:sldIdLst>
    <p:sldId id="304" r:id="rId2"/>
    <p:sldId id="311" r:id="rId3"/>
    <p:sldId id="312" r:id="rId4"/>
    <p:sldId id="313" r:id="rId5"/>
    <p:sldId id="314" r:id="rId6"/>
    <p:sldId id="315" r:id="rId7"/>
    <p:sldId id="323" r:id="rId8"/>
    <p:sldId id="322" r:id="rId9"/>
    <p:sldId id="345" r:id="rId10"/>
    <p:sldId id="321" r:id="rId11"/>
    <p:sldId id="320" r:id="rId12"/>
    <p:sldId id="319" r:id="rId13"/>
    <p:sldId id="318" r:id="rId14"/>
    <p:sldId id="317" r:id="rId15"/>
    <p:sldId id="316" r:id="rId16"/>
    <p:sldId id="327" r:id="rId17"/>
    <p:sldId id="326" r:id="rId18"/>
    <p:sldId id="325" r:id="rId19"/>
    <p:sldId id="324" r:id="rId20"/>
    <p:sldId id="330" r:id="rId21"/>
    <p:sldId id="329" r:id="rId22"/>
    <p:sldId id="332" r:id="rId23"/>
    <p:sldId id="331" r:id="rId24"/>
    <p:sldId id="328" r:id="rId25"/>
    <p:sldId id="333" r:id="rId26"/>
    <p:sldId id="334" r:id="rId27"/>
    <p:sldId id="339" r:id="rId28"/>
    <p:sldId id="340" r:id="rId29"/>
    <p:sldId id="338" r:id="rId30"/>
    <p:sldId id="337" r:id="rId31"/>
    <p:sldId id="336" r:id="rId32"/>
    <p:sldId id="335" r:id="rId33"/>
    <p:sldId id="341" r:id="rId34"/>
    <p:sldId id="342" r:id="rId35"/>
    <p:sldId id="343" r:id="rId36"/>
    <p:sldId id="344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94434" autoAdjust="0"/>
  </p:normalViewPr>
  <p:slideViewPr>
    <p:cSldViewPr snapToGrid="0">
      <p:cViewPr varScale="1">
        <p:scale>
          <a:sx n="84" d="100"/>
          <a:sy n="84" d="100"/>
        </p:scale>
        <p:origin x="1354" y="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F528D-403E-45EC-B4B9-7B739A3A16CB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0EC57-C3B2-4593-9BB1-95A0D90130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765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249592-3500-4EB9-A985-3E1D77DAC5F0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018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066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1164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8223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8980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107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267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289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28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9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809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5907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C9C0C-6F4B-4948-A42D-9E86BE515D27}" type="datetimeFigureOut">
              <a:rPr lang="ru-RU" smtClean="0"/>
              <a:t>22.01.2026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6A7F5-AA71-43C0-AC85-9BEAA78537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06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88" y="476672"/>
            <a:ext cx="8999508" cy="457979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3080" y="476672"/>
            <a:ext cx="3775354" cy="4579797"/>
          </a:xfrm>
          <a:prstGeom prst="rect">
            <a:avLst/>
          </a:prstGeom>
        </p:spPr>
      </p:pic>
      <p:pic>
        <p:nvPicPr>
          <p:cNvPr id="5" name="Рисунок 4" descr="Picture background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35917">
            <a:off x="5054473" y="2595630"/>
            <a:ext cx="1723390" cy="23869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7" name="Подзаголовок 2"/>
          <p:cNvSpPr txBox="1">
            <a:spLocks/>
          </p:cNvSpPr>
          <p:nvPr/>
        </p:nvSpPr>
        <p:spPr>
          <a:xfrm>
            <a:off x="2511933" y="5519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54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0881" y="592571"/>
            <a:ext cx="20123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u="sng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ДУ - 46</a:t>
            </a:r>
            <a:endParaRPr lang="ru-RU" sz="2000" b="1" u="sng" dirty="0">
              <a:solidFill>
                <a:srgbClr val="002060"/>
              </a:solidFill>
            </a:endParaRPr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1217612"/>
            <a:ext cx="8472024" cy="418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74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476125"/>
            <a:ext cx="903922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Журнал осмотра ДУ-46 предназначен: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для записей в него обо всех возникающих на станции и прилегающих к станции перегонах (обратите на этот момент внимание – на станции и прилегающих к станции перегонах) неисправностей устройств СЦБ, пути, контактной сети и других в хронологическом порядке;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для записей о результатах периодических осмотров устройств на станции; 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записей о производстве работ, связанных с выключением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устройств; </a:t>
            </a:r>
          </a:p>
        </p:txBody>
      </p:sp>
      <p:pic>
        <p:nvPicPr>
          <p:cNvPr id="2150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6" y="969828"/>
            <a:ext cx="6775450" cy="350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7" t="17286" r="3905" b="18286"/>
          <a:stretch/>
        </p:blipFill>
        <p:spPr bwMode="auto">
          <a:xfrm>
            <a:off x="6572250" y="2683451"/>
            <a:ext cx="2571750" cy="179267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085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3995678"/>
            <a:ext cx="9039225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Журнал осмотра ДУ-46 предназначен: </a:t>
            </a:r>
          </a:p>
          <a:p>
            <a:pPr algn="just"/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–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для регистрации в нём в хронологическом порядке всех выполняемых на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станции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(обратите внимание – здесь только на станции) работ по техническому обслуживанию, устранению неисправностей, ремонту, строительству, реконструкции устройств СЦБ, пути и контактной сети; 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– для записей в обязательном порядке о производстве путевых работ на станционных путях и перегонах вблизи станции (1-х участков удаления), требующих ограждения сигналами остановки или уменьшения скорости, о 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снятии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напряжения и подаче его в контактную сеть станции, об открытии и закрытии движения по путям и стрелочным переводам и др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.. </a:t>
            </a:r>
            <a:endParaRPr lang="ru-RU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82" y="804803"/>
            <a:ext cx="5672667" cy="3190875"/>
          </a:xfrm>
          <a:prstGeom prst="rect">
            <a:avLst/>
          </a:prstGeom>
        </p:spPr>
      </p:pic>
      <p:pic>
        <p:nvPicPr>
          <p:cNvPr id="20484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60" r="15364"/>
          <a:stretch/>
        </p:blipFill>
        <p:spPr bwMode="auto">
          <a:xfrm>
            <a:off x="5962649" y="738128"/>
            <a:ext cx="3114676" cy="3462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90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5720" y="5371094"/>
            <a:ext cx="90392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</a:rPr>
              <a:t>В Журнале осмотра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</a:rPr>
              <a:t>путей, стрелочных переводов, устройств СЦБ, связи и контактной сети (форма ДУ- 46) отражают результаты периодических осмотров, проверок устройств СЦБ, записывают обнаруженные неисправности, а также удостоверяют нормальную работу устройств после устранения повреждений.</a:t>
            </a:r>
            <a:endParaRPr lang="ru-RU" dirty="0"/>
          </a:p>
        </p:txBody>
      </p:sp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2" b="5306"/>
          <a:stretch/>
        </p:blipFill>
        <p:spPr bwMode="auto">
          <a:xfrm>
            <a:off x="1447039" y="742950"/>
            <a:ext cx="6385685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974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" y="4459097"/>
            <a:ext cx="9045702" cy="23348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журнале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производить на станциях работы по переоборудованию, переносу, ремонту и замене устройств СЦБ, а также работы, вызывающие нарушение установленных зависимостей или временное прекращение действие устройств, работы на станционных путях, характер которых требует ограждения сигналами остановки или уменьшения скорости. Ввод включенных устройств в действие после окончания работ или исправления производится только после записи или соответствующей отметки руководителя работ в том же журнале.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8" y="765034"/>
            <a:ext cx="5575299" cy="369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36" name="Picture 4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0" r="20855"/>
          <a:stretch/>
        </p:blipFill>
        <p:spPr bwMode="auto">
          <a:xfrm>
            <a:off x="5791199" y="765034"/>
            <a:ext cx="3105151" cy="3694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26079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" y="4464050"/>
            <a:ext cx="9116568" cy="22891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случаях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окончании работ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заменена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передачей руководителем работ дежурному оп станции (ДСП)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телефонограммой,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ДСП записывает в ДУ-46. В журнале осмотра регистрируется все неисправности устройств, обнаруженные как ДСП, так и другими работниками. О каждой такой записи ДСП должен немедленно поставит в известность работника, обслуживающего устройство (дорожного мастера - ПД, электромеханика СЦБ - ШН и др.), который принимает меры к немедленному устранению неисправности.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915" y="702290"/>
            <a:ext cx="5639751" cy="3761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490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236337"/>
            <a:ext cx="9045702" cy="15393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Записями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Журнале осмотра определяется не только состояние устройств, но и ответственность работников служб за своевременное обнаружение и устранение неисправностей, правильность оформления записей о ремонтных работах, связанных с восстановлением нормального действия устройств СЦБ, соблюдение установленных требований в период выполнения таких работ и т.д.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4" y="748903"/>
            <a:ext cx="7977659" cy="4487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5389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837177"/>
            <a:ext cx="9045702" cy="1938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Начальник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 осуществляет общий контроль за устранением неисправностей технических устройств станции, выявленных при осмотре, в том числе через журнал формы ДУ-46.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Оперативный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ежесуточный контроль за ходом устранения неисправностей осуществляют диспетчеры дистанций пути, СЦБ, связи, электроснабжения через дежурного по станции или начальника станции.</a:t>
            </a:r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850" y="688087"/>
            <a:ext cx="6297549" cy="41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304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" y="4111625"/>
            <a:ext cx="9045702" cy="27463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месяц и число внесения записи, причем числа ,в любом случае, имеют двухзначное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обозначение.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марта – записывается – 05.03; 3 февраля – записывается – 03.02.</a:t>
            </a:r>
          </a:p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Текущий год указывать необязательно ,так как в начале Журнала осмотра, на первой странице, пишется дата, месяц и год, когда Журнал заведен. Это делает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дежурный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станции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(ДСП) ,в смену которого предыдущий Журнал закончился и он завел новый, куда переносит все записи, которые на момент являются действующими.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9870" r="35313" b="53274"/>
          <a:stretch/>
        </p:blipFill>
        <p:spPr>
          <a:xfrm>
            <a:off x="1478280" y="655205"/>
            <a:ext cx="7086600" cy="3443581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1530667" y="2619374"/>
            <a:ext cx="619125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885825" y="2938255"/>
            <a:ext cx="744855" cy="155754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77096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0010" y="4952873"/>
            <a:ext cx="9045702" cy="17222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часы и минуты внесения записи, причем также как и выше, записываются двузначными цифрами.</a:t>
            </a:r>
          </a:p>
          <a:p>
            <a:pPr marL="0" indent="0" algn="just">
              <a:buNone/>
            </a:pP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часа 5 минут – записывается – 03.05; 7 часов 8 минут – записывается – 07.08;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9870" r="35313" b="53274"/>
          <a:stretch/>
        </p:blipFill>
        <p:spPr>
          <a:xfrm>
            <a:off x="668654" y="740930"/>
            <a:ext cx="8354459" cy="4059670"/>
          </a:xfrm>
          <a:prstGeom prst="rect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1416367" y="3057524"/>
            <a:ext cx="619125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V="1">
            <a:off x="857250" y="3409949"/>
            <a:ext cx="638175" cy="202882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743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821050"/>
            <a:ext cx="9045702" cy="303695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излагаются результаты осмотра и испытаний , а также обнаруженные неисправности и повреждения. В этой графе конкретно указывается место или наименование устройства на котором обнаружена неисправность или планируются ремонтные работы, меры предосторожности при пропуске поездов, а также должность и фамилия работника, внесшего запись.</a:t>
            </a:r>
          </a:p>
          <a:p>
            <a:pPr marL="0" indent="0" algn="just">
              <a:buNone/>
            </a:pP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«Стрелка № 19 не дает контроля плюсового положения. ДСП Петрова», или: «На 6214 километре пикет 3 (6214 км. пк.3) будет производится одиночная замена шпал. ДСП – о пропуске поездов и производстве маневровой работы информируйте по парковой оповестительной громкоговорящей связи (ПСГО). Дорожный мастер (ПД) Александров»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" t="9665" r="35552" b="53817"/>
          <a:stretch/>
        </p:blipFill>
        <p:spPr>
          <a:xfrm>
            <a:off x="1213300" y="655205"/>
            <a:ext cx="6540050" cy="3165845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416617" y="2466974"/>
            <a:ext cx="619125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894212" y="2819399"/>
            <a:ext cx="2522405" cy="14475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3481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559300"/>
            <a:ext cx="9045702" cy="22987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месяц и число когда извещен соответствующий работник дистанции об обнаруженной неисправности. Требования по заполнению этой графы идентичны требованиям по заполнению графы 1.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5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 часы и минуты когда извещен соответствующий работник дистанции об обнаруженной неисправности. Требования по заполнению этой графы идентичны требованиям по заполнению графы 2.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" t="9665" r="35552" b="53205"/>
          <a:stretch/>
        </p:blipFill>
        <p:spPr>
          <a:xfrm>
            <a:off x="657226" y="607316"/>
            <a:ext cx="8029574" cy="3951984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5972175" y="2886073"/>
            <a:ext cx="619125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435917" y="2886074"/>
            <a:ext cx="619125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012230" y="3244849"/>
            <a:ext cx="4417880" cy="184760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1181100" y="3273550"/>
            <a:ext cx="4912043" cy="278435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0656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" t="9665" r="35552" b="53205"/>
          <a:stretch/>
        </p:blipFill>
        <p:spPr>
          <a:xfrm>
            <a:off x="1229677" y="642367"/>
            <a:ext cx="6696075" cy="329566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" y="3773297"/>
            <a:ext cx="9045702" cy="30847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6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каким способом извещен работник об обнаруженной неисправности (по телефону, по ПСГО, по радиосвязи, запиской, лично и др.)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7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месяц и число когда соответствующий работник дистанции прибыл для устранения неисправностей и повреждений. Требования по заполнению этой графы идентичны требованиям по заполнению графы 1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8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часы и минуты когда соответствующий работник дистанции прибыл для устранения неисправностей и повреждений. Требования по заполнению этой графы идентичны требованиям по заполнению графы 2.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V="1">
            <a:off x="1164630" y="2862260"/>
            <a:ext cx="4963277" cy="1451820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1229677" y="2862259"/>
            <a:ext cx="5447348" cy="216862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V="1">
            <a:off x="1229677" y="2862258"/>
            <a:ext cx="5866448" cy="307966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Овал 12"/>
          <p:cNvSpPr/>
          <p:nvPr/>
        </p:nvSpPr>
        <p:spPr>
          <a:xfrm>
            <a:off x="6134100" y="2509836"/>
            <a:ext cx="444817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578917" y="2509835"/>
            <a:ext cx="444817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029925" y="2509835"/>
            <a:ext cx="444817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186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5" t="9665" r="35552" b="53205"/>
          <a:stretch/>
        </p:blipFill>
        <p:spPr>
          <a:xfrm>
            <a:off x="1229677" y="505842"/>
            <a:ext cx="7326170" cy="3605783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" y="4111625"/>
            <a:ext cx="9045702" cy="274637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9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проставляется расписка прибывшего работника дистанции в прочтении записи графы 3.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Допускается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экономии времени и своевременного устранения неисправности вносить эту расписку позже, после ввода в нормальную работу устройства, если маршрут прохода работника дистанции к месту неисправности значительно удален от поста электрической централизации (ЭЦ). В таком случае работник дистанции по прибытию на место неисправности, по имеющимся видам связи, обязан сообщить ДСП о своем нахождении на месте неисправности. ДСП, на основании этого сообщения, заполняет графы 7, 8 и докладывает поездному диспетчеру (ДНЦ).</a:t>
            </a:r>
          </a:p>
        </p:txBody>
      </p:sp>
      <p:sp>
        <p:nvSpPr>
          <p:cNvPr id="6" name="Овал 5"/>
          <p:cNvSpPr/>
          <p:nvPr/>
        </p:nvSpPr>
        <p:spPr>
          <a:xfrm>
            <a:off x="8039575" y="2605085"/>
            <a:ext cx="444817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1229677" y="2957510"/>
            <a:ext cx="6809898" cy="162401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03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3008377"/>
            <a:ext cx="9045702" cy="37398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графе 10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месяц и число когда обнаруженные повреждения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неисправности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устранены. Требования по заполнению этой графы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идентичны требованиям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заполнению графы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графе 11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часы и минуты когда обнаруженные повреждения и неисправности устранены. Причем, это сообщение также допускается передавать по имеющимся видам связи, непосредственно с места работ, для скорейшего восстановления нормального движения поездов. ДСП, получив сообщение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ПСГО, что причина неисправности устранена, заполняет графы 10, 11; докладывает ДНЦ. Причем, отправление поездов производит по разрешающим показаниям сигналов. Требования по заполнению этой графы идентичны требованиям по заполнению графы 2.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83" t="22732"/>
          <a:stretch/>
        </p:blipFill>
        <p:spPr bwMode="auto">
          <a:xfrm>
            <a:off x="4806638" y="715710"/>
            <a:ext cx="4162437" cy="2751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39" y="715710"/>
            <a:ext cx="3578352" cy="238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 стрелкой 5"/>
          <p:cNvCxnSpPr/>
          <p:nvPr/>
        </p:nvCxnSpPr>
        <p:spPr>
          <a:xfrm flipV="1">
            <a:off x="1089018" y="2025456"/>
            <a:ext cx="3723231" cy="151498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 flipV="1">
            <a:off x="1181100" y="2155487"/>
            <a:ext cx="4226793" cy="233488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>
            <a:off x="5185485" y="1738980"/>
            <a:ext cx="444817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806638" y="1727932"/>
            <a:ext cx="444817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7916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" y="4111625"/>
            <a:ext cx="9045702" cy="274637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заполнения Журнала осмотра: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графе 12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описываются причины повреждения или неисправности и изложение принятых мер. Указываются подписи работников, производивших исправление, рекомендации по пропуску поездов и подпись ДСП об устранении записанного повреждения. 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«Стрелка № 19 не давала контроля в плюсовом положении из – за нарушения контакта в авто переключателе. Контакты защищены. Стрелка проверена, работает нормально. ШН Тихонов. ДСП Петрова» или: «На 6214 км.пк.3 работы по одиночной замене шпал закончены. ПД Александров. ДСП Петрова»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1" t="9665" r="4567" b="53205"/>
          <a:stretch/>
        </p:blipFill>
        <p:spPr>
          <a:xfrm>
            <a:off x="1085849" y="642367"/>
            <a:ext cx="6839211" cy="3469258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6261810" y="2662905"/>
            <a:ext cx="444817" cy="352425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V="1">
            <a:off x="1371600" y="2954086"/>
            <a:ext cx="4890210" cy="176078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900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751705"/>
            <a:ext cx="9045702" cy="203314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станционных путях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производить путевые работы, </a:t>
            </a: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согласия дежурного по станции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 работника, на которого возложены функции по приему и отправлению поездов, производству маневров, и без предварительной записи руководителем работ в Журнале осмотра путей, стрелочных переводов, устройств СЦБ, связи и контактной сети формы ДУ-46 (далее - Журнал осмотра формы ДУ-46). На участках, оборудованных диспетчерской централизацией, такие работы должны выполняться с согласия диспетчера поездного.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1" y="699517"/>
            <a:ext cx="6196013" cy="4130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8838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98" y="5172329"/>
            <a:ext cx="9045702" cy="1685671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обнаружении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станции места внезапно возникшего препятствия или неисправности, угрожающей безопасности движения, дорожный мастер (или бригадир пути) немедленно ограждает место сигналами остановки или сигналами уменьшения скорости и сообщает ДНЦ. В Журнале осмотра формы ДУ-46 делается запись о немедленном закрытии движения по месту препятствия или ограничению скорости по неисправности пути или стрелочных переводов.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771315"/>
            <a:ext cx="5803163" cy="4289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51" y="771315"/>
            <a:ext cx="1164799" cy="4373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9222" name="Picture 6" descr="Picture background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71" t="9792" r="71354" b="15625"/>
          <a:stretch/>
        </p:blipFill>
        <p:spPr bwMode="auto">
          <a:xfrm>
            <a:off x="1684067" y="716796"/>
            <a:ext cx="1432464" cy="4245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7354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547614"/>
            <a:ext cx="9045702" cy="9724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Запись в Журнале осмотра формы ДУ-46 об ограничении скорости движения поездов должна содержать слова «согласно выданному предупреждению», т.е. должна быть подана заявка на выдачу предупреждения порядком,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1" t="21180" r="2013" b="6597"/>
          <a:stretch/>
        </p:blipFill>
        <p:spPr bwMode="auto">
          <a:xfrm>
            <a:off x="117181" y="705570"/>
            <a:ext cx="5134268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80" b="6736"/>
          <a:stretch/>
        </p:blipFill>
        <p:spPr bwMode="auto">
          <a:xfrm>
            <a:off x="2057400" y="2045504"/>
            <a:ext cx="5825536" cy="314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icture backgroun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218" y="750274"/>
            <a:ext cx="3153484" cy="4423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6532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8298" y="804673"/>
            <a:ext cx="9045702" cy="57150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ЗАПОЛНЕНИЕ ЖУРНАЛА ОСМОТРА ПУТЕЙ, СТРЕЛОЧНЫХ ПЕРЕВОДОВ, УСТРОЙСТВ СЦБ, СВЯЗИ И КОНТАКТНОЙ СЕТИ ДУ -46 В БУМАЖНОМ ВИДЕ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Прием дежурства ответственного работника хозяйства перевозок.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ДСП должен сделать запись в книге ДУ 46 в графе 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на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станции в работе 1 и 2 фидера. Устройства СЦБ запитаны от первого фидера.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Записи для регистрации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периодических осмотров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устройств и выполнение работ по </a:t>
            </a:r>
            <a:r>
              <a:rPr lang="ru-RU" sz="20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техническому обслуживанию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2.2.1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стрелок на плотность прижатия остряка к рамному рельсу при закладке щупа 4мм и 2 мм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Приварка рельсовых соединений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2.2.3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Очистка стрелочных переводов от снега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Проверка стрелочных электроприводов, чистка и смазывание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2.2.5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Проверка двухсторонней схемы смены направления по четному пути перегона в основном и вспомогательном режиме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Комиссионная проверка видимости пригласительных огней</a:t>
            </a:r>
          </a:p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2.2.7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Выправка пути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4712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432" y="1097281"/>
            <a:ext cx="9045702" cy="57607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2.3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Записи на станции и прилегающих к станции перегонах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неисправностей устройств СЦБ, пути, контактной сети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других в хронологическом порядке;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2.3.1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Ложный контроль занятости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пути.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2.3.2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Ложный контроль занятости стрелочного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участка.</a:t>
            </a:r>
          </a:p>
          <a:p>
            <a:pPr marL="0" indent="0" algn="just">
              <a:buNone/>
            </a:pPr>
            <a:r>
              <a:rPr lang="ru-RU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2.3.3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Ложный контроль свободности пути или стрелочного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участка.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Потеря положения стрелок. Взрез стрелки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2.3.5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Невозможность перевода централизованной стрелки с пульта управления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2.3.6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Невозможность открытия светофоров (входного, выходного, маршрутного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>
              <a:buNone/>
            </a:pP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2.3.7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Самопроизвольное перекрытие светофора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5101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9545" t="16606" r="8298" b="11164"/>
          <a:stretch/>
        </p:blipFill>
        <p:spPr>
          <a:xfrm>
            <a:off x="325965" y="785707"/>
            <a:ext cx="8398295" cy="521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666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 txBox="1">
            <a:spLocks/>
          </p:cNvSpPr>
          <p:nvPr/>
        </p:nvSpPr>
        <p:spPr>
          <a:xfrm>
            <a:off x="2883408" y="185167"/>
            <a:ext cx="3088767" cy="45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Журнал осмотра ДУ - 46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8016" y="642367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0"/>
          <a:stretch/>
        </p:blipFill>
        <p:spPr bwMode="auto">
          <a:xfrm>
            <a:off x="128016" y="1566333"/>
            <a:ext cx="8945118" cy="4060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77654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442" t="10826" r="-442" b="4270"/>
          <a:stretch/>
        </p:blipFill>
        <p:spPr>
          <a:xfrm>
            <a:off x="601919" y="929639"/>
            <a:ext cx="8395482" cy="505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7698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207" b="3334"/>
          <a:stretch/>
        </p:blipFill>
        <p:spPr>
          <a:xfrm>
            <a:off x="495239" y="922019"/>
            <a:ext cx="8146417" cy="528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776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5831" b="4115"/>
          <a:stretch/>
        </p:blipFill>
        <p:spPr>
          <a:xfrm>
            <a:off x="883859" y="823032"/>
            <a:ext cx="8118167" cy="518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04372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364" b="4115"/>
          <a:stretch/>
        </p:blipFill>
        <p:spPr>
          <a:xfrm>
            <a:off x="121859" y="823032"/>
            <a:ext cx="8740201" cy="560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690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953" b="4566"/>
          <a:stretch/>
        </p:blipFill>
        <p:spPr>
          <a:xfrm>
            <a:off x="67733" y="1092201"/>
            <a:ext cx="8997899" cy="570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3580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5606" b="4566"/>
          <a:stretch/>
        </p:blipFill>
        <p:spPr>
          <a:xfrm>
            <a:off x="0" y="823031"/>
            <a:ext cx="9106669" cy="579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057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ДУ-46)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82" y="2502363"/>
            <a:ext cx="8736893" cy="2047413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39885" y="1812844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ts val="540"/>
              </a:spcBef>
              <a:spcAft>
                <a:spcPts val="540"/>
              </a:spcAft>
            </a:pPr>
            <a:r>
              <a:rPr lang="ru-RU" sz="1600" b="1" kern="0" dirty="0">
                <a:solidFill>
                  <a:srgbClr val="26282F"/>
                </a:solidFill>
                <a:latin typeface="Times New Roman CYR" panose="02020603050405020304" pitchFamily="18" charset="0"/>
                <a:ea typeface="Times New Roman" panose="02020603050405020304" pitchFamily="18" charset="0"/>
              </a:rPr>
              <a:t>1.15. Потеря контроля положения стрелки</a:t>
            </a:r>
            <a:endParaRPr lang="ru-RU" sz="1600" b="1" kern="0" dirty="0">
              <a:solidFill>
                <a:srgbClr val="26282F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03567" y="1268030"/>
            <a:ext cx="4493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оформления записей из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ЦШ-530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8617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ДУ-46) </a:t>
            </a:r>
            <a:endParaRPr lang="ru-RU" dirty="0"/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6306803"/>
              </p:ext>
            </p:extLst>
          </p:nvPr>
        </p:nvGraphicFramePr>
        <p:xfrm>
          <a:off x="198882" y="1346202"/>
          <a:ext cx="8640319" cy="5193708"/>
        </p:xfrm>
        <a:graphic>
          <a:graphicData uri="http://schemas.openxmlformats.org/drawingml/2006/table">
            <a:tbl>
              <a:tblPr/>
              <a:tblGrid>
                <a:gridCol w="1520442"/>
                <a:gridCol w="414528"/>
                <a:gridCol w="1520442"/>
                <a:gridCol w="483870"/>
                <a:gridCol w="414528"/>
                <a:gridCol w="622046"/>
                <a:gridCol w="414528"/>
                <a:gridCol w="414528"/>
                <a:gridCol w="414528"/>
                <a:gridCol w="483870"/>
                <a:gridCol w="483870"/>
                <a:gridCol w="1453139"/>
              </a:tblGrid>
              <a:tr h="131494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(1)</a:t>
                      </a:r>
                    </a:p>
                  </a:txBody>
                  <a:tcPr marL="51344" marR="51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16.00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Стрелки №26/28 не переводятся в минусовое положение, стрелка амперметра не отклоняется.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ДСП (подпись)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(2)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16.00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ШН (лично)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(3)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16.03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ШН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(4)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16.15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Стрелки N 26/28 не переводились в минусовое положение по причине неисправности электродвигателя на стрелке N 28.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7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ШН Иванов (по р/связи)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08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(5)</a:t>
                      </a:r>
                    </a:p>
                  </a:txBody>
                  <a:tcPr marL="51344" marR="51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16.15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16.15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 замены электродвигателя на стрелке N 28, перевод стрелок с аппарата управления исключён, стрелки N 26/28 переводятся на аварийное управление.</a:t>
                      </a:r>
                      <a:endParaRPr lang="ru-RU" sz="900">
                        <a:effectLst/>
                        <a:latin typeface="Times New Roman CYR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ШН Иванов (по р/связи)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ДСП (подпись)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(7)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16.45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16.45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Электродвигатель на стрелке N 28 заменен. Стрелки N 26/28 проверены, работают нормально, включены в действие с аппарата управления.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ШН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ДСП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31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(6)</a:t>
                      </a:r>
                    </a:p>
                  </a:txBody>
                  <a:tcPr marL="51344" marR="51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16.25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Курбель №1 распломбирован и вручен сигналисту Петровой для опускания курбельной заслонки и перевода стрелок N 26/28</a:t>
                      </a:r>
                      <a:endParaRPr lang="ru-RU" sz="900">
                        <a:effectLst/>
                        <a:latin typeface="Times New Roman CYR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9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ДСП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4.11. (8)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16.55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Курбель N 1 опломбирован оттиском N 016.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36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ШН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57472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16.55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  <a:latin typeface="Times New Roman CYR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ДСП</a:t>
                      </a:r>
                    </a:p>
                  </a:txBody>
                  <a:tcPr marL="51344" marR="51344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1760805" y="962224"/>
            <a:ext cx="64816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540"/>
              </a:spcBef>
              <a:spcAft>
                <a:spcPts val="540"/>
              </a:spcAft>
            </a:pPr>
            <a:r>
              <a:rPr lang="ru-RU" sz="1400" b="1" kern="0" dirty="0">
                <a:solidFill>
                  <a:srgbClr val="26282F"/>
                </a:solidFill>
                <a:latin typeface="Times New Roman CYR" panose="02020603050405020304" pitchFamily="18" charset="0"/>
                <a:ea typeface="Times New Roman" panose="02020603050405020304" pitchFamily="18" charset="0"/>
              </a:rPr>
              <a:t>1.16. Невозможность перевода спаренных стрелок</a:t>
            </a:r>
            <a:endParaRPr lang="ru-RU" sz="1400" b="1" kern="0" dirty="0">
              <a:solidFill>
                <a:srgbClr val="26282F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32142" y="707962"/>
            <a:ext cx="4493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оформления записей из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ЦШ-530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8686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ДУ-46)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112641" y="1356267"/>
            <a:ext cx="26308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40"/>
              </a:spcBef>
              <a:spcAft>
                <a:spcPts val="540"/>
              </a:spcAft>
            </a:pPr>
            <a:r>
              <a:rPr lang="ru-RU" sz="1400" b="1" kern="0" dirty="0">
                <a:solidFill>
                  <a:srgbClr val="26282F"/>
                </a:solidFill>
                <a:latin typeface="Times New Roman CYR" panose="02020603050405020304" pitchFamily="18" charset="0"/>
                <a:ea typeface="Times New Roman" panose="02020603050405020304" pitchFamily="18" charset="0"/>
              </a:rPr>
              <a:t>4.7. Неисправность светофора</a:t>
            </a:r>
            <a:endParaRPr lang="ru-RU" sz="1400" b="1" kern="0" dirty="0">
              <a:solidFill>
                <a:srgbClr val="26282F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8" y="2056104"/>
            <a:ext cx="9027566" cy="228262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36892" y="986935"/>
            <a:ext cx="4493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оформления записей из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ЦШ-530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1939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ДУ-46)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721148" y="1745011"/>
            <a:ext cx="62579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540"/>
              </a:spcBef>
              <a:spcAft>
                <a:spcPts val="540"/>
              </a:spcAft>
            </a:pPr>
            <a:r>
              <a:rPr lang="ru-RU" sz="1600" b="1" kern="0" dirty="0">
                <a:solidFill>
                  <a:srgbClr val="26282F"/>
                </a:solidFill>
                <a:latin typeface="Times New Roman CYR" panose="02020603050405020304" pitchFamily="18" charset="0"/>
                <a:ea typeface="Times New Roman" panose="02020603050405020304" pitchFamily="18" charset="0"/>
              </a:rPr>
              <a:t>5.7. Нарушение индикации на пульте управления (табло)</a:t>
            </a:r>
            <a:endParaRPr lang="ru-RU" sz="1600" b="1" kern="0" dirty="0">
              <a:solidFill>
                <a:srgbClr val="26282F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1529"/>
            <a:ext cx="9099617" cy="23008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27367" y="844619"/>
            <a:ext cx="4493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оформления записей из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ЦШ-530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98204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95300" y="1743760"/>
            <a:ext cx="87344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540"/>
              </a:spcBef>
              <a:spcAft>
                <a:spcPts val="540"/>
              </a:spcAft>
            </a:pPr>
            <a:r>
              <a:rPr lang="ru-RU" sz="1600" b="1" kern="0" dirty="0">
                <a:solidFill>
                  <a:srgbClr val="26282F"/>
                </a:solidFill>
                <a:latin typeface="Times New Roman CYR" panose="02020603050405020304" pitchFamily="18" charset="0"/>
                <a:ea typeface="Times New Roman" panose="02020603050405020304" pitchFamily="18" charset="0"/>
              </a:rPr>
              <a:t>7.3. Невозможность изменения направления движения поездов</a:t>
            </a:r>
            <a:endParaRPr lang="ru-RU" sz="1600" b="1" kern="0" dirty="0">
              <a:solidFill>
                <a:srgbClr val="26282F"/>
              </a:solidFill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2393442"/>
            <a:ext cx="8917499" cy="357666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08317" y="914064"/>
            <a:ext cx="4493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Пример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</a:rPr>
              <a:t>оформления записей из 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</a:rPr>
              <a:t>ЦШ-530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33815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8882" y="176701"/>
            <a:ext cx="89451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Журнал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осмотра путей, стрелочных переводов, устройств СЦБ, связи и контактной сети 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(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форма ДУ-46, пример оформления записей) </a:t>
            </a:r>
            <a:endParaRPr lang="ru-RU" dirty="0"/>
          </a:p>
        </p:txBody>
      </p:sp>
      <p:pic>
        <p:nvPicPr>
          <p:cNvPr id="34818" name="Picture 2" descr="Picture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183"/>
          <a:stretch/>
        </p:blipFill>
        <p:spPr bwMode="auto">
          <a:xfrm>
            <a:off x="498474" y="823032"/>
            <a:ext cx="8304637" cy="588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47433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2955</TotalTime>
  <Words>2129</Words>
  <Application>Microsoft Office PowerPoint</Application>
  <PresentationFormat>Экран (4:3)</PresentationFormat>
  <Paragraphs>188</Paragraphs>
  <Slides>36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2" baseType="lpstr">
      <vt:lpstr>Arial</vt:lpstr>
      <vt:lpstr>Calibri</vt:lpstr>
      <vt:lpstr>Calibri Light</vt:lpstr>
      <vt:lpstr>Times New Roman</vt:lpstr>
      <vt:lpstr>Times New Roman CYR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Ли Н.Г.</dc:creator>
  <cp:lastModifiedBy>Наталья</cp:lastModifiedBy>
  <cp:revision>386</cp:revision>
  <cp:lastPrinted>2026-01-02T12:35:30Z</cp:lastPrinted>
  <dcterms:created xsi:type="dcterms:W3CDTF">2020-04-22T10:21:16Z</dcterms:created>
  <dcterms:modified xsi:type="dcterms:W3CDTF">2026-01-22T16:20:46Z</dcterms:modified>
</cp:coreProperties>
</file>