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304" r:id="rId2"/>
    <p:sldId id="305" r:id="rId3"/>
    <p:sldId id="306" r:id="rId4"/>
    <p:sldId id="312" r:id="rId5"/>
    <p:sldId id="318" r:id="rId6"/>
    <p:sldId id="319" r:id="rId7"/>
    <p:sldId id="317" r:id="rId8"/>
    <p:sldId id="316" r:id="rId9"/>
    <p:sldId id="315" r:id="rId10"/>
    <p:sldId id="322" r:id="rId11"/>
    <p:sldId id="321" r:id="rId12"/>
    <p:sldId id="320" r:id="rId13"/>
    <p:sldId id="325" r:id="rId14"/>
    <p:sldId id="327" r:id="rId15"/>
    <p:sldId id="326" r:id="rId16"/>
    <p:sldId id="324" r:id="rId17"/>
    <p:sldId id="323" r:id="rId18"/>
    <p:sldId id="329" r:id="rId19"/>
    <p:sldId id="328" r:id="rId20"/>
    <p:sldId id="314" r:id="rId21"/>
    <p:sldId id="333" r:id="rId22"/>
    <p:sldId id="332" r:id="rId23"/>
    <p:sldId id="331" r:id="rId24"/>
    <p:sldId id="330" r:id="rId25"/>
    <p:sldId id="336" r:id="rId26"/>
    <p:sldId id="335" r:id="rId27"/>
    <p:sldId id="337" r:id="rId28"/>
    <p:sldId id="339" r:id="rId29"/>
    <p:sldId id="338" r:id="rId30"/>
    <p:sldId id="340" r:id="rId31"/>
    <p:sldId id="334" r:id="rId32"/>
    <p:sldId id="342" r:id="rId33"/>
    <p:sldId id="341" r:id="rId34"/>
    <p:sldId id="311" r:id="rId35"/>
    <p:sldId id="313" r:id="rId36"/>
    <p:sldId id="309" r:id="rId37"/>
    <p:sldId id="310" r:id="rId38"/>
    <p:sldId id="307" r:id="rId39"/>
    <p:sldId id="30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434" autoAdjust="0"/>
  </p:normalViewPr>
  <p:slideViewPr>
    <p:cSldViewPr snapToGrid="0">
      <p:cViewPr varScale="1">
        <p:scale>
          <a:sx n="84" d="100"/>
          <a:sy n="84" d="100"/>
        </p:scale>
        <p:origin x="1354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F528D-403E-45EC-B4B9-7B739A3A16CB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0EC57-C3B2-4593-9BB1-95A0D901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76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49592-3500-4EB9-A985-3E1D77DAC5F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1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066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164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23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980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107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267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89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284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9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98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907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1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C9C0C-6F4B-4948-A42D-9E86BE515D27}" type="datetimeFigureOut">
              <a:rPr lang="ru-RU" smtClean="0"/>
              <a:t>04.09.2025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0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0" y="5339933"/>
            <a:ext cx="9144000" cy="539659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8" y="476672"/>
            <a:ext cx="8999508" cy="4579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080" y="476672"/>
            <a:ext cx="3775354" cy="4579797"/>
          </a:xfrm>
          <a:prstGeom prst="rect">
            <a:avLst/>
          </a:prstGeom>
        </p:spPr>
      </p:pic>
      <p:pic>
        <p:nvPicPr>
          <p:cNvPr id="5" name="Рисунок 4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917">
            <a:off x="5054473" y="2595630"/>
            <a:ext cx="1723390" cy="23869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6542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2"/>
          <p:cNvSpPr txBox="1">
            <a:spLocks/>
          </p:cNvSpPr>
          <p:nvPr/>
        </p:nvSpPr>
        <p:spPr>
          <a:xfrm>
            <a:off x="638937" y="530015"/>
            <a:ext cx="7866126" cy="493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IX.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129-137 Техническая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ж.-д.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состава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432" y="4794891"/>
            <a:ext cx="90754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ПТЭ к железнодорожному подвижному составу и его содержанию.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Отличительные знаки и надписи на железнодорожном подвижном составе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паспорт (формуляр) единицы железнодорожного подвижного состава, порядок его ведения.</a:t>
            </a:r>
          </a:p>
        </p:txBody>
      </p:sp>
      <p:sp>
        <p:nvSpPr>
          <p:cNvPr id="8" name="Подзаголовок 2"/>
          <p:cNvSpPr>
            <a:spLocks noGrp="1"/>
          </p:cNvSpPr>
          <p:nvPr>
            <p:ph sz="half" idx="1"/>
          </p:nvPr>
        </p:nvSpPr>
        <p:spPr>
          <a:xfrm>
            <a:off x="947550" y="60846"/>
            <a:ext cx="7036308" cy="417805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8" t="3057" r="1282" b="13439"/>
          <a:stretch/>
        </p:blipFill>
        <p:spPr bwMode="auto">
          <a:xfrm>
            <a:off x="173736" y="1191819"/>
            <a:ext cx="3483864" cy="343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5" t="43723" b="11593"/>
          <a:stretch/>
        </p:blipFill>
        <p:spPr bwMode="auto">
          <a:xfrm>
            <a:off x="3929634" y="1191818"/>
            <a:ext cx="5192793" cy="343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228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90809"/>
            <a:ext cx="9144000" cy="20208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Эксплуатируемый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железнодорожном транспорте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должен проходить планово-предупредительные виды ремонта, техническое обслуживание и содержаться в эксплуатации в исправном техническом состоянии, обеспечивающем безопасность движения и эксплуатации железнодорожного транспорта, соответствовать требованиям по охране труда, экологической и пожарной безопасности, санитарно-эпидемиологическим правилам и нормативам в сроки, установленные ремонтной и эксплуатационной документацией.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" y="760730"/>
            <a:ext cx="4067175" cy="304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61" y="760730"/>
            <a:ext cx="4572000" cy="304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п.129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175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61" y="5096940"/>
            <a:ext cx="9144000" cy="13624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Порядок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сроки выполнения планово-предупредительных видов ремонта и технического обслуживания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устанавливаются в соответствии ремонтной и эксплуатационной документацией на железнодорожный подвижной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и нормативными документами.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57" y="729349"/>
            <a:ext cx="3043119" cy="419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7" t="3499" r="9348"/>
          <a:stretch/>
        </p:blipFill>
        <p:spPr bwMode="auto">
          <a:xfrm>
            <a:off x="3401567" y="729349"/>
            <a:ext cx="2715769" cy="419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6"/>
          <a:stretch/>
        </p:blipFill>
        <p:spPr bwMode="auto">
          <a:xfrm>
            <a:off x="6307328" y="729349"/>
            <a:ext cx="2827341" cy="419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п.129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000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425696"/>
            <a:ext cx="9144000" cy="24323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инфраструктуре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эксплуатация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и его составных частей: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истекшим назначенным сроком службы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(ресурсом)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за исключением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эксплуатируемого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без выхода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пользования;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неисправности, угрожающие безопасности движения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железнодорожного транспорта в соответствии с Правилами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п.130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7"/>
          <a:stretch/>
        </p:blipFill>
        <p:spPr bwMode="auto">
          <a:xfrm>
            <a:off x="876111" y="552732"/>
            <a:ext cx="7179186" cy="387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80744" y="2362779"/>
            <a:ext cx="5678424" cy="237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52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" y="3403127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инфраструктуре и путях необщего пользования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эксплуатация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состава и его составных частей: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требованиям эксплуатационной документации и Правилам;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пономерной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учет и не учтенных в соответствующих автоматизированных базах данных;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нечитаемыми, неразличимыми или отсутствующими маркировкой, идентификационными номерами или приемочными клеймами, когда наличие таких маркировки, идентификации или нанесения приемочного клейма обязательны.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п.130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54922"/>
            <a:ext cx="9195905" cy="272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158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46312"/>
            <a:ext cx="9144000" cy="22128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Ответственными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содержание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исправном техническом состоянии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соблюдение периодичности выполнения планово-предупредительных ремонтов, за соблюдение назначенного срока службы (ресурса)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владельцы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Владелец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(владелец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контроль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указанных требований при эксплуатации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и его составных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п.130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3" b="8853"/>
          <a:stretch/>
        </p:blipFill>
        <p:spPr bwMode="auto">
          <a:xfrm>
            <a:off x="4762707" y="671433"/>
            <a:ext cx="4152356" cy="308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3" r="4720"/>
          <a:stretch/>
        </p:blipFill>
        <p:spPr bwMode="auto">
          <a:xfrm>
            <a:off x="100584" y="671433"/>
            <a:ext cx="4261104" cy="308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43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349240"/>
            <a:ext cx="9144000" cy="9875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Запрещается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 в поезда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инфраструктуре, железнодорожных путях необщего пользования железнодорожный подвижной состав, имевший сход с рельсов, до его осмотра и признания годным для движения.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31014" y="115710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1" y="652387"/>
            <a:ext cx="7825498" cy="469685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п.131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354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23360"/>
            <a:ext cx="9144000" cy="2331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имевшего сход с рельсов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его комиссионный осмотр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результатам которого определяется возможность включения такого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в поезд. При необходимости включения таких вагонов в поезда, следующие по инфраструктуре, состав комиссии утверждает владелец инфраструктуры с участием представителя владельца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а при включении в поезда, следующие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пользования, состав комиссии утверждает владелец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с участием представителя владельца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13289"/>
            <a:ext cx="4174949" cy="31658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28" y="713289"/>
            <a:ext cx="4763643" cy="31658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п.131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032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86599"/>
            <a:ext cx="9144000" cy="12801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инфраструктуре допускается эксплуатация железнодорожного подвижного состава, представляющего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историческую ценность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выпуск которого прекращен, а назначенный срок службы – истек или не был установлен при изготовлении (далее – исторический железнодорожный подвижной состава).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п.132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1"/>
          <a:stretch/>
        </p:blipFill>
        <p:spPr bwMode="auto">
          <a:xfrm>
            <a:off x="906402" y="582354"/>
            <a:ext cx="7118603" cy="430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648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подтверждения возможности эксплуатации исторического железнодорожного подвижного состава необходимо: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диагностирование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определения его остаточного ресурса до перехода в предельное состояние;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восстановления технических характеристик до нормативных значений в соответствии с ремонтной документацией и Правилами.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Эксплуатация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исторического железнодорожного подвижного состава на инфраструктуре допускается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исторических поездах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участия в исторических мероприятиях.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п.132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" b="7812"/>
          <a:stretch/>
        </p:blipFill>
        <p:spPr bwMode="auto">
          <a:xfrm>
            <a:off x="1905733" y="591102"/>
            <a:ext cx="5119941" cy="324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090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2391" y="4492823"/>
            <a:ext cx="9144000" cy="2057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каждую единицу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(технический паспорт) или формуляр (при наличии)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бумажном и (или) электронном виде, содержащий сведения о его вводе в эксплуатацию, отметку о приемке, в том числе по результатам инспекторского контроля (при его проведении), типах оборудования, модернизации и проведенных плановых ремонтах, о комплектации номерными составными частями в случае, если наличие данной информации предусмотрено в паспорте (техническом паспорте) или формуляре (при наличии).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26" y="542659"/>
            <a:ext cx="7191756" cy="404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351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Паспорт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эксплуатационный документ, содержащий сведения, удостоверяющие гарантии изготовителя, значения основных параметров и характеристик (свойств) изделия, а также сведения о сертификации и утилизации изделия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Ведение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паспорта (формуляра)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осуществляется в соответствии с Учетными формами паспортов подвижного состава различных типов.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паспорте (формуляре) утверждено распоряжением ОАО «РЖД» от 9 августа 2011 г. № 1772р. 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343" y="1874520"/>
            <a:ext cx="2587091" cy="183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8" y="620540"/>
            <a:ext cx="2230995" cy="308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738" y="617256"/>
            <a:ext cx="2224628" cy="308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551" y="617256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016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24528"/>
            <a:ext cx="9144000" cy="15087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Ремонт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проводимый в рамках сервисного обслуживания,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выполняется на предприятиях, имеющих условный номер клеймения, полученный на соответствующий вид работ. Данное требование не распространяется на ремонт тягового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обращающегося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без права выхода на инфраструктуру.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" y="903761"/>
            <a:ext cx="4572000" cy="304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00"/>
          <a:stretch>
            <a:fillRect/>
          </a:stretch>
        </p:blipFill>
        <p:spPr bwMode="auto">
          <a:xfrm>
            <a:off x="4940554" y="903761"/>
            <a:ext cx="3941763" cy="304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55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каждую единицу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изготовленного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модернизированного или прошедшего ремонт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предприятием, выполнившим данные виды работ,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 документ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подтверждающий его приемку: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приемке формы ВУ-36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для вновь изготовленного и модернизированного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а также для грузовых вагонов, прошедших ремонт;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подтверждающие приемку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пассажирских вагонов, локомотивов, мотор-вагонного и специального подвижного состава, прошедших ремонт, устанавливаются локальным нормативным актом владельца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8" y="588380"/>
            <a:ext cx="2139128" cy="30250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7" t="20084" r="16387" b="20119"/>
          <a:stretch/>
        </p:blipFill>
        <p:spPr bwMode="auto">
          <a:xfrm>
            <a:off x="1112171" y="806253"/>
            <a:ext cx="2237570" cy="302508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4" b="6296"/>
          <a:stretch/>
        </p:blipFill>
        <p:spPr bwMode="auto">
          <a:xfrm>
            <a:off x="2865466" y="588380"/>
            <a:ext cx="6149470" cy="33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23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389226"/>
            <a:ext cx="9144000" cy="23606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Предприятие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оформившее документ, подтверждающий приемку, подтверждает соответствие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при выпуске его в эксплуатацию: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конструкторской документации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вновь изготовленного или модернизированного железнодорожного подвижного состава;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ремонтной или эксплуатационной документации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требований к ремонту) − прошедшего ремонт железнодорожного подвижного состава.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/>
          <a:stretch/>
        </p:blipFill>
        <p:spPr bwMode="auto">
          <a:xfrm>
            <a:off x="100584" y="628029"/>
            <a:ext cx="5172583" cy="36530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487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78224"/>
            <a:ext cx="9144000" cy="25694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качество выполненного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обслуживания и ремонта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составных частей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предприятия, непосредственно их осуществляющие.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осуществляющее изготовление, модернизацию или ремонт составных частей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ответственным за их соответствие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конструкторской (при изготовлении и модернизации) или ремонтной документации (при выполнении ремонта) при выпуске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в эксплуатацию.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79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257800"/>
            <a:ext cx="9144000" cy="15270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допуск к эксплуатации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инфраструктуре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пользования) вновь изготовленного, модернизированного, прошедшего плановый ремонт (в соответствии с ремонтной или эксплуатационной документацией)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инфраструктуры (владелец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пользования).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872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692431"/>
            <a:ext cx="9144000" cy="20116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Допуск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эксплуатации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инфраструктуре,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обязательном подтверждении соответствия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вновь изготовленного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в случаях, предусмотренных законодательством Российской Федерации и правом Евразийского экономического союза),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подтверждающего его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приемку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 случае, если в паспорт (технический паспорт) или формуляр (при наличии) должны быть внесены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795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139113"/>
            <a:ext cx="9144000" cy="27188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к эксплуатации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инфраструктуре,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осуществляется после его осмотра,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которого проводится: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сверка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и эксплуатационных характеристик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с указанными в паспорте (техническом паспорте) или формуляре (при наличии);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сверка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идентификационных номеров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составных частей, определенных данными информационных систем учета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с их фактическим наличием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672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389120"/>
            <a:ext cx="9144000" cy="24688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 осмотра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допуска железнодорожного подвижного состава к эксплуатации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пользования после изготовления, модернизации,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выявлении несоответствия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(несоответствий) требованиям, установленным настоящим пунктом, владелец инфраструктуры указывает их в Акте допуска. После устранения несоответствия (несоответствий) подвижной состав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предъявляется к осмотру для допуска к эксплуатации на инфраструктуре.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549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014216"/>
            <a:ext cx="9144000" cy="19659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эксплуатации на инфраструктуре осуществляется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обеспечения безопасности движения и эксплуатации железнодорожного транспорта.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статистике около 20% подвижного состава сотрудниками ОАО «РЖД» бракуется при допуске к эксплуатации на инфраструктуре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Допуск 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регламентируют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акты ОАО «РЖД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п.135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r="4981"/>
          <a:stretch/>
        </p:blipFill>
        <p:spPr bwMode="auto">
          <a:xfrm>
            <a:off x="146304" y="570921"/>
            <a:ext cx="2103120" cy="32461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2" r="6369" b="4175"/>
          <a:stretch/>
        </p:blipFill>
        <p:spPr bwMode="auto">
          <a:xfrm>
            <a:off x="2372709" y="570921"/>
            <a:ext cx="2148840" cy="32461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" r="7127" b="4023"/>
          <a:stretch/>
        </p:blipFill>
        <p:spPr bwMode="auto">
          <a:xfrm>
            <a:off x="4626864" y="570921"/>
            <a:ext cx="2093976" cy="32461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6" b="3621"/>
          <a:stretch/>
        </p:blipFill>
        <p:spPr bwMode="auto">
          <a:xfrm>
            <a:off x="6826154" y="570920"/>
            <a:ext cx="2297339" cy="32461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654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32" y="4197096"/>
            <a:ext cx="9144000" cy="137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эксплуатации на инфраструктуре,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необщего пользования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иметь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маркировку,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нанесенную в соответствии с техническим регламентом Таможенного союза «О безопасности железнодорожного подвижного состава».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14999" r="8000" b="6601"/>
          <a:stretch>
            <a:fillRect/>
          </a:stretch>
        </p:blipFill>
        <p:spPr bwMode="auto">
          <a:xfrm>
            <a:off x="170127" y="735032"/>
            <a:ext cx="4105275" cy="30241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88" y="735032"/>
            <a:ext cx="4537075" cy="30241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852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подвижного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и его составных частей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выпущенных в обращение после 2 августа 2017 г., стран участников Евразийского экономического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союза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отличительные знаки и надписи: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(цифровой код) принадлежности к железнодорожной администрации;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 подвижного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иной владелец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табличка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завода-изготовителя, дата и место постройки;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идентификационные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номера и приемочные клейма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составных частях в случаях и в местах, установленных конструкторской документацией;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321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52" y="5394960"/>
            <a:ext cx="9144000" cy="13898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место производства видов ремонта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установленных ремонтной и эксплуатационной документацией;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(кроме локомотивов и специального самоходного подвижного состава).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617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15384"/>
            <a:ext cx="9144000" cy="25786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должны быть нанесены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надписи: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конструкционная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скорость, серия и бортовой номер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наименование места приписки, таблички и надписи об освидетельствовании резервуаров, контрольных приборов и котла – на локомотивах, мотор-вагонном и специальном самоходном подвижном составе;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 пассажирских вагонах, мотор-вагонном и специальном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составе, на котором предусматривается доставка работников к месту производства работ и обратно;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93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" y="5715000"/>
            <a:ext cx="9144000" cy="1143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 грузовых, почтовых, багажных вагонах.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серия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номер, наименование юридического лица, физического лица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(фамилия, имя, отчество) (при наличии) – на тендерах паровозов.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6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44568"/>
            <a:ext cx="9144000" cy="23134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железнодорожный кузов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иметь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отличительные знаки и надписи: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наименование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(товарный знак) изготовителя;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дату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выпуска;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идентификационный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вагона;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грузоподъемность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вагона.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п.136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377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проследования опытных образцов подвижного состава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месту проведения испытаний или выставочных мероприятий и обратно устанавливается локальным нормативным актом владельца инфраструктуры.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передислокации по инфраструктуре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состава, отцепленного в пути следования по причине технической неисправности, к ближайшему месту проведения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на промывочно-пропарочные станции, с обеспечением мер, гарантирующих безопасность движения и эксплуатации железнодорожного транспорта, устанавливается локальным нормативным актом владельца инфраструктуры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949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Локомотивы и мотор-вагонный подвижной состав разрешается пересылать в действующем и недействующем (холодном) состояниях в порядке регулировки и пополнения парка, в пункты ремонта и из ремонта, а также с заводов постройки с приложением установленной технической документации.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914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Электровозы, тепловозы и паровозы разрешается пересылать в одиночном порядке, в поездах и сплотками (группой сцепленных локомотивов). Мотор-вагонный подвижной состав разрешается пересылать с отдельным локомотивом, составами, секциями и отдельными вагонами в грузовых поездах. Локомотивы, пересылаемые в действующем и недействующем состояниях, по своему техническому состоянию должны обеспечивать безопасность движения и технику безопасности. Запрещается пересылать локомотивы с прокатом и толщиной бандажей, износом их гребней, другими деталями ходовой части, размеры которых в пути следования могут превышать предельно допускаемые нормы.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332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безопасного следования локомотивов, доставки их в пункты назначения в исправном и комплектном состоянии вместе с инструментом, инвентарем, запасными частями и технической документацией начальники эксплуатационных локомотивных депо, директора заводов назначают работников, сопровождающих локомотивы (в дальнейшем по тексту – «проводники локомотивов»), из числа машинистов, их помощников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09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31336"/>
            <a:ext cx="9144000" cy="302666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передислокации железнодорожного подвижного состава регламентируется локальными нормативными актами ОАО «РЖД»: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Правила допуска, впервые выпускаемого в обращение и эксплуатацию железнодорожного подвижного состава на инфраструктуру ОАО «РЖД», утвержденные распоряжением ОАО «РЖД» от 24 января 2017 г. № 130р;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Положение о порядке пересылки локомотивов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моторвагонного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подвижного состава на инфраструктуре ОАО «РЖД», утвержденное распоряжением ОАО «РЖД» от 26 августа 2011 г. №1873р;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Порядок оформления и передислокации неисправных грузовых вагонов, требующих проведения текущего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отцепочного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ремонта, утвержденный распоряжением ОАО «РЖД» от 29 июля 2022 г. № 1976р;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Правила эксплуатации специального подвижного состава, утвержденные распоряжением ОАО «РЖД» от 26 декабря 2016 г. № 2676р.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947550" y="60846"/>
            <a:ext cx="7036308" cy="4178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Требование ПТЭ к железнодорожному подвижному составу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087300" y="6550223"/>
            <a:ext cx="10294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sz="1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ПТЭ п.137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57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00256"/>
            <a:ext cx="9144000" cy="4390232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79" y="463006"/>
            <a:ext cx="7117729" cy="3055286"/>
          </a:xfrm>
          <a:prstGeom prst="rect">
            <a:avLst/>
          </a:prstGeom>
        </p:spPr>
      </p:pic>
      <p:pic>
        <p:nvPicPr>
          <p:cNvPr id="2050" name="Picture 2" descr="https://cf2.ppt-online.org/files2/slide/3/38slH7Ib6XWFL5AOzBfR0grThQNK9jZencDvUqJSYx/slide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152"/>
            <a:ext cx="9753600" cy="730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327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00256"/>
            <a:ext cx="9144000" cy="4390232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79" y="463006"/>
            <a:ext cx="7117729" cy="305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5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00256"/>
            <a:ext cx="9144000" cy="4390232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3901" y="1194766"/>
            <a:ext cx="9571801" cy="446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52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00256"/>
            <a:ext cx="9144000" cy="4390232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60881" y="301753"/>
            <a:ext cx="30222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материала </a:t>
            </a:r>
            <a:endParaRPr lang="ru-RU" sz="2000" b="1" u="sng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-123444" y="-64007"/>
            <a:ext cx="9390888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и устройства технологического электроснабжения ж.д. транспорта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741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29769"/>
            <a:ext cx="9144000" cy="2487167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</a:t>
            </a:r>
            <a:r>
              <a:rPr lang="ru-RU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домашнего задания: </a:t>
            </a:r>
            <a:endParaRPr lang="ru-RU" sz="20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VIII. п. 115-128 Сооружения и устройства ж.д. электроснабжения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Проработка конспекта занятия и специальной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литературы.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реферат по теме: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Секционирование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сети;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напряжений на токоприемнике электроподвижного состав.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872234" y="2983506"/>
            <a:ext cx="6140196" cy="445493"/>
          </a:xfrm>
        </p:spPr>
        <p:txBody>
          <a:bodyPr>
            <a:norm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Опережающее задание по следующей теме: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60120" y="3428999"/>
            <a:ext cx="75807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сооружений и устройств железнодорожного транспорта и их ремонт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580" y="4294686"/>
            <a:ext cx="90754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осмотра сооружений, устройств и служебно-технических зданий.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осмотра стрелочных переводов на главных и приемоотправочных железнодорожных путях железнодорожных станций;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Журнала осмотра путей, стрелочных переводов, устройств СЦБ, связи и контактной сети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63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48484" y="0"/>
            <a:ext cx="68825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54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111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2837</TotalTime>
  <Words>2243</Words>
  <Application>Microsoft Office PowerPoint</Application>
  <PresentationFormat>Экран (4:3)</PresentationFormat>
  <Paragraphs>151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Опережающее задание по следующей теме: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 Н.Г.</dc:creator>
  <cp:lastModifiedBy>Наталья</cp:lastModifiedBy>
  <cp:revision>383</cp:revision>
  <cp:lastPrinted>2025-06-15T09:19:49Z</cp:lastPrinted>
  <dcterms:created xsi:type="dcterms:W3CDTF">2020-04-22T10:21:16Z</dcterms:created>
  <dcterms:modified xsi:type="dcterms:W3CDTF">2025-09-04T18:32:36Z</dcterms:modified>
</cp:coreProperties>
</file>