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306" r:id="rId2"/>
    <p:sldId id="281" r:id="rId3"/>
    <p:sldId id="308" r:id="rId4"/>
    <p:sldId id="309" r:id="rId5"/>
    <p:sldId id="310" r:id="rId6"/>
    <p:sldId id="311" r:id="rId7"/>
    <p:sldId id="313" r:id="rId8"/>
    <p:sldId id="314" r:id="rId9"/>
    <p:sldId id="315" r:id="rId10"/>
    <p:sldId id="312" r:id="rId11"/>
    <p:sldId id="316" r:id="rId12"/>
    <p:sldId id="317" r:id="rId13"/>
    <p:sldId id="318" r:id="rId14"/>
    <p:sldId id="319" r:id="rId15"/>
    <p:sldId id="289" r:id="rId16"/>
    <p:sldId id="291" r:id="rId17"/>
    <p:sldId id="320" r:id="rId18"/>
    <p:sldId id="286" r:id="rId19"/>
    <p:sldId id="287" r:id="rId20"/>
    <p:sldId id="288" r:id="rId21"/>
    <p:sldId id="285" r:id="rId22"/>
    <p:sldId id="284" r:id="rId23"/>
    <p:sldId id="300" r:id="rId24"/>
    <p:sldId id="301" r:id="rId25"/>
    <p:sldId id="321" r:id="rId26"/>
    <p:sldId id="302" r:id="rId27"/>
    <p:sldId id="322" r:id="rId28"/>
    <p:sldId id="303" r:id="rId29"/>
    <p:sldId id="305" r:id="rId30"/>
    <p:sldId id="32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434" autoAdjust="0"/>
  </p:normalViewPr>
  <p:slideViewPr>
    <p:cSldViewPr snapToGrid="0">
      <p:cViewPr varScale="1">
        <p:scale>
          <a:sx n="84" d="100"/>
          <a:sy n="84" d="100"/>
        </p:scale>
        <p:origin x="1354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F528D-403E-45EC-B4B9-7B739A3A16CB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0EC57-C3B2-4593-9BB1-95A0D901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76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49592-3500-4EB9-A985-3E1D77DAC5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48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06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16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2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980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10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26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89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28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9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90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C9C0C-6F4B-4948-A42D-9E86BE515D27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0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45840" y="5373216"/>
            <a:ext cx="9098160" cy="7474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инструкций. Содержание ПТЭ.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8" y="476672"/>
            <a:ext cx="8999508" cy="4579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080" y="476672"/>
            <a:ext cx="3775354" cy="4579797"/>
          </a:xfrm>
          <a:prstGeom prst="rect">
            <a:avLst/>
          </a:prstGeom>
        </p:spPr>
      </p:pic>
      <p:pic>
        <p:nvPicPr>
          <p:cNvPr id="5" name="Рисунок 4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917">
            <a:off x="5054473" y="2595630"/>
            <a:ext cx="1723390" cy="23869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8552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3980329"/>
            <a:ext cx="9144000" cy="2877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Раздел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Общие положения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Задачи и содержание дисциплины, связь с другими дисциплинами.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Значение Правил технической эксплуатации железных дорог Российской Федерации (ПТЭ), инструкций и приказов для обеспечения бесперебойной работы железнодорожного транспорта и безопасности движения поездов.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История ПТЭ.  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Разделы ПТЭ.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12075" y="0"/>
            <a:ext cx="6044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инструкций. Содержание ПТЭ.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4693"/>
          <a:stretch/>
        </p:blipFill>
        <p:spPr>
          <a:xfrm>
            <a:off x="295478" y="574921"/>
            <a:ext cx="8230313" cy="323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1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4294" y="2261724"/>
            <a:ext cx="4421652" cy="24790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Базовые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обеспечению безопасности движения и эксплуатации железнодорожного транспорта определены главой 4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Российской Федерации от 10 января 2003 г. №17-ФЗ «О железнодорожном транспорте в Российской Федерации».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072" t="6564" r="13293" b="17948"/>
          <a:stretch/>
        </p:blipFill>
        <p:spPr>
          <a:xfrm>
            <a:off x="149909" y="760901"/>
            <a:ext cx="4197008" cy="598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99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5416062"/>
            <a:ext cx="9115864" cy="14419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 России национальная нормативная база безопасности движения поездов и эксплуатации железнодорожного транспорта является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трехуровневой.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уровне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располагаются технические регламенты (ТР), устанавливающие обязательные для исполнения требования по безопасности к продукции и связанным с ней процессам.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6367" b="7021"/>
          <a:stretch/>
        </p:blipFill>
        <p:spPr>
          <a:xfrm>
            <a:off x="555652" y="760290"/>
            <a:ext cx="8138181" cy="46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6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5472332"/>
            <a:ext cx="9115864" cy="138566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втором уровне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находятся межгосударственные стандарты (ГОСТ), национальные стандарты (ГОСТ Р) и своды правил (СП), исполняемые   для подтверждения соответствия требованиям ТР. С помощью ТР устанавливаются минимально необходимые требования по безопасности, качественно определяющие необходимый уровень безопасности.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7910" t="18568" b="7642"/>
          <a:stretch/>
        </p:blipFill>
        <p:spPr>
          <a:xfrm>
            <a:off x="722613" y="777922"/>
            <a:ext cx="7811357" cy="469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4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5546530"/>
            <a:ext cx="9115864" cy="131147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третьем уровне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нормативной пирамиды предусматривается использование различными организациями своих собственных стандартов (стандартов организации). Они могут разрабатываться для обеспечения соблюдения требований технических регламентов и других стандартов, для уточнения требований, установленных соответствующими стандартами и сводами правил.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8" y="770595"/>
            <a:ext cx="3527077" cy="47759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b="5642"/>
          <a:stretch/>
        </p:blipFill>
        <p:spPr>
          <a:xfrm>
            <a:off x="3716257" y="1251291"/>
            <a:ext cx="5176811" cy="36635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166345" y="4731488"/>
            <a:ext cx="1743740" cy="18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26890" y="4731488"/>
            <a:ext cx="664357" cy="18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036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5546530"/>
            <a:ext cx="9115864" cy="13114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технического регулирования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железнодорожном транспорте также является необходимость гармонизации обязательных требований к подвижному составу и инфраструктуре со странами СНГ, Европы и Евразийского экономического союза (далее – ЕАЭС).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b="32652"/>
          <a:stretch/>
        </p:blipFill>
        <p:spPr>
          <a:xfrm>
            <a:off x="1600603" y="719992"/>
            <a:ext cx="6414761" cy="40014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6440" t="70950" r="12389" b="23079"/>
          <a:stretch/>
        </p:blipFill>
        <p:spPr>
          <a:xfrm>
            <a:off x="3505138" y="4147951"/>
            <a:ext cx="2823530" cy="4094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12188" t="77522" r="12389" b="10447"/>
          <a:stretch/>
        </p:blipFill>
        <p:spPr>
          <a:xfrm>
            <a:off x="2330653" y="4721481"/>
            <a:ext cx="5172501" cy="82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40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4981433"/>
            <a:ext cx="9115864" cy="187656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движения и эксплуатации железнодорожного транспорта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защищенности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движения железнодорожного подвижного состава и самого железнодорожного подвижного состава,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котором отсутствует недопустимый риск возникновения транспортных происшествий и их последствий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влекущих за собой причинение вреда жизни или здоровью граждан, вреда окружающей среде, имуществу физических или юридических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 (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ПТЭ РФ Раздел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п.20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5707" b="8882"/>
          <a:stretch/>
        </p:blipFill>
        <p:spPr>
          <a:xfrm>
            <a:off x="399367" y="769738"/>
            <a:ext cx="8373401" cy="421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8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4394579"/>
            <a:ext cx="9115864" cy="24634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движения и эксплуатации железнодорожного транспорта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система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экономических,  организационно-правовых, технических и иных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предпринимаемых органами государственной власти, органами местного самоуправления, организациями железнодорожного транспорта, иными юридическими лицами, а также физическими лицами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на предотвращение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транспортных происшествий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снижение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причинения вреда жизни или здоровью граждан, вреда окружающей среде, имуществу физических или юридических лиц (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 к ПТЭ РФ Раздел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п.166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606" y="720078"/>
            <a:ext cx="6485380" cy="372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57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5111087"/>
            <a:ext cx="9115864" cy="17469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Системный 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  обеспечению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гарантированной   безопасности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перевозочного процесса в холдинге «РЖД», направленный на формирование рациональной системы управления и обеспечение безопасности движения поездов и маневровой работы,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решение комплекса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взаимоувязанных проблем эффективного бизнеса с минимальными потерями от транспортных происшествий.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224" t="17313" r="6418" b="796"/>
          <a:stretch/>
        </p:blipFill>
        <p:spPr>
          <a:xfrm>
            <a:off x="1292660" y="619612"/>
            <a:ext cx="6608868" cy="459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71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6" y="4559716"/>
            <a:ext cx="9115864" cy="21665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же время уровень рисков связан с обеспечением безопасности движения и эксплуатации железнодорожного транспорта, работоспособности    технических    средств, эффективности   их использования по назначению и выполнения ими коммерческих функций.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Базовым нормативным документом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обеспечивающим приемлемый уровень безопасности движения и маневровой работы,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Правила технической эксплуатации железнодорожного транспорта Российской Федерации.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1" y="754020"/>
            <a:ext cx="8888738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0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8" y="4355630"/>
            <a:ext cx="9130352" cy="250237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Правила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эксплуатации железных дорог Российской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устанавливают: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движения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поездов;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технической эксплуатации сооружений и устройств инфраструктуры железнодорожного транспорта общего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железнодорожных путей необщего пользования, железнодорожного подвижного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работников железнодорожного транспорта общего и необщего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503" b="23946"/>
          <a:stretch/>
        </p:blipFill>
        <p:spPr>
          <a:xfrm>
            <a:off x="1364566" y="718086"/>
            <a:ext cx="6994620" cy="353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14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51" y="3766782"/>
            <a:ext cx="9130352" cy="29274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нацелены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безопасности перевозочного процесса и распространяются 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систему организация движения поездов;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сооружения и устройства инфраструктуры железнодорожного транспорта общего пользования;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сооружения и устройства железнодорожных путей необщего пользования;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железнодорожный подвижной состав, эксплуатируемый на путях общего и необщего пользования.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6418" t="55921" r="28507" b="6069"/>
          <a:stretch/>
        </p:blipFill>
        <p:spPr>
          <a:xfrm>
            <a:off x="150128" y="786796"/>
            <a:ext cx="5950424" cy="26067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l="8657" t="14925" r="59851" b="47761"/>
          <a:stretch/>
        </p:blipFill>
        <p:spPr>
          <a:xfrm>
            <a:off x="6127848" y="834562"/>
            <a:ext cx="2879676" cy="255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42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8" y="4988258"/>
            <a:ext cx="9130352" cy="18697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организации движения поездов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понимать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мероприятий,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обеспечивающий безопасность движения на железнодорожном транспорте, слаженность действий всех железнодорожных подразделений для обеспечения перевозочного процесса в соответствии с пунктом 1, статьи 1 Федерального закона от 10 июня 2003 № 17-ФЗ «О железнодорожном транспорте».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pic>
        <p:nvPicPr>
          <p:cNvPr id="5" name="Picture 2" descr="Картинки по запросу дежурный по станции"/>
          <p:cNvPicPr>
            <a:picLocks noChangeAspect="1" noChangeArrowheads="1"/>
          </p:cNvPicPr>
          <p:nvPr/>
        </p:nvPicPr>
        <p:blipFill rotWithShape="1">
          <a:blip r:embed="rId2" cstate="print"/>
          <a:srcRect b="3698"/>
          <a:stretch/>
        </p:blipFill>
        <p:spPr bwMode="auto">
          <a:xfrm>
            <a:off x="228146" y="2742526"/>
            <a:ext cx="3180308" cy="2297027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718" y="782488"/>
            <a:ext cx="3572566" cy="23715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8065"/>
          <a:stretch/>
        </p:blipFill>
        <p:spPr>
          <a:xfrm>
            <a:off x="6237929" y="2906972"/>
            <a:ext cx="2377646" cy="2185903"/>
          </a:xfrm>
          <a:prstGeom prst="rect">
            <a:avLst/>
          </a:prstGeom>
        </p:spPr>
      </p:pic>
      <p:pic>
        <p:nvPicPr>
          <p:cNvPr id="6" name="Picture 4" descr="Картинки по запросу составитель поездо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146" y="782487"/>
            <a:ext cx="3090063" cy="2317547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34563"/>
          <a:stretch/>
        </p:blipFill>
        <p:spPr>
          <a:xfrm>
            <a:off x="3318209" y="782488"/>
            <a:ext cx="2609394" cy="26567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107770" y="3040211"/>
            <a:ext cx="3210762" cy="201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44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4616"/>
          <a:stretch/>
        </p:blipFill>
        <p:spPr>
          <a:xfrm>
            <a:off x="1617961" y="682388"/>
            <a:ext cx="5616980" cy="2697737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468880" y="7033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1043" y="3380125"/>
            <a:ext cx="90019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ПТЭ 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к ним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 для выполнения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всеми организациями и индивидуальными предпринимателями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выполняющими работы (оказывающие услуги) для пользователей услугами железнодорожного транспорта, связанные с организацией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осуществлением перевозочного процесса,   работы    (услуги),    связанные    с    техническим   обслуживанием и ремонтом железнодорожных путей, сооружений и  устройств инфраструктуры, железнодорожных путей необщего пользования и находящихся на  них  сооружений  и  устройств,  железнодорожного  подвижного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средств, используемых на железнодорожном транспорте, охраной объектов железнодорожного транспорта и грузов, и работниками железнодорожного транспорта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106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305106" y="12674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18" y="646701"/>
            <a:ext cx="2334893" cy="1556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r="21333"/>
          <a:stretch/>
        </p:blipFill>
        <p:spPr>
          <a:xfrm>
            <a:off x="2439911" y="646701"/>
            <a:ext cx="1931620" cy="15347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179" y="635783"/>
            <a:ext cx="2159209" cy="15565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9249"/>
          <a:stretch/>
        </p:blipFill>
        <p:spPr>
          <a:xfrm>
            <a:off x="6548868" y="635302"/>
            <a:ext cx="2200047" cy="15302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596" y="2172032"/>
            <a:ext cx="2315315" cy="15435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7207" y="2182175"/>
            <a:ext cx="2318970" cy="15459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1087" y="2206842"/>
            <a:ext cx="2222184" cy="15087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492" y="2169106"/>
            <a:ext cx="1618129" cy="1549394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3579334"/>
            <a:ext cx="9144000" cy="32754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работникам железнодорожного транспорта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и индивидуальных предпринимателей, выполняющих работы (оказывающих услуги):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 услугами железнодорожного транспорта;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(или) осуществлению перевозочного процесса;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техническому обслуживанию и ремонту сооружений и устройств инфраструктуры и железнодорожных путей необщего пользования;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техническому обслуживанию и ремонту железнодорожного подвижного состава;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 охране объектов железнодорожного транспорта и грузов.</a:t>
            </a:r>
          </a:p>
        </p:txBody>
      </p:sp>
    </p:spTree>
    <p:extLst>
      <p:ext uri="{BB962C8B-B14F-4D97-AF65-F5344CB8AC3E}">
        <p14:creationId xmlns:p14="http://schemas.microsoft.com/office/powerpoint/2010/main" val="3879620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4991875"/>
            <a:ext cx="9144000" cy="18661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сооружениям и устройствам инфраструктуры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железнодорожных путей необщего пользования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железнодорожный путь и искусственные сооружения, устройства технологической электросвязи, устройства железнодорожной автоматики и телемеханики, сооружения и устройства технологического электроснабжения, а также железнодорожный подвижной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305106" y="53618"/>
            <a:ext cx="4206240" cy="549274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ПТЭ и инструкций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54777" r="38097" b="14880"/>
          <a:stretch/>
        </p:blipFill>
        <p:spPr>
          <a:xfrm>
            <a:off x="1405039" y="716100"/>
            <a:ext cx="6265003" cy="434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53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5" y="644229"/>
            <a:ext cx="1990827" cy="30190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687901"/>
            <a:ext cx="903642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упоминание о ПТЭ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засвидетельствовано в постановлении министра путей сообщения России генерал-адъютанта Константина Посьета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№5900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27 июня 1883 года.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История российских железных дорог тогда насчитывала всего три с небольшим десятилетия. Первый поезд из Петербурга в Москву проследовал по вновь построенной Санкт-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-Московской дороге, позднее переименованной в Николаевскую,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августа 1851 года.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Накануне её открытия было введено положение о движении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ней, состоящее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128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параграфов. Положение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содержало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перевозки пассажиров и грузов, расписание поездов, стоимость билетов. Но отдельно ПТЭ до конца XIX века не издавались.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25701" t="36427" r="13235"/>
          <a:stretch/>
        </p:blipFill>
        <p:spPr>
          <a:xfrm>
            <a:off x="2175820" y="668845"/>
            <a:ext cx="4387591" cy="30190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8971" y="668845"/>
            <a:ext cx="2081890" cy="3019056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032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296" y="4483432"/>
            <a:ext cx="9049871" cy="234099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90-е годы XIX века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подъёмом железнодорожного строительства в России и накопленным эксплуатационным опытом назрела необходимость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ПТЭ железных дорог, открытых для общего пользования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Постановлением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министра путей сообщения России Михаила Хилкова 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марта 1898 года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№5343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принята новая редакция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ПТЭ, которые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действовали до 1917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дальнейшем ПТЭ в изменённой редакции утверждались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неоднократно.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96" y="741848"/>
            <a:ext cx="6983078" cy="3741584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72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6" r="5377"/>
          <a:stretch/>
        </p:blipFill>
        <p:spPr bwMode="auto">
          <a:xfrm>
            <a:off x="167479" y="1228640"/>
            <a:ext cx="2790472" cy="348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85247" y="1056340"/>
            <a:ext cx="6131859" cy="49896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июня 1936 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народным комиссаром путей сообщения Л.М. Кагановичем утверждены новые Правила технической эксплуатации железных дорог Союза ССР. Они были значительно переработаны, введена новая структура, которая сохранилась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утверждения в 1979 г. новых ПТЭ.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январе 1986 года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министром путей сообщения Николаем Конаревым утверждены новые ПТЭ. В 1987 году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введены в действие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ПТЭ, Инструкциями по сигнализации и движению поездов и маневровой работе на железных дорогах СССР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инструкции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 обеспечению безопасности движения поездов при путевых работах, техобслуживании и ремонте устройств СЦБ, работах на контактной сети с изолирующих съёмных вышек и инструкции по эксплуатации тормозов подвижного состава.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398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4846829"/>
            <a:ext cx="9144000" cy="17477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база МПС России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перестала обеспечивать чёткую и безопасную работу на сети. Возникла необходимость приведения её в соответствие с новыми условиями государственного и корпоративного управления, развитием технического прогресса, введением новых технических средств и инновационных технологий.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30738" r="8088"/>
          <a:stretch/>
        </p:blipFill>
        <p:spPr>
          <a:xfrm>
            <a:off x="369794" y="793102"/>
            <a:ext cx="8404412" cy="3868271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805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443073" y="993221"/>
            <a:ext cx="5518052" cy="42627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содержит 9 разделов: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	Общие положения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	Обязанности работников железнодорожного транспорта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	Организация эксплуатации технологических систем, сооружений, устройств и объектов технического назначения железнодорожного транспорта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	Обслуживание сооружений и устройств железнодорожного транспорта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	Сооружения и устройства путевого хозяйства</a:t>
            </a:r>
          </a:p>
          <a:p>
            <a:pPr marL="0" indent="0" algn="just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0" y="993221"/>
            <a:ext cx="3162035" cy="4155554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59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03519" y="1512794"/>
            <a:ext cx="5714999" cy="34693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содержит 9 разделов: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Системы и устройства железнодорожной автоматики и телемеханики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VII.	Устройства технологической железнодорожной электросвязи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VIII.	Сооружения и устройства железнодорожного электроснабжения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IX.	Техническая эксплуатация железнодорожного подвижного состава</a:t>
            </a:r>
          </a:p>
          <a:p>
            <a:pPr marL="0" indent="0" algn="just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0" y="993221"/>
            <a:ext cx="3162035" cy="4155554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915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563664" y="1582168"/>
            <a:ext cx="5293733" cy="2649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№1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Правилам технической эксплуатации железных дорог Российской Федерации, утвержденным приказом Министерства транспорта Российской Федерации от 23 июня 2022 г.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N250 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СИГНАЛИЗАЦИИ НА ЖЕЛЕЗНОДОРОЖНОМ ТРАНСПОРТЕ РОССИЙСКОЙ ФЕДЕРАЦИИ</a:t>
            </a:r>
          </a:p>
          <a:p>
            <a:pPr marL="0" indent="0" algn="just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17" y="400110"/>
            <a:ext cx="3162035" cy="41555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296" y="4800226"/>
            <a:ext cx="90466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Приложение №1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видимым и звуковым сигналам для обеспечения безотказной и безопасной работы железнодорожного транспорта, типы сигнальных приборов для передачи сигналов на железнодорожном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67610" y="808038"/>
            <a:ext cx="37021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содержит 3 Приложения: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817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DB361F2-89CB-403C-A11D-5664923656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9543" t="36587" r="19783" b="26209"/>
          <a:stretch/>
        </p:blipFill>
        <p:spPr>
          <a:xfrm>
            <a:off x="7206017" y="5786651"/>
            <a:ext cx="1501255" cy="7642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2EC637-2A03-47A9-B876-CD30AAFA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85" y="849740"/>
            <a:ext cx="8569171" cy="994172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СИГНАЛИЗАЦИИ НА ЖЕЛЕЗНОДОРОЖНОМ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 РОССИЙСКОЙ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1D7CBE-CFCA-414D-A402-658F3012A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462" y="1584361"/>
            <a:ext cx="8495093" cy="4966563"/>
          </a:xfrm>
        </p:spPr>
        <p:txBody>
          <a:bodyPr>
            <a:noAutofit/>
          </a:bodyPr>
          <a:lstStyle/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на железнодорожном транспорте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Светофоры на железнодорожном транспорте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ограждения на железнодорожном транспорте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Ручные сигналы на железнодорожном транспорте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Сигнальные указатели и знаки на железнодорожном транспорте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Сигналы, применяемые при маневровой работе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Сигналы, применяемые для обозначения поездов, локомотивов и другого железнодорожного подвижного состава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</a:p>
          <a:p>
            <a:pPr marL="428625" indent="-428625" algn="just">
              <a:buAutoNum type="romanU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 семафоров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399027" y="58372"/>
            <a:ext cx="4206240" cy="5492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44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31652" y="1512794"/>
            <a:ext cx="5714999" cy="28954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№2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Правилам технической эксплуатации железных дорог Российской Федерации, утвержденным приказом Министерства транспорта Российской Федерации от 23 июня 2022 г.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N250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ОРГАНИЗАЦИИ ДВИЖЕНИЯ ПОЕЗДОВ И МАНЕВРОВОЙ РАБОТЫ НА ЖЕЛЕЗНОДОРОЖНОМ ТРАНСПОРТЕ РОССИЙСКОЙ ФЕДЕРАЦИИ</a:t>
            </a:r>
          </a:p>
          <a:p>
            <a:pPr marL="0" indent="0" algn="just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0" y="624729"/>
            <a:ext cx="3162035" cy="4155554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67610" y="808038"/>
            <a:ext cx="37021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содержит 3 Приложения: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0720" y="4980675"/>
            <a:ext cx="90832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Приложение №2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приема, отправления и пропуска поездов, выполнения маневровой работы и закрепления железнодорожного подвижного состава, правила приема и отправления поездов в условиях выполнения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ремонтно-строительных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работ, порядок назначения поездов и выполнения поездной и маневровой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88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BE9195-B9A1-4D21-B0E9-49ED2AE6D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72" y="607647"/>
            <a:ext cx="8761498" cy="893548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ДВИЖЕНИЯ ПОЕЗДОВ И МАНЕВРОВОЙ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ЖЕЛЕЗНОДОРОЖНОМ ТРАНСПОРТЕ РОССИЙСКОЙ ФЕДЕРАЦИИ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DB4C88-7012-44BB-A689-CB15DE544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672" y="1432897"/>
            <a:ext cx="8475956" cy="525450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05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организации движения поездов на железнодорожном транспорте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N 1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ДВИЖЕНИЯ ПОЕЗДОВ НА УЧАСТКАХ, ОБОРУДОВАННЫХ АВТОМАТИЧЕСКОЙ БЛОКИРОВКОЙ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2</a:t>
            </a: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ДВИЖЕНИЯ ПОЕЗДОВ НА УЧАСТКАХ, ОБОРУДОВАННЫХ АВТОМАТИЧЕСКОЙ ЛОКОМОТИВНОЙ СИГНАЛИЗАЦИЕЙ, ПРИМЕНЯЕМОЙ КАК САМОСТОЯТЕЛЬНАЯ СИСТЕМА ИНТЕРВАЛЬНОГО РЕГУЛИРОВАНИЯ ДВИЖЕНИЯ ПОЕЗДОВ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3</a:t>
            </a: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ДВИЖЕНИЯ ПОЕЗДОВ НА УЧАСТКАХ, ОБОРУДОВАННЫХ ПОЛУАВТОМАТИЧЕСКОЙ БЛОКИРОВКОЙ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4</a:t>
            </a: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ДВИЖЕНИЯ ПОЕЗДОВ НА УЧАСТКАХ, ОБОРУДОВАННЫХ ЭЛЕКТРОЖЕЗЛОВОЙ СИСТЕМОЙ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5</a:t>
            </a: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ДВИЖЕНИЯ ПОЕЗДОВ ПРИ ИСПОЛЬЗОВАНИИ ТЕЛЕФОННЫХ СРЕДСТВ СВЯЗИ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en-US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6</a:t>
            </a: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ДВИЖЕНИЯ ПОЕЗДОВ С РАЗГРАНИЧЕНИЕМ ВРЕМЕНЕМ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en-US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7</a:t>
            </a: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ДВИЖЕНИЯ ПОЕЗДОВ ПРИ ПЕРЕРЫВЕ ДЕЙСТВИЯ ВСЕХ СИСТЕМ ИНТЕРВАЛЬНОГО РЕГУЛИРОВАНИЯ ДВИЖЕНИЯ ПОЕЗДОВ И СВЯЗИ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en-US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8</a:t>
            </a: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ДВИЖЕНИЯ ПОЕЗДОВ ПРИ ВОЗНИКНОВЕНИИ АВАРИЙНЫХ И НЕСТАНДАРТНЫХ СИТУАЦИЙ НА ПЕРЕГОНЕ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N 9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ПРИЕМА И ОТПРАВЛЕНИЯ ПОЕЗДОВ, В ТОМ ЧИСЛЕ НА УЧАСТКАХ, ОБОРУДОВАННЫХ СИСТЕМОЙ ТЕЛЕУПРАВЛЕНИЯ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N 10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ПОРЯДОК ОРГАНИЗАЦИИ МАНЕВРОВОЙ РАБОТЫ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105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N 11.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ПРОИЗВОДСТВА МАНЕВРОВОЙ РАБОТЫ, ФОРМИРОВАНИЯ И ПРОПУСКА ПОЕЗДОВ С ВАГОНАМИ, ЗАГРУЖЕННЫМИ ОПАСНЫМИ ГРУЗАМИ КЛАССА 1 (ВЗРЫВЧАТЫМИ МАТЕРИАЛАМИ)</a:t>
            </a:r>
          </a:p>
          <a:p>
            <a:pPr marL="0" indent="0">
              <a:buNone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399027" y="58372"/>
            <a:ext cx="4206240" cy="5492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1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31652" y="1239948"/>
            <a:ext cx="5714999" cy="30728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Правилам технической эксплуатации железных дорог Российской Федерации, утвержденным приказом Министерства транспорта Российской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июня 2022 г.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N250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 железнодорожного подвижного состава к эксплуатации на железнодорожных путях общего пользования после изготовления, модернизации,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образец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6033" y="675459"/>
            <a:ext cx="3235619" cy="6124754"/>
          </a:xfrm>
          <a:prstGeom prst="rect">
            <a:avLst/>
          </a:prstGeom>
          <a:solidFill>
            <a:srgbClr val="DEDED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      АКТ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допуска железнодорожного подвижного состава к эксплуатации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на железнодорожных путях общего пользования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после изготовления, модернизации, ремонта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Железнодорожная станция ______________ "__" ________ 20__ г.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Настоящий акт составлен по результатам проверки технического состояния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железнодорожного подвижного состава на соответствие, которые отвечают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требованиям Правил технической эксплуатации железных дорог Российской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Федерации, утвержденных приказом Министерства транспорта Российской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Федерации от 23 июня 2022 г. N 250, вновь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изготовленного/модернизированного/прошедшего ремонт на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___________________________________________________________________________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(наименование предприятия, условный номер клеймения)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____________________ серия (модель) _______________ заводской номер _______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(вид железнодорожного подвижного состава)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номер железнодорожного подвижного состава _________________________________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(по данным </a:t>
            </a:r>
            <a:r>
              <a:rPr kumimoji="0" lang="ru-RU" altLang="ru-RU" sz="1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пономерного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учета)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по окончании _____________________________________________________________,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 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99027" y="58372"/>
            <a:ext cx="4206240" cy="54927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ПТЭ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67610" y="808038"/>
            <a:ext cx="37021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содержит 3 Приложения: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147" y="3819724"/>
            <a:ext cx="3681564" cy="29830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693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27432" y="2995380"/>
            <a:ext cx="8999927" cy="33377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закрепления материала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ПТЭ?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разделов и приложений включает в себя ПТЭ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кого обязательно выполнение требований ПТЭ?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входит в понятие «инфраструктура»?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21850" y="4925673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432" y="805466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домашнего задания: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I Общие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положения. Проработка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конспекта занятия и специальной технической литературы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 по теме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в ПТЭ истории строительства и развития железных дорог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976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5503" y="0"/>
            <a:ext cx="6172200" cy="421556"/>
          </a:xfrm>
        </p:spPr>
        <p:txBody>
          <a:bodyPr>
            <a:normAutofit/>
          </a:bodyPr>
          <a:lstStyle/>
          <a:p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Опережающее задание по следующей теме:</a:t>
            </a: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0" y="1384417"/>
            <a:ext cx="8999927" cy="33377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ПТЭ Раздел II Обязанности работника,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п.5-11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работников железнодорожного транспорта и их ответственность за движение поездов.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 к управлению локомотивом, сигналами, стрелками, аппаратами и другими устройствами, связанными с обеспечением безопасности движения поездов.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на должность лиц, поступивших на железнодорожный транспорт на работу, связанную с движением поездов.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железнодорожного транспорта за выполнение ПТЭ и инструкций.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726" y="487130"/>
            <a:ext cx="89096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работников железнодорожного транспорта и их ответственность за обеспечение безопасности движения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21850" y="4925673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8573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1112</TotalTime>
  <Words>1903</Words>
  <Application>Microsoft Office PowerPoint</Application>
  <PresentationFormat>Экран (4:3)</PresentationFormat>
  <Paragraphs>154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Cambria</vt:lpstr>
      <vt:lpstr>Courier New</vt:lpstr>
      <vt:lpstr>Times New Roman</vt:lpstr>
      <vt:lpstr>Тема Office</vt:lpstr>
      <vt:lpstr>Презентация PowerPoint</vt:lpstr>
      <vt:lpstr>Презентация PowerPoint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Назначение ПТЭ и инструкций</vt:lpstr>
      <vt:lpstr>История ПТЭ</vt:lpstr>
      <vt:lpstr>История ПТЭ</vt:lpstr>
      <vt:lpstr>История ПТЭ</vt:lpstr>
      <vt:lpstr>История ПТЭ</vt:lpstr>
      <vt:lpstr>Содержание ПТЭ</vt:lpstr>
      <vt:lpstr>Содержание ПТЭ</vt:lpstr>
      <vt:lpstr>Содержание ПТЭ</vt:lpstr>
      <vt:lpstr>ИНСТРУКЦИЯ ПО СИГНАЛИЗАЦИИ НА ЖЕЛЕЗНОДОРОЖНОМ ТРАНСПОРТЕ РОССИЙСКОЙ ФЕДЕРАЦИИ</vt:lpstr>
      <vt:lpstr>Содержание ПТЭ</vt:lpstr>
      <vt:lpstr>ИНСТРУКЦИЯ ПО ОРГАНИЗАЦИИ ДВИЖЕНИЯ ПОЕЗДОВ И МАНЕВРОВОЙ РАБОТЫ НА ЖЕЛЕЗНОДОРОЖНОМ ТРАНСПОРТЕ РОССИЙСКОЙ ФЕДЕРАЦИИ</vt:lpstr>
      <vt:lpstr>Содержание ПТЭ</vt:lpstr>
      <vt:lpstr>Презентация PowerPoint</vt:lpstr>
      <vt:lpstr>Опережающее задание по следующей теме: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 Н.Г.</dc:creator>
  <cp:lastModifiedBy>Наталья</cp:lastModifiedBy>
  <cp:revision>156</cp:revision>
  <dcterms:created xsi:type="dcterms:W3CDTF">2020-04-22T10:21:16Z</dcterms:created>
  <dcterms:modified xsi:type="dcterms:W3CDTF">2025-09-02T14:14:18Z</dcterms:modified>
</cp:coreProperties>
</file>