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0F999F-79AE-4E0E-84E7-F109D8E78E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4EB4E0B-2648-451B-ACC4-2352E431A3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63DB49-7222-422A-9790-F38C54405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5993-13C7-4211-B4B4-EC61D2E46400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74508F-68CE-465A-B134-F71DE3A7B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13CD7C-6BFC-4537-AFE0-92062A060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8145A-6526-4C36-AADE-D0D0AF3B91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775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0A29B6-AAD9-42F1-BD41-CB5CA9E84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9A457E-9379-47D8-B68B-28F31AF6B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171B4E-01F1-4F9A-BFD5-AD2B89608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5993-13C7-4211-B4B4-EC61D2E46400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DB2875-9CC8-4800-BFF3-D2F82F208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8F8DA8-A3FC-4861-BF74-34A2EB46D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8145A-6526-4C36-AADE-D0D0AF3B91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80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ABFE94-04C7-4F2A-8312-6FFC7CAFE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2955E41-3515-41C6-9393-0A0F14C06A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191F80-293D-420F-A35B-C25A7946A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5993-13C7-4211-B4B4-EC61D2E46400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EC3B04-30E7-48B7-8D26-BFF864A6C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122D6B-E2D1-4E7B-868C-695A85A7E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8145A-6526-4C36-AADE-D0D0AF3B91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594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021FC0-99D3-4B38-8C38-20F9C1CB7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D54C40-9D85-427B-AF4E-7B93292E4C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92A5C7E-DE90-463D-A679-B20BD17066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D26E8C8-7752-4555-BC6F-87156198A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5993-13C7-4211-B4B4-EC61D2E46400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5D0EEB-08BB-49F8-8961-8597F38A4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E0D526D-732F-440E-BE15-B0E57F0C6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8145A-6526-4C36-AADE-D0D0AF3B91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633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7D92E3-F096-48BA-BEB0-BDA097994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BC97164-4940-4F5F-93E2-EBBA866D94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B8B5F4F-C38B-4445-AD2F-EB4275BFA1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853A2D5-08B1-4F86-8EA5-5122F6CC1E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F59B560-819B-4CDF-9E43-E04ADC1166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09E45E1-9E67-47AA-89D1-42DE81AF7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5993-13C7-4211-B4B4-EC61D2E46400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52A3C73-EDE0-4697-836B-89330934E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A16546F-10E9-4A35-A155-8FBB81D1B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8145A-6526-4C36-AADE-D0D0AF3B91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547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78BC3B-BBDF-41E2-AA90-F5CCA8A54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3311D88-4697-454C-8FBB-836ECDA63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5993-13C7-4211-B4B4-EC61D2E46400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1C618F3-542E-45E8-B623-E01483BB1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80003B7-E392-46AA-9F90-B2C5A08AB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8145A-6526-4C36-AADE-D0D0AF3B91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903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B91C2EE-861E-4C52-94EA-E7C2FB5E4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5993-13C7-4211-B4B4-EC61D2E46400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FE444F-BAAC-4158-8DA4-F9E182F30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7BA2C84-EC3E-4016-AB19-CEFC1D34B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8145A-6526-4C36-AADE-D0D0AF3B91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667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BA078C-1359-4EFF-889A-C80A6AEA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813313-681C-4098-AE3C-BCA926F18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3F1F2AF-5F09-420F-83C9-341626D0EA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0E9D928-5FA1-4268-B804-2FF2D5BDA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5993-13C7-4211-B4B4-EC61D2E46400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FE4FB0C-2B62-4D80-8CFB-7FE748C84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61A727A-2DDF-496D-A452-5A17970F7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8145A-6526-4C36-AADE-D0D0AF3B91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416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DF7D97-6F19-4939-8E42-AC02D138D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3BCA8C9-7497-4A91-B5F1-1CAF5F7CC2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1201B70-0B20-4B97-B853-F91C020385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7112F64-582E-4321-981D-53DAA5E1B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5993-13C7-4211-B4B4-EC61D2E46400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DC9500B-B7B6-48E4-8F6E-B3CE2CB1A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8BFE1DB-7359-4425-904C-6E3FFF13E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8145A-6526-4C36-AADE-D0D0AF3B91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450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533F6B-4BC0-4172-AF75-4E285A2DF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A20DF1A-C410-40F4-96EC-4B631B403A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B2982A-F803-4F90-8919-112ADE5EC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5993-13C7-4211-B4B4-EC61D2E46400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74FFB6-3969-41A7-9588-32934AEB2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E4E9D1-25DC-4629-89AC-22174BB5E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8145A-6526-4C36-AADE-D0D0AF3B91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688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3F3EB00-330E-4EEB-8DC7-B1A12262BC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BEA432A-8C9F-49D7-80B5-D0CD85EA83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6AAC7A-F425-4FB3-841E-FFFF8F93D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5993-13C7-4211-B4B4-EC61D2E46400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9E1272-064E-498A-A791-F3A10ADF4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F8F236-A103-461E-B4B1-942EA229A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8145A-6526-4C36-AADE-D0D0AF3B91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689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E93045-9D95-4AC4-989A-153511332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8F4462-8F6F-465B-9274-784BAC829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25BF4E-3BF1-4417-859E-2EB38677B3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65993-13C7-4211-B4B4-EC61D2E46400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76ABFA-C736-49DB-8A36-FDD408CDD7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76AD46-0BCD-4249-A2C9-CD8A809427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8145A-6526-4C36-AADE-D0D0AF3B91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868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561C35-CE77-4BF6-92A9-1497D01B9199}"/>
              </a:ext>
            </a:extLst>
          </p:cNvPr>
          <p:cNvSpPr txBox="1"/>
          <p:nvPr/>
        </p:nvSpPr>
        <p:spPr>
          <a:xfrm>
            <a:off x="2441360" y="2037399"/>
            <a:ext cx="693124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Изучение должностной инструкции слесаря по ремонту подвижного состава и основные требования предъявляемые к ним</a:t>
            </a:r>
          </a:p>
        </p:txBody>
      </p:sp>
    </p:spTree>
    <p:extLst>
      <p:ext uri="{BB962C8B-B14F-4D97-AF65-F5344CB8AC3E}">
        <p14:creationId xmlns:p14="http://schemas.microsoft.com/office/powerpoint/2010/main" val="298966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F89D03-2272-477D-813E-A93315F69297}"/>
              </a:ext>
            </a:extLst>
          </p:cNvPr>
          <p:cNvSpPr txBox="1"/>
          <p:nvPr/>
        </p:nvSpPr>
        <p:spPr>
          <a:xfrm>
            <a:off x="820615" y="498791"/>
            <a:ext cx="1055076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/>
              <a:t>Слесарь по ремонту подвижного состава 3-го разряда отвечает </a:t>
            </a:r>
            <a:r>
              <a:rPr lang="ru-RU" sz="3600" dirty="0"/>
              <a:t>за: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600" dirty="0"/>
              <a:t>своевременное и качественное выполнение им задач по предназначению;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600" dirty="0"/>
              <a:t>соблюдение исполнительской и трудовой дисциплины;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600" dirty="0"/>
              <a:t>соблюдение мер безопасности труда, поддержание порядка, выполнение правил пожарной безопасности на порученном ему участке работы (рабочем месте).</a:t>
            </a:r>
          </a:p>
        </p:txBody>
      </p:sp>
    </p:spTree>
    <p:extLst>
      <p:ext uri="{BB962C8B-B14F-4D97-AF65-F5344CB8AC3E}">
        <p14:creationId xmlns:p14="http://schemas.microsoft.com/office/powerpoint/2010/main" val="1618905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FFAB31-D90D-41E1-ADD1-6F39777C2F07}"/>
              </a:ext>
            </a:extLst>
          </p:cNvPr>
          <p:cNvSpPr txBox="1"/>
          <p:nvPr/>
        </p:nvSpPr>
        <p:spPr>
          <a:xfrm>
            <a:off x="760534" y="529275"/>
            <a:ext cx="10670931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/>
              <a:t>В практической деятельности слесарь по ремонту подвижного состава 3-го разряда должен руководствоваться: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/>
              <a:t>локальными актами и организационно-распорядительными документами Компании;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/>
              <a:t>правилами внутреннего трудового распорядка;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/>
              <a:t>правилами охраны труда и техники безопасности, обеспечения производственной санитарии и противопожарной защиты;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/>
              <a:t>указаниями, приказаниями, решениями и поручениями непосредственного руководителя;</a:t>
            </a:r>
          </a:p>
        </p:txBody>
      </p:sp>
    </p:spTree>
    <p:extLst>
      <p:ext uri="{BB962C8B-B14F-4D97-AF65-F5344CB8AC3E}">
        <p14:creationId xmlns:p14="http://schemas.microsoft.com/office/powerpoint/2010/main" val="1836913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E704F7B-80FF-4E5F-AACE-61F4441B1142}"/>
              </a:ext>
            </a:extLst>
          </p:cNvPr>
          <p:cNvSpPr txBox="1"/>
          <p:nvPr/>
        </p:nvSpPr>
        <p:spPr>
          <a:xfrm>
            <a:off x="228600" y="272534"/>
            <a:ext cx="11641015" cy="5837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Должностные обязанности</a:t>
            </a:r>
          </a:p>
          <a:p>
            <a:pPr algn="just">
              <a:spcAft>
                <a:spcPts val="800"/>
              </a:spcAft>
            </a:pPr>
            <a:r>
              <a:rPr lang="ru-RU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Слесарь по ремонту подвижного состава 3-го разряда выполняет следующие должностные обязанности: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1.Техническое обслуживание простых узлов и деталей подвижного состава железнодорожного транспорта:</a:t>
            </a:r>
          </a:p>
          <a:p>
            <a:pPr algn="just"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Определение  технического состояния простых узлов и деталей подвижного состава железнодорожного транспорта в соответствии с технологией технического обслуживания простых узлов и деталей подвижного состава.</a:t>
            </a:r>
          </a:p>
          <a:p>
            <a:pPr indent="450215" algn="just">
              <a:spcAft>
                <a:spcPts val="800"/>
              </a:spcAft>
            </a:pPr>
            <a:r>
              <a:rPr lang="ru-R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Необходимые умения:</a:t>
            </a:r>
            <a:endParaRPr lang="ru-RU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Выполнять техническое обслуживание простых узлов и деталей подвижного состава железнодорожного транспорта.</a:t>
            </a:r>
          </a:p>
          <a:p>
            <a:endParaRPr lang="ru-RU" sz="2800" b="1" dirty="0"/>
          </a:p>
          <a:p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4230916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5AA1F2-944C-4BB7-8E56-1C0CBEC0426F}"/>
              </a:ext>
            </a:extLst>
          </p:cNvPr>
          <p:cNvSpPr txBox="1"/>
          <p:nvPr/>
        </p:nvSpPr>
        <p:spPr>
          <a:xfrm>
            <a:off x="548054" y="882651"/>
            <a:ext cx="1084677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2.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простых узлов и деталей подвижного состава железнодорожного транспорта: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Устранение выявленных неисправностей простых узлов и деталей подвижного состава железнодорожного транспорта.</a:t>
            </a:r>
          </a:p>
          <a:p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Необходимые умения: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Выполнять разборку, сборку и ремонт простых узлов и деталей подвижного состава железнодорожного транспорта.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служебной необходимости слесарь по ремонту подвижного состава 3-го разряда может привлекаться к выполнению обязанностей сверхурочно, в порядке, предусмотренном законодательством</a:t>
            </a:r>
          </a:p>
        </p:txBody>
      </p:sp>
    </p:spTree>
    <p:extLst>
      <p:ext uri="{BB962C8B-B14F-4D97-AF65-F5344CB8AC3E}">
        <p14:creationId xmlns:p14="http://schemas.microsoft.com/office/powerpoint/2010/main" val="1196168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13C0188-F960-4824-95A2-8DB632195D86}"/>
              </a:ext>
            </a:extLst>
          </p:cNvPr>
          <p:cNvSpPr txBox="1"/>
          <p:nvPr/>
        </p:nvSpPr>
        <p:spPr>
          <a:xfrm>
            <a:off x="381000" y="366623"/>
            <a:ext cx="11430000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1" dirty="0"/>
              <a:t>Слесарь по ремонту подвижного состава 3-го разряда имеет право: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 Знакомиться с проектами решений руководства предприятия, касающимися его деятельности.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 Вносить на рассмотрение руководства предложения по совершенствованию работы, связанной с обязанностями, предусмотренными настоящей должностной инструкцией.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Сообщать непосредственному руководителю обо всех выявленных в процессе исполнения своих должностных обязанностей недостатках в производственной деятельности предприятия (его структурных подразделений) и вносить предложения по их устранению.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Запрашивать лично или по поручению непосредственного руководителя от руководителей подразделений предприятия и специалистов информацию и документы, необходимые для выполнения своих должностных обязанностей.</a:t>
            </a:r>
          </a:p>
        </p:txBody>
      </p:sp>
    </p:spTree>
    <p:extLst>
      <p:ext uri="{BB962C8B-B14F-4D97-AF65-F5344CB8AC3E}">
        <p14:creationId xmlns:p14="http://schemas.microsoft.com/office/powerpoint/2010/main" val="2544815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63512A3-C31D-4F18-B9E7-342D63C2F060}"/>
              </a:ext>
            </a:extLst>
          </p:cNvPr>
          <p:cNvSpPr txBox="1"/>
          <p:nvPr/>
        </p:nvSpPr>
        <p:spPr>
          <a:xfrm>
            <a:off x="703384" y="1448362"/>
            <a:ext cx="10427677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Привлекать специалистов всех (отдельных) структурных подразделений Компании к решению возложенных на него задач (если это предусмотрено положениями о структурных подразделениях, если нет – с разрешения руководителя Компании).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Требовать от руководства предприятия оказания содействия в исполнении своих должностных обязанностей и прав.</a:t>
            </a:r>
          </a:p>
        </p:txBody>
      </p:sp>
    </p:spTree>
    <p:extLst>
      <p:ext uri="{BB962C8B-B14F-4D97-AF65-F5344CB8AC3E}">
        <p14:creationId xmlns:p14="http://schemas.microsoft.com/office/powerpoint/2010/main" val="3817366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CE82F4-0EAE-4431-984B-8AC77C228AFE}"/>
              </a:ext>
            </a:extLst>
          </p:cNvPr>
          <p:cNvSpPr txBox="1"/>
          <p:nvPr/>
        </p:nvSpPr>
        <p:spPr>
          <a:xfrm>
            <a:off x="369277" y="0"/>
            <a:ext cx="11060723" cy="7417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Ответственность и оценка деятельности</a:t>
            </a:r>
          </a:p>
          <a:p>
            <a:r>
              <a:rPr lang="ru-RU" sz="2800" dirty="0"/>
              <a:t> </a:t>
            </a:r>
            <a:r>
              <a:rPr lang="ru-RU" sz="2800" b="1" i="1" dirty="0"/>
              <a:t>Слесарь по ремонту подвижного состава 3-го разряда несет административную, дисциплинарную и материальную </a:t>
            </a:r>
            <a:r>
              <a:rPr lang="ru-RU" sz="2800" b="1" i="1" dirty="0">
                <a:solidFill>
                  <a:srgbClr val="FF0000"/>
                </a:solidFill>
              </a:rPr>
              <a:t>(а в отдельных случаях, предусмотренных законодательством РФ, — и уголовную) </a:t>
            </a:r>
            <a:r>
              <a:rPr lang="ru-RU" sz="2800" b="1" i="1" dirty="0"/>
              <a:t>ответственность за</a:t>
            </a:r>
            <a:r>
              <a:rPr lang="ru-RU" sz="2800" dirty="0"/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 Невыполнение или ненадлежащее выполнение служебных указаний непосредственного руководителя.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Невыполнение или ненадлежащее выполнение своих трудовых функций и порученных ему задач.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 Неправомерное использование предоставленных служебных полномочий, а также использование их в личных целях.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 Недостоверную информацию о состоянии выполнения порученной ему работы.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 Непринятие мер по пресечению выявленных нарушений правил техники безопасности, противопожарных и других правил, создающих угрозу деятельности предприятия и его работникам.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52454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77F015-34C9-44F4-ADA6-88228D4024CB}"/>
              </a:ext>
            </a:extLst>
          </p:cNvPr>
          <p:cNvSpPr txBox="1"/>
          <p:nvPr/>
        </p:nvSpPr>
        <p:spPr>
          <a:xfrm>
            <a:off x="354623" y="474785"/>
            <a:ext cx="11482753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Не обеспечение соблюдения трудовой дисциплины.</a:t>
            </a:r>
          </a:p>
          <a:p>
            <a:r>
              <a:rPr lang="ru-RU" sz="2800" dirty="0"/>
              <a:t> </a:t>
            </a:r>
            <a:r>
              <a:rPr lang="ru-RU" sz="2800" b="1" i="1" dirty="0"/>
              <a:t>Оценка работы слесаря по ремонту подвижного состава 3-го разряда осуществляется: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Непосредственным руководителем — регулярно, в процессе повседневного осуществления работником своих трудовых функций.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Аттестационной комиссией предприятия — периодически, но не реже 1 раза в два года на основании документированных итогов работы за оценочный период.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 Основным критерием оценки работы слесаря по ремонту подвижного состава 3-го разряда является качество, полнота и своевременность выполнения им задач, предусмотренных инструкцией.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1336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58FA8D1-F7A7-4E7B-B662-9760F5B13FD0}"/>
              </a:ext>
            </a:extLst>
          </p:cNvPr>
          <p:cNvSpPr txBox="1"/>
          <p:nvPr/>
        </p:nvSpPr>
        <p:spPr>
          <a:xfrm>
            <a:off x="372207" y="960346"/>
            <a:ext cx="11447585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работы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Режим работы слесаря по ремонту подвижного состава 3-го разряда определяется в соответствии с правилами внутреннего трудового распорядка, установленными в Компании.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связи с производственной необходимостью слесарь по ремонту подвижного состава 3-го разряда обязан выезжать в служебные командировки (в том числе местного значения).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4510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E3C51D-BD3F-4229-8043-368A52E1292E}"/>
              </a:ext>
            </a:extLst>
          </p:cNvPr>
          <p:cNvSpPr txBox="1"/>
          <p:nvPr/>
        </p:nvSpPr>
        <p:spPr>
          <a:xfrm>
            <a:off x="1251438" y="751344"/>
            <a:ext cx="9689123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3600" dirty="0"/>
              <a:t>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Должностная инструкция пересматривается, изменяется и дополняется по мере необходимости, но не реже одного раза в пять лет.</a:t>
            </a:r>
          </a:p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С приказом о внесении изменений (дополнений) в должностную инструкцию знакомятся под расписку все работники организации, на которых распространяется действие этой инструкции.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02017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664</Words>
  <Application>Microsoft Office PowerPoint</Application>
  <PresentationFormat>Широкоэкранный</PresentationFormat>
  <Paragraphs>45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Вениамин</dc:creator>
  <cp:lastModifiedBy>Вениамин</cp:lastModifiedBy>
  <cp:revision>4</cp:revision>
  <dcterms:created xsi:type="dcterms:W3CDTF">2024-01-16T18:16:52Z</dcterms:created>
  <dcterms:modified xsi:type="dcterms:W3CDTF">2024-09-20T19:36:10Z</dcterms:modified>
</cp:coreProperties>
</file>