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92" r:id="rId9"/>
    <p:sldId id="264" r:id="rId10"/>
    <p:sldId id="265" r:id="rId11"/>
    <p:sldId id="266" r:id="rId12"/>
    <p:sldId id="267" r:id="rId13"/>
    <p:sldId id="268" r:id="rId14"/>
    <p:sldId id="269" r:id="rId15"/>
    <p:sldId id="294" r:id="rId16"/>
    <p:sldId id="271" r:id="rId17"/>
    <p:sldId id="273" r:id="rId18"/>
    <p:sldId id="344" r:id="rId19"/>
    <p:sldId id="368" r:id="rId20"/>
    <p:sldId id="293" r:id="rId21"/>
    <p:sldId id="274" r:id="rId22"/>
    <p:sldId id="275" r:id="rId23"/>
    <p:sldId id="338" r:id="rId24"/>
    <p:sldId id="277" r:id="rId25"/>
    <p:sldId id="278" r:id="rId26"/>
    <p:sldId id="295" r:id="rId27"/>
    <p:sldId id="279" r:id="rId28"/>
    <p:sldId id="280" r:id="rId29"/>
    <p:sldId id="281" r:id="rId30"/>
    <p:sldId id="282" r:id="rId31"/>
    <p:sldId id="283" r:id="rId32"/>
    <p:sldId id="284" r:id="rId33"/>
    <p:sldId id="301" r:id="rId34"/>
    <p:sldId id="285" r:id="rId35"/>
    <p:sldId id="286" r:id="rId36"/>
    <p:sldId id="288" r:id="rId37"/>
    <p:sldId id="351" r:id="rId38"/>
    <p:sldId id="369" r:id="rId3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8" autoAdjust="0"/>
    <p:restoredTop sz="94660"/>
  </p:normalViewPr>
  <p:slideViewPr>
    <p:cSldViewPr>
      <p:cViewPr varScale="1">
        <p:scale>
          <a:sx n="71" d="100"/>
          <a:sy n="71" d="100"/>
        </p:scale>
        <p:origin x="11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15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2920" y="5824439"/>
            <a:ext cx="90981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Техническая эксплуатация сооружений и устройств путевого хозяйства</a:t>
            </a:r>
            <a:endParaRPr lang="ru-RU" sz="24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0" y="-26477"/>
            <a:ext cx="9098160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" descr="Безимени-13.jpg"/>
          <p:cNvPicPr>
            <a:picLocks noChangeAspect="1"/>
          </p:cNvPicPr>
          <p:nvPr/>
        </p:nvPicPr>
        <p:blipFill>
          <a:blip r:embed="rId2" cstate="print"/>
          <a:srcRect l="27164" t="27663" r="34236" b="31851"/>
          <a:stretch>
            <a:fillRect/>
          </a:stretch>
        </p:blipFill>
        <p:spPr bwMode="auto">
          <a:xfrm>
            <a:off x="307975" y="4221088"/>
            <a:ext cx="348032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0466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8530" y="1267867"/>
            <a:ext cx="4565041" cy="24835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Предохранительный </a:t>
            </a:r>
            <a:r>
              <a:rPr lang="ru-RU" sz="2000" b="1" dirty="0" smtClean="0">
                <a:solidFill>
                  <a:srgbClr val="C00000"/>
                </a:solidFill>
              </a:rPr>
              <a:t>тупик</a:t>
            </a:r>
            <a:r>
              <a:rPr lang="ru-RU" sz="2000" dirty="0" smtClean="0"/>
              <a:t>-</a:t>
            </a:r>
          </a:p>
          <a:p>
            <a:pPr marL="0" indent="0" algn="just">
              <a:buNone/>
            </a:pPr>
            <a:r>
              <a:rPr lang="ru-RU" sz="2000" dirty="0" smtClean="0"/>
              <a:t>путь</a:t>
            </a:r>
            <a:r>
              <a:rPr lang="ru-RU" sz="2000" dirty="0"/>
              <a:t>, предназначенный для предупреждения выхода подвижного состава на маршруты следования поездов. Полезная длина должна быть не менее 50 </a:t>
            </a:r>
            <a:r>
              <a:rPr lang="ru-RU" sz="2000" dirty="0" smtClean="0"/>
              <a:t>м. </a:t>
            </a:r>
          </a:p>
          <a:p>
            <a:pPr marL="0" indent="0">
              <a:buNone/>
            </a:pPr>
            <a:r>
              <a:rPr lang="ru-RU" sz="1400" dirty="0" smtClean="0"/>
              <a:t>(</a:t>
            </a:r>
            <a:r>
              <a:rPr lang="ru-RU" sz="1400" dirty="0"/>
              <a:t>ПТЭ Раздел </a:t>
            </a:r>
            <a:r>
              <a:rPr lang="ru-RU" sz="1400" dirty="0" smtClean="0"/>
              <a:t>II п.10; </a:t>
            </a:r>
            <a:r>
              <a:rPr lang="ru-RU" sz="1400" dirty="0"/>
              <a:t>Прил.1 п.28)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450093"/>
            <a:ext cx="8637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Для предупреждение самопроизвольного ухода вагонов на маршруты приема, следования и отправления </a:t>
            </a:r>
            <a:r>
              <a:rPr lang="ru-RU" sz="2000" b="1" dirty="0" smtClean="0">
                <a:solidFill>
                  <a:srgbClr val="002060"/>
                </a:solidFill>
              </a:rPr>
              <a:t>поездов должны </a:t>
            </a:r>
            <a:r>
              <a:rPr lang="ru-RU" sz="2000" b="1" dirty="0">
                <a:solidFill>
                  <a:srgbClr val="002060"/>
                </a:solidFill>
              </a:rPr>
              <a:t>предусматриваться:</a:t>
            </a:r>
          </a:p>
        </p:txBody>
      </p:sp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157979"/>
            <a:ext cx="3816424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Грузовой локомотив с вагоном.JPG"/>
          <p:cNvPicPr>
            <a:picLocks noChangeAspect="1"/>
          </p:cNvPicPr>
          <p:nvPr/>
        </p:nvPicPr>
        <p:blipFill>
          <a:blip r:embed="rId4" cstate="print"/>
          <a:srcRect l="1347" t="14563" r="68900" b="61949"/>
          <a:stretch>
            <a:fillRect/>
          </a:stretch>
        </p:blipFill>
        <p:spPr bwMode="auto">
          <a:xfrm>
            <a:off x="3364648" y="5013176"/>
            <a:ext cx="759751" cy="28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63888" y="5425313"/>
            <a:ext cx="4464496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707904" y="4437112"/>
            <a:ext cx="4715909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744523" y="5949280"/>
            <a:ext cx="4355869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17" name="Прямая соединительная линия 9216"/>
          <p:cNvCxnSpPr/>
          <p:nvPr/>
        </p:nvCxnSpPr>
        <p:spPr>
          <a:xfrm>
            <a:off x="3690209" y="6381328"/>
            <a:ext cx="4211853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19" name="Прямая соединительная линия 9218"/>
          <p:cNvCxnSpPr/>
          <p:nvPr/>
        </p:nvCxnSpPr>
        <p:spPr>
          <a:xfrm>
            <a:off x="3499364" y="6885384"/>
            <a:ext cx="4715909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26" name="Прямая соединительная линия 9225"/>
          <p:cNvCxnSpPr/>
          <p:nvPr/>
        </p:nvCxnSpPr>
        <p:spPr>
          <a:xfrm>
            <a:off x="3438180" y="4977274"/>
            <a:ext cx="4463882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87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465 0.02084 L -0.49931 0.0157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54255" y="2169769"/>
            <a:ext cx="1999405" cy="349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/>
              <a:t>Сбрасывающий остряк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4264967"/>
            <a:ext cx="20309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Сбрасывающая стрелка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8324" y="6560596"/>
            <a:ext cx="20794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Сбрасывающий башмак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92062" y="908720"/>
            <a:ext cx="54215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Сбрасывающие </a:t>
            </a:r>
            <a:r>
              <a:rPr lang="ru-RU" sz="2000" b="1" dirty="0" smtClean="0">
                <a:solidFill>
                  <a:srgbClr val="C00000"/>
                </a:solidFill>
              </a:rPr>
              <a:t>остряки, стрелки и башмак </a:t>
            </a:r>
            <a:r>
              <a:rPr lang="ru-RU" sz="2000" dirty="0" smtClean="0"/>
              <a:t>-приспособление</a:t>
            </a:r>
            <a:r>
              <a:rPr lang="ru-RU" sz="2000" dirty="0"/>
              <a:t>, вызывающее при наезде на него подвижного состава искусственный сход последнего с рельсов и тем препятствующее дальнейшему движению его на установленный для другого поезда маршрут, т. е. возможному столкновению двух составов.</a:t>
            </a:r>
          </a:p>
        </p:txBody>
      </p:sp>
      <p:pic>
        <p:nvPicPr>
          <p:cNvPr id="3074" name="Picture 2" descr="https://static.orgtorg.org/images/00/b3/b9/f4/0d/2a/fc/00b3b9f40d2afc0abe8595f83d46011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572744"/>
            <a:ext cx="2466975" cy="192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inawareness.com/sites/inawareness/files/upload/sabotage_00000394486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40"/>
          <a:stretch/>
        </p:blipFill>
        <p:spPr bwMode="auto">
          <a:xfrm>
            <a:off x="248497" y="2423859"/>
            <a:ext cx="2619375" cy="176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Сход вагона через сбрасывающее устройств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923928" y="3573016"/>
            <a:ext cx="3048000" cy="2286000"/>
          </a:xfrm>
          <a:prstGeom prst="rect">
            <a:avLst/>
          </a:prstGeom>
        </p:spPr>
      </p:pic>
      <p:pic>
        <p:nvPicPr>
          <p:cNvPr id="3078" name="Picture 6" descr="https://img-fotki.yandex.ru/get/9666/24925674.92/0_10a2d7_e4dbef0b_ori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46"/>
          <a:stretch/>
        </p:blipFill>
        <p:spPr bwMode="auto">
          <a:xfrm>
            <a:off x="230065" y="369619"/>
            <a:ext cx="2637808" cy="184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5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1"/>
            <a:ext cx="8928992" cy="44334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02694" y="499223"/>
            <a:ext cx="4680519" cy="19241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Стационарное устройство для закрепления вагонов – </a:t>
            </a:r>
            <a:r>
              <a:rPr lang="ru-RU" sz="2000" dirty="0" smtClean="0"/>
              <a:t>механизированные </a:t>
            </a:r>
            <a:r>
              <a:rPr lang="ru-RU" sz="2000" dirty="0"/>
              <a:t>устройства закрепления подвижного состава на </a:t>
            </a:r>
            <a:r>
              <a:rPr lang="ru-RU" sz="2000" dirty="0" smtClean="0"/>
              <a:t>путях. УТС -  упор тормозной стационарный.</a:t>
            </a:r>
            <a:endParaRPr lang="ru-RU" sz="20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" y="3140968"/>
            <a:ext cx="359519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(10сек) Рабочее и нерабочее положение УТС 38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51569" y="2780928"/>
            <a:ext cx="4939055" cy="3042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443344"/>
            <a:ext cx="3550337" cy="25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1"/>
            <a:ext cx="8928992" cy="43094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178" y="4103855"/>
            <a:ext cx="8944318" cy="17739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ОХРАННЫЕ СТРЕЛКИ</a:t>
            </a:r>
            <a:r>
              <a:rPr lang="ru-RU" sz="2000" dirty="0"/>
              <a:t>- стрелка устанавливаемая при приготовлении маршрута приема или отправления поезда в положение, исключающее возможность выхода подвижного состава на подготовленный маршрут. </a:t>
            </a:r>
            <a:r>
              <a:rPr lang="ru-RU" sz="2000" dirty="0" smtClean="0"/>
              <a:t>                </a:t>
            </a:r>
            <a:r>
              <a:rPr lang="ru-RU" sz="1400" dirty="0" smtClean="0"/>
              <a:t>(</a:t>
            </a:r>
            <a:r>
              <a:rPr lang="ru-RU" sz="1400" dirty="0"/>
              <a:t>ПТЭ Раздел II 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1" descr="Безимени-13.jpg"/>
          <p:cNvPicPr>
            <a:picLocks noChangeAspect="1"/>
          </p:cNvPicPr>
          <p:nvPr/>
        </p:nvPicPr>
        <p:blipFill>
          <a:blip r:embed="rId2" cstate="print"/>
          <a:srcRect l="27164" t="27663" r="34236" b="31851"/>
          <a:stretch>
            <a:fillRect/>
          </a:stretch>
        </p:blipFill>
        <p:spPr bwMode="auto">
          <a:xfrm>
            <a:off x="612775" y="504974"/>
            <a:ext cx="7856041" cy="371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Грузовой локомотив с вагоном.JPG"/>
          <p:cNvPicPr>
            <a:picLocks noChangeAspect="1"/>
          </p:cNvPicPr>
          <p:nvPr/>
        </p:nvPicPr>
        <p:blipFill>
          <a:blip r:embed="rId3" cstate="print"/>
          <a:srcRect l="1347" t="14563" r="68900" b="62538"/>
          <a:stretch>
            <a:fillRect/>
          </a:stretch>
        </p:blipFill>
        <p:spPr bwMode="auto">
          <a:xfrm>
            <a:off x="6948264" y="1628800"/>
            <a:ext cx="1274093" cy="48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Грузовой локомотив с вагоном.JPG"/>
          <p:cNvPicPr>
            <a:picLocks noChangeAspect="1"/>
          </p:cNvPicPr>
          <p:nvPr/>
        </p:nvPicPr>
        <p:blipFill>
          <a:blip r:embed="rId4" cstate="print"/>
          <a:srcRect l="-6587" t="388" b="61960"/>
          <a:stretch>
            <a:fillRect/>
          </a:stretch>
        </p:blipFill>
        <p:spPr bwMode="auto">
          <a:xfrm>
            <a:off x="1475656" y="2276872"/>
            <a:ext cx="2770921" cy="52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2684288" y="1628800"/>
            <a:ext cx="720080" cy="59021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6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698 0.00278 L -0.55781 -0.004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143 0.01042 L 0.71944 0.01042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" descr="Безимени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61" y="2161287"/>
            <a:ext cx="904583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3578" y="4716294"/>
            <a:ext cx="9113476" cy="1894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 smtClean="0"/>
              <a:t>            </a:t>
            </a:r>
            <a:r>
              <a:rPr lang="ru-RU" sz="2000" b="1" dirty="0" smtClean="0">
                <a:solidFill>
                  <a:srgbClr val="7030A0"/>
                </a:solidFill>
              </a:rPr>
              <a:t>Подразделения </a:t>
            </a:r>
            <a:r>
              <a:rPr lang="ru-RU" sz="2000" b="1" dirty="0">
                <a:solidFill>
                  <a:srgbClr val="7030A0"/>
                </a:solidFill>
              </a:rPr>
              <a:t>путевого хозяйства должны иметь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r>
              <a:rPr lang="ru-RU" sz="2000" dirty="0" smtClean="0"/>
              <a:t>*техническую </a:t>
            </a:r>
            <a:r>
              <a:rPr lang="ru-RU" sz="2000" dirty="0"/>
              <a:t>документацию на обслуживаемые сооружения и    устройства;</a:t>
            </a:r>
          </a:p>
          <a:p>
            <a:pPr marL="0" indent="0" algn="just">
              <a:buNone/>
            </a:pPr>
            <a:r>
              <a:rPr lang="ru-RU" sz="2000" dirty="0" smtClean="0"/>
              <a:t>*масштабные </a:t>
            </a:r>
            <a:r>
              <a:rPr lang="ru-RU" sz="2000" dirty="0"/>
              <a:t>и схематические планы станций, продольные профили </a:t>
            </a:r>
            <a:r>
              <a:rPr lang="ru-RU" sz="2000" dirty="0" smtClean="0"/>
              <a:t>станционных  </a:t>
            </a:r>
            <a:r>
              <a:rPr lang="ru-RU" sz="2000" dirty="0"/>
              <a:t>путей и сортировочных горок.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s://www.trainpix.org/photo/01/79/84/179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20675"/>
            <a:ext cx="4554914" cy="22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0625" t="12547" b="10345"/>
          <a:stretch/>
        </p:blipFill>
        <p:spPr>
          <a:xfrm>
            <a:off x="5629064" y="320675"/>
            <a:ext cx="3479440" cy="216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4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49596"/>
            <a:ext cx="8928992" cy="4599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843977"/>
            <a:ext cx="9144000" cy="185475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rgbClr val="C00000"/>
                </a:solidFill>
              </a:rPr>
              <a:t>Основными </a:t>
            </a:r>
            <a:r>
              <a:rPr lang="ru-RU" sz="2200" b="1" u="sng" dirty="0">
                <a:solidFill>
                  <a:srgbClr val="C00000"/>
                </a:solidFill>
              </a:rPr>
              <a:t>элементами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u="sng" dirty="0">
                <a:solidFill>
                  <a:srgbClr val="C00000"/>
                </a:solidFill>
              </a:rPr>
              <a:t>плана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dirty="0" err="1" smtClean="0"/>
              <a:t>ж.д</a:t>
            </a:r>
            <a:r>
              <a:rPr lang="ru-RU" sz="2200" dirty="0" smtClean="0"/>
              <a:t>. </a:t>
            </a:r>
            <a:r>
              <a:rPr lang="ru-RU" sz="2200" dirty="0"/>
              <a:t>пути являются </a:t>
            </a:r>
            <a:r>
              <a:rPr lang="ru-RU" sz="2200" b="1" dirty="0">
                <a:solidFill>
                  <a:srgbClr val="C00000"/>
                </a:solidFill>
              </a:rPr>
              <a:t>прямые участки и круговые кривые</a:t>
            </a:r>
            <a:r>
              <a:rPr lang="ru-RU" sz="2200" dirty="0"/>
              <a:t>, которые сопрягаются между собой переходными кривыми. В плане необходимо знать расположение сигналов, сигнальных знаков, а на станциях- расположение стрелочных переводов.</a:t>
            </a: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C00000"/>
                </a:solidFill>
              </a:rPr>
              <a:t>Прямые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/>
              <a:t>участки характеризуются </a:t>
            </a:r>
            <a:r>
              <a:rPr lang="ru-RU" sz="2200" b="1" dirty="0" smtClean="0">
                <a:solidFill>
                  <a:srgbClr val="C00000"/>
                </a:solidFill>
              </a:rPr>
              <a:t>длиной, кривые</a:t>
            </a: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ru-RU" sz="2200" dirty="0"/>
              <a:t>участки характеризуются </a:t>
            </a:r>
            <a:r>
              <a:rPr lang="ru-RU" sz="2200" b="1" dirty="0" smtClean="0">
                <a:solidFill>
                  <a:srgbClr val="C00000"/>
                </a:solidFill>
              </a:rPr>
              <a:t>радиусом</a:t>
            </a:r>
            <a:r>
              <a:rPr lang="ru-RU" sz="2200" b="1" dirty="0">
                <a:solidFill>
                  <a:srgbClr val="C00000"/>
                </a:solidFill>
              </a:rPr>
              <a:t>.</a:t>
            </a:r>
            <a:r>
              <a:rPr lang="ru-RU" sz="2200" b="1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2" descr="открытый урок копия.jpg"/>
          <p:cNvPicPr>
            <a:picLocks noChangeAspect="1"/>
          </p:cNvPicPr>
          <p:nvPr/>
        </p:nvPicPr>
        <p:blipFill>
          <a:blip r:embed="rId2" cstate="print"/>
          <a:srcRect t="27296" b="30971"/>
          <a:stretch>
            <a:fillRect/>
          </a:stretch>
        </p:blipFill>
        <p:spPr bwMode="auto">
          <a:xfrm>
            <a:off x="240401" y="2624890"/>
            <a:ext cx="8144074" cy="223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s://storage.realist.online/uploads/public/596/5e3/27b/5965e327b315b0091862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935" y="410309"/>
            <a:ext cx="4182411" cy="222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t2.depositphotos.com/1599367/8434/i/950/depositphotos_84346544-stock-photo-train-tracks-in-a-fiel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45" y="399639"/>
            <a:ext cx="4033670" cy="22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15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178" y="4852879"/>
            <a:ext cx="8944317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Станции</a:t>
            </a:r>
            <a:r>
              <a:rPr lang="ru-RU" sz="2000" b="1" dirty="0"/>
              <a:t>, разъезды и обгонные пункты</a:t>
            </a:r>
            <a:r>
              <a:rPr lang="ru-RU" sz="2000" dirty="0"/>
              <a:t>, а также отдельные парки и вытяжные пути должны </a:t>
            </a:r>
            <a:r>
              <a:rPr lang="ru-RU" sz="2000" b="1" dirty="0"/>
              <a:t>располагаться на </a:t>
            </a:r>
            <a:r>
              <a:rPr lang="ru-RU" sz="2000" b="1" dirty="0">
                <a:solidFill>
                  <a:srgbClr val="C00000"/>
                </a:solidFill>
              </a:rPr>
              <a:t>прямых </a:t>
            </a:r>
            <a:r>
              <a:rPr lang="ru-RU" sz="2000" b="1" dirty="0" smtClean="0">
                <a:solidFill>
                  <a:srgbClr val="C00000"/>
                </a:solidFill>
              </a:rPr>
              <a:t>участках</a:t>
            </a:r>
            <a:r>
              <a:rPr lang="ru-RU" sz="2400" b="1" dirty="0">
                <a:solidFill>
                  <a:srgbClr val="C00000"/>
                </a:solidFill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</a:rPr>
              <a:t>  </a:t>
            </a:r>
            <a:r>
              <a:rPr lang="ru-RU" sz="26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C00000"/>
                </a:solidFill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п.6)</a:t>
            </a:r>
          </a:p>
          <a:p>
            <a:pPr marL="0" indent="0">
              <a:buNone/>
            </a:pPr>
            <a:endParaRPr lang="ru-RU" sz="2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 descr="Картинки по запросу оао ржд фото станции вид сбок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112" y="405765"/>
            <a:ext cx="3443383" cy="37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railwayz.info/photolines/images/375/1387953792227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6015" r="12866"/>
          <a:stretch/>
        </p:blipFill>
        <p:spPr bwMode="auto">
          <a:xfrm>
            <a:off x="92178" y="405764"/>
            <a:ext cx="5148064" cy="370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98"/>
          <a:stretch/>
        </p:blipFill>
        <p:spPr bwMode="auto">
          <a:xfrm>
            <a:off x="163507" y="4219009"/>
            <a:ext cx="8964488" cy="63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79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оао ржд фото станции в криво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63" y="587022"/>
            <a:ext cx="6631905" cy="346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575" y="5824575"/>
            <a:ext cx="8880921" cy="855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В трудных условиях </a:t>
            </a:r>
            <a:r>
              <a:rPr lang="ru-RU" sz="2000" dirty="0"/>
              <a:t>допускается размещение их на </a:t>
            </a:r>
            <a:r>
              <a:rPr lang="ru-RU" sz="2000" b="1" dirty="0">
                <a:solidFill>
                  <a:srgbClr val="C00000"/>
                </a:solidFill>
              </a:rPr>
              <a:t>кривых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радиусом не менее 1500 </a:t>
            </a:r>
            <a:r>
              <a:rPr lang="ru-RU" sz="2000" b="1" dirty="0" smtClean="0">
                <a:solidFill>
                  <a:srgbClr val="C00000"/>
                </a:solidFill>
              </a:rPr>
              <a:t>м;</a:t>
            </a:r>
            <a:r>
              <a:rPr lang="ru-RU" sz="2000" dirty="0" smtClean="0"/>
              <a:t>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3" t="15616" r="20944" b="63021"/>
          <a:stretch/>
        </p:blipFill>
        <p:spPr bwMode="auto">
          <a:xfrm>
            <a:off x="1488908" y="4376591"/>
            <a:ext cx="554461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4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6" r="56228" b="19227"/>
          <a:stretch/>
        </p:blipFill>
        <p:spPr bwMode="auto">
          <a:xfrm>
            <a:off x="5178903" y="-40765"/>
            <a:ext cx="392392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990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6283" y="4509120"/>
            <a:ext cx="8981116" cy="1287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в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особо трудных условиях </a:t>
            </a:r>
            <a:r>
              <a:rPr lang="ru-RU" sz="2000" dirty="0"/>
              <a:t>допускается уменьшение радиуса </a:t>
            </a:r>
            <a:r>
              <a:rPr lang="ru-RU" sz="2000" b="1" dirty="0">
                <a:solidFill>
                  <a:srgbClr val="C00000"/>
                </a:solidFill>
              </a:rPr>
              <a:t>кривой до 600 м</a:t>
            </a:r>
            <a:r>
              <a:rPr lang="ru-RU" sz="2000" dirty="0"/>
              <a:t>, </a:t>
            </a:r>
            <a:r>
              <a:rPr lang="ru-RU" sz="2000" dirty="0" smtClean="0"/>
              <a:t>в </a:t>
            </a:r>
            <a:r>
              <a:rPr lang="ru-RU" sz="2000" b="1" dirty="0">
                <a:solidFill>
                  <a:srgbClr val="C00000"/>
                </a:solidFill>
              </a:rPr>
              <a:t>горных условиях</a:t>
            </a:r>
            <a:r>
              <a:rPr lang="ru-RU" sz="2000" dirty="0"/>
              <a:t> допускается уменьшение радиуса </a:t>
            </a:r>
            <a:r>
              <a:rPr lang="ru-RU" sz="2000" b="1" dirty="0">
                <a:solidFill>
                  <a:srgbClr val="C00000"/>
                </a:solidFill>
              </a:rPr>
              <a:t>кривой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до 500 </a:t>
            </a:r>
            <a:r>
              <a:rPr lang="ru-RU" sz="2000" b="1" dirty="0" smtClean="0">
                <a:solidFill>
                  <a:srgbClr val="C00000"/>
                </a:solidFill>
              </a:rPr>
              <a:t>м.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slide-share.ru/slide/51234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4" t="40238" r="27289" b="11463"/>
          <a:stretch/>
        </p:blipFill>
        <p:spPr bwMode="auto">
          <a:xfrm>
            <a:off x="90874" y="495809"/>
            <a:ext cx="5419881" cy="382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5" t="44456" r="17671" b="17090"/>
          <a:stretch/>
        </p:blipFill>
        <p:spPr bwMode="auto">
          <a:xfrm>
            <a:off x="5661480" y="1916832"/>
            <a:ext cx="316835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8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455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1682" y="3747150"/>
            <a:ext cx="8904813" cy="21519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                     </a:t>
            </a:r>
            <a:r>
              <a:rPr lang="ru-RU" sz="2200" b="1" u="sng" dirty="0" smtClean="0">
                <a:solidFill>
                  <a:srgbClr val="002060"/>
                </a:solidFill>
              </a:rPr>
              <a:t>На  </a:t>
            </a:r>
            <a:r>
              <a:rPr lang="ru-RU" sz="2200" b="1" u="sng" dirty="0">
                <a:solidFill>
                  <a:srgbClr val="002060"/>
                </a:solidFill>
              </a:rPr>
              <a:t>путях необщего пользования допускается: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C00000"/>
                </a:solidFill>
              </a:rPr>
              <a:t>в трудных условиях </a:t>
            </a:r>
            <a:r>
              <a:rPr lang="ru-RU" sz="2200" b="1" dirty="0"/>
              <a:t>размещение раздельных пунктов, отдельных парков и вытяжных  путей </a:t>
            </a:r>
            <a:r>
              <a:rPr lang="ru-RU" sz="2200" b="1" dirty="0">
                <a:solidFill>
                  <a:srgbClr val="C00000"/>
                </a:solidFill>
              </a:rPr>
              <a:t>на кривых радиусом не менее 500 м</a:t>
            </a:r>
            <a:r>
              <a:rPr lang="ru-RU" sz="2200" b="1" dirty="0"/>
              <a:t>, а в </a:t>
            </a:r>
            <a:r>
              <a:rPr lang="ru-RU" sz="2200" b="1" dirty="0">
                <a:solidFill>
                  <a:srgbClr val="C00000"/>
                </a:solidFill>
              </a:rPr>
              <a:t>особо трудных условиях </a:t>
            </a:r>
            <a:r>
              <a:rPr lang="ru-RU" sz="2200" b="1" dirty="0"/>
              <a:t>- размещение раздельных пунктов, на которых </a:t>
            </a:r>
            <a:r>
              <a:rPr lang="ru-RU" sz="2200" b="1" u="sng" dirty="0">
                <a:solidFill>
                  <a:srgbClr val="C00000"/>
                </a:solidFill>
              </a:rPr>
              <a:t>не производится маневровая работа</a:t>
            </a:r>
            <a:r>
              <a:rPr lang="ru-RU" sz="2200" b="1" dirty="0"/>
              <a:t>, на обратных кривых радиусом </a:t>
            </a:r>
            <a:r>
              <a:rPr lang="ru-RU" sz="2200" b="1" dirty="0">
                <a:solidFill>
                  <a:srgbClr val="C00000"/>
                </a:solidFill>
              </a:rPr>
              <a:t>не менее 500 </a:t>
            </a:r>
            <a:r>
              <a:rPr lang="ru-RU" sz="2200" b="1" dirty="0" smtClean="0">
                <a:solidFill>
                  <a:srgbClr val="C00000"/>
                </a:solidFill>
              </a:rPr>
              <a:t>м.</a:t>
            </a:r>
            <a:endParaRPr lang="ru-RU" sz="22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600" dirty="0" smtClean="0"/>
              <a:t>                                                                                                                                                                              </a:t>
            </a:r>
            <a:r>
              <a:rPr lang="ru-RU" sz="1500" dirty="0" smtClean="0"/>
              <a:t>(</a:t>
            </a:r>
            <a:r>
              <a:rPr lang="ru-RU" sz="1500" dirty="0"/>
              <a:t>ПТЭ Прил.1 п.6)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https://slide-share.ru/slide/4852683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5" t="44456" r="17671" b="17090"/>
          <a:stretch/>
        </p:blipFill>
        <p:spPr bwMode="auto">
          <a:xfrm>
            <a:off x="5825845" y="540081"/>
            <a:ext cx="316835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ms-universal.spb.ru/wp-content/uploads/bfi_thumb/2015-%D0%B3%D0%BE%D0%B4-%D0%9E%D0%90%D0%9E_%D0%A2%D0%93%D0%9A-1_-%D0%A2%D0%AD%D0%A6-14-%D0%A1%D1%82%D1%80%D0%BE%D0%B8%D1%82%D0%B5%D0%BB%D1%8C%D1%81%D1%82%D0%B2%D0%BE-%D0%B6.%D0%B4.-%D0%A3%D1%87%D0%B0%D1%81%D1%82%D0%BE%D0%BA-%D0%BF%D1%83%D1%82%D0%B8-%D1%81-%D0%BA%D0%BE%D0%BD%D1%82%D1%80%D1%80%D0%B5%D0%BB%D1%8C%D1%81%D0%B0%D0%BC%D0%B8-mlne41ifivfx2i7uf5rtqeu02enw3awwad5npwgqk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83" y="530166"/>
            <a:ext cx="5704185" cy="315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680" y="-66695"/>
            <a:ext cx="8928992" cy="5444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pic>
        <p:nvPicPr>
          <p:cNvPr id="1026" name="Picture 2" descr="Картинки по запросу ютуб оао ржд фото сооружения и устройства путевого хозяйств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28" y="630113"/>
            <a:ext cx="314325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Moskva-Cukh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659" y="626507"/>
            <a:ext cx="2857500" cy="236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ютуб оао ржд фото сооружения и устройства путевого хозяйств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41" y="626507"/>
            <a:ext cx="2828925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3284984"/>
            <a:ext cx="901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№1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п.1-6,8-11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эксплуатации сооружений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путевого хозяйства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профиль пути, его элементы, требования ПТЭ к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Земляное полотно.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Требования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к рельсам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973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009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t="28900" r="18048" b="14068"/>
          <a:stretch/>
        </p:blipFill>
        <p:spPr>
          <a:xfrm>
            <a:off x="1" y="1827908"/>
            <a:ext cx="8244408" cy="50300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6963" y="476592"/>
            <a:ext cx="8603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Основные сведения о категориях </a:t>
            </a:r>
            <a:r>
              <a:rPr lang="ru-RU" b="1" dirty="0" err="1" smtClean="0">
                <a:solidFill>
                  <a:srgbClr val="002060"/>
                </a:solidFill>
              </a:rPr>
              <a:t>ж.д</a:t>
            </a:r>
            <a:r>
              <a:rPr lang="ru-RU" b="1" dirty="0" smtClean="0">
                <a:solidFill>
                  <a:srgbClr val="002060"/>
                </a:solidFill>
              </a:rPr>
              <a:t>. линий, трассе, плане и продольном профиле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781392"/>
            <a:ext cx="892899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План</a:t>
            </a:r>
            <a:r>
              <a:rPr lang="ru-RU" sz="2000" dirty="0" smtClean="0"/>
              <a:t>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линии проектируется в виде сочетания </a:t>
            </a:r>
            <a:r>
              <a:rPr lang="ru-RU" sz="2000" b="1" dirty="0" smtClean="0"/>
              <a:t>прямолинейных участков и кривых</a:t>
            </a:r>
            <a:r>
              <a:rPr lang="ru-RU" sz="2000" dirty="0" smtClean="0"/>
              <a:t>, а </a:t>
            </a:r>
            <a:r>
              <a:rPr lang="ru-RU" sz="2000" b="1" dirty="0" smtClean="0"/>
              <a:t>продольный профиль </a:t>
            </a:r>
            <a:r>
              <a:rPr lang="ru-RU" sz="2000" dirty="0" smtClean="0"/>
              <a:t>– в виде </a:t>
            </a:r>
            <a:r>
              <a:rPr lang="ru-RU" sz="2000" b="1" dirty="0" smtClean="0"/>
              <a:t>горизонтальных участков</a:t>
            </a:r>
            <a:r>
              <a:rPr lang="ru-RU" sz="2000" dirty="0" smtClean="0"/>
              <a:t>, называемых </a:t>
            </a:r>
            <a:r>
              <a:rPr lang="ru-RU" sz="2000" b="1" dirty="0" smtClean="0"/>
              <a:t>площадками </a:t>
            </a:r>
            <a:r>
              <a:rPr lang="ru-RU" sz="2000" dirty="0" smtClean="0"/>
              <a:t>и </a:t>
            </a:r>
            <a:r>
              <a:rPr lang="ru-RU" sz="2000" b="1" dirty="0" smtClean="0"/>
              <a:t>наклонных,</a:t>
            </a:r>
            <a:r>
              <a:rPr lang="ru-RU" sz="2000" dirty="0" smtClean="0"/>
              <a:t> именуемых </a:t>
            </a:r>
            <a:r>
              <a:rPr lang="ru-RU" sz="2000" b="1" dirty="0" smtClean="0"/>
              <a:t>уклонами.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45275" t="16260" r="22268" b="60122"/>
          <a:stretch/>
        </p:blipFill>
        <p:spPr>
          <a:xfrm rot="21277747">
            <a:off x="373060" y="2481812"/>
            <a:ext cx="2967881" cy="1512169"/>
          </a:xfrm>
          <a:prstGeom prst="teardrop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0375" y="2399351"/>
            <a:ext cx="514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лес</a:t>
            </a:r>
            <a:endParaRPr lang="ru-RU" b="1" dirty="0"/>
          </a:p>
        </p:txBody>
      </p:sp>
      <p:sp>
        <p:nvSpPr>
          <p:cNvPr id="12" name="Овал 11"/>
          <p:cNvSpPr/>
          <p:nvPr/>
        </p:nvSpPr>
        <p:spPr>
          <a:xfrm>
            <a:off x="3131841" y="3878502"/>
            <a:ext cx="2605114" cy="1010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99897" y="4126829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озеро</a:t>
            </a:r>
            <a:endParaRPr lang="ru-RU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22171" t="10057" r="24800" b="23370"/>
          <a:stretch/>
        </p:blipFill>
        <p:spPr>
          <a:xfrm>
            <a:off x="2771799" y="1700808"/>
            <a:ext cx="2965155" cy="1319334"/>
          </a:xfrm>
          <a:prstGeom prst="pentagon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770415" y="2104281"/>
            <a:ext cx="625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гора</a:t>
            </a:r>
            <a:endParaRPr lang="ru-RU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403648" y="4293096"/>
            <a:ext cx="936104" cy="2030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771799" y="4038021"/>
            <a:ext cx="251793" cy="255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160450" y="3534435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План </a:t>
            </a:r>
          </a:p>
          <a:p>
            <a:r>
              <a:rPr lang="ru-RU" b="1" dirty="0" smtClean="0"/>
              <a:t>пути</a:t>
            </a:r>
            <a:endParaRPr lang="ru-RU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141828" y="5641147"/>
            <a:ext cx="11496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Профиль </a:t>
            </a:r>
          </a:p>
          <a:p>
            <a:r>
              <a:rPr lang="ru-RU" b="1" dirty="0" smtClean="0"/>
              <a:t>пути</a:t>
            </a: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770415" y="5196217"/>
            <a:ext cx="992833" cy="1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Площадка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3999897" y="5949280"/>
            <a:ext cx="689315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Уклоны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07904" y="3534435"/>
            <a:ext cx="144016" cy="230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335477" y="3426052"/>
            <a:ext cx="176542" cy="263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</a:t>
            </a:r>
            <a:endParaRPr lang="ru-RU" sz="14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l="6659" b="26620"/>
          <a:stretch/>
        </p:blipFill>
        <p:spPr>
          <a:xfrm rot="737372">
            <a:off x="5399756" y="2286790"/>
            <a:ext cx="2771305" cy="122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1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9507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3" y="4668292"/>
            <a:ext cx="8928992" cy="13290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rgbClr val="C00000"/>
                </a:solidFill>
              </a:rPr>
              <a:t>Ширина земляного полотна </a:t>
            </a:r>
            <a:r>
              <a:rPr lang="ru-RU" sz="2600" dirty="0"/>
              <a:t>поверху на прямых участках </a:t>
            </a:r>
            <a:r>
              <a:rPr lang="ru-RU" sz="2600" dirty="0" err="1"/>
              <a:t>ж.д</a:t>
            </a:r>
            <a:r>
              <a:rPr lang="ru-RU" sz="2600" dirty="0"/>
              <a:t>. </a:t>
            </a:r>
            <a:r>
              <a:rPr lang="ru-RU" sz="2600" dirty="0" smtClean="0"/>
              <a:t>пути общего и необщего пользования должна </a:t>
            </a:r>
            <a:r>
              <a:rPr lang="ru-RU" sz="2600" b="1" dirty="0">
                <a:solidFill>
                  <a:srgbClr val="C00000"/>
                </a:solidFill>
              </a:rPr>
              <a:t>соответствовать</a:t>
            </a:r>
            <a:r>
              <a:rPr lang="ru-RU" sz="2600" dirty="0">
                <a:solidFill>
                  <a:srgbClr val="C00000"/>
                </a:solidFill>
              </a:rPr>
              <a:t> </a:t>
            </a:r>
            <a:r>
              <a:rPr lang="ru-RU" sz="2600" b="1" dirty="0">
                <a:solidFill>
                  <a:srgbClr val="C00000"/>
                </a:solidFill>
              </a:rPr>
              <a:t>верхнему строению  </a:t>
            </a:r>
            <a:r>
              <a:rPr lang="ru-RU" sz="2600" b="1" dirty="0" err="1" smtClean="0">
                <a:solidFill>
                  <a:srgbClr val="C00000"/>
                </a:solidFill>
              </a:rPr>
              <a:t>ж.д</a:t>
            </a:r>
            <a:r>
              <a:rPr lang="ru-RU" sz="2600" b="1" dirty="0" smtClean="0">
                <a:solidFill>
                  <a:srgbClr val="C00000"/>
                </a:solidFill>
              </a:rPr>
              <a:t>. пути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>
              <a:buNone/>
            </a:pPr>
            <a:r>
              <a:rPr lang="ru-RU" sz="2100" dirty="0"/>
              <a:t> </a:t>
            </a:r>
            <a:r>
              <a:rPr lang="ru-RU" sz="2100" dirty="0" smtClean="0"/>
              <a:t>                                                                                                                                                        </a:t>
            </a:r>
            <a:r>
              <a:rPr lang="ru-RU" sz="1800" dirty="0" smtClean="0"/>
              <a:t>(</a:t>
            </a:r>
            <a:r>
              <a:rPr lang="ru-RU" sz="1800" dirty="0"/>
              <a:t>ПТЭ Прил.1 п.8)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" y="740880"/>
            <a:ext cx="8774113" cy="394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405056"/>
            <a:ext cx="2684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Земляное полотно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0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4263715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На </a:t>
            </a:r>
            <a:r>
              <a:rPr lang="ru-RU" sz="2000" b="1" dirty="0"/>
              <a:t>существующих </a:t>
            </a:r>
            <a:r>
              <a:rPr lang="ru-RU" sz="2000" b="1" dirty="0" err="1" smtClean="0"/>
              <a:t>ж.д</a:t>
            </a:r>
            <a:r>
              <a:rPr lang="ru-RU" sz="2000" b="1" dirty="0" smtClean="0"/>
              <a:t>. линиях </a:t>
            </a:r>
            <a:r>
              <a:rPr lang="ru-RU" sz="2000" b="1" dirty="0"/>
              <a:t>до их реконструкции допускается ширина земляного </a:t>
            </a:r>
            <a:r>
              <a:rPr lang="ru-RU" sz="2000" b="1" dirty="0" smtClean="0"/>
              <a:t>полотна на </a:t>
            </a:r>
            <a:r>
              <a:rPr lang="ru-RU" sz="2000" b="1" u="sng" dirty="0">
                <a:solidFill>
                  <a:srgbClr val="002060"/>
                </a:solidFill>
              </a:rPr>
              <a:t>однопутных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линиях – </a:t>
            </a:r>
            <a:r>
              <a:rPr lang="ru-RU" sz="2000" b="1" dirty="0" smtClean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не менее 5,5 </a:t>
            </a:r>
            <a:r>
              <a:rPr lang="ru-RU" sz="2000" b="1" dirty="0" smtClean="0">
                <a:solidFill>
                  <a:srgbClr val="C00000"/>
                </a:solidFill>
              </a:rPr>
              <a:t>м; 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/>
              <a:t>в </a:t>
            </a:r>
            <a:r>
              <a:rPr lang="ru-RU" sz="2000" b="1" dirty="0"/>
              <a:t>скальных и дренирующих грунтах </a:t>
            </a:r>
            <a:r>
              <a:rPr lang="ru-RU" sz="2000" b="1" dirty="0" smtClean="0"/>
              <a:t>– </a:t>
            </a:r>
            <a:r>
              <a:rPr lang="ru-RU" sz="2000" b="1" dirty="0" smtClean="0">
                <a:solidFill>
                  <a:srgbClr val="C00000"/>
                </a:solidFill>
              </a:rPr>
              <a:t>не </a:t>
            </a:r>
            <a:r>
              <a:rPr lang="ru-RU" sz="2000" b="1" dirty="0">
                <a:solidFill>
                  <a:srgbClr val="C00000"/>
                </a:solidFill>
              </a:rPr>
              <a:t>менее 5,0 </a:t>
            </a:r>
            <a:r>
              <a:rPr lang="ru-RU" sz="2000" b="1" dirty="0" smtClean="0">
                <a:solidFill>
                  <a:srgbClr val="C00000"/>
                </a:solidFill>
              </a:rPr>
              <a:t>м.</a:t>
            </a:r>
            <a:endParaRPr lang="ru-RU" sz="2000" b="1" dirty="0"/>
          </a:p>
          <a:p>
            <a:r>
              <a:rPr lang="ru-RU" sz="2000" b="1" dirty="0" smtClean="0"/>
              <a:t>Минимальная </a:t>
            </a:r>
            <a:r>
              <a:rPr lang="ru-RU" sz="2000" b="1" dirty="0">
                <a:solidFill>
                  <a:srgbClr val="C00000"/>
                </a:solidFill>
              </a:rPr>
              <a:t>ширина обочины </a:t>
            </a:r>
            <a:r>
              <a:rPr lang="ru-RU" sz="2000" b="1" dirty="0"/>
              <a:t>земляного полотна поверху должна быть </a:t>
            </a:r>
            <a:r>
              <a:rPr lang="ru-RU" sz="2000" b="1" dirty="0">
                <a:solidFill>
                  <a:srgbClr val="C00000"/>
                </a:solidFill>
              </a:rPr>
              <a:t>0,4 </a:t>
            </a:r>
            <a:r>
              <a:rPr lang="ru-RU" sz="2000" b="1" dirty="0" smtClean="0">
                <a:solidFill>
                  <a:srgbClr val="C00000"/>
                </a:solidFill>
              </a:rPr>
              <a:t>м</a:t>
            </a:r>
            <a:r>
              <a:rPr lang="ru-RU" sz="2000" b="1" dirty="0" smtClean="0"/>
              <a:t> </a:t>
            </a:r>
            <a:r>
              <a:rPr lang="ru-RU" sz="2000" b="1" dirty="0"/>
              <a:t>с каждой </a:t>
            </a:r>
            <a:r>
              <a:rPr lang="ru-RU" sz="2000" b="1" dirty="0" smtClean="0"/>
              <a:t>стороны </a:t>
            </a:r>
            <a:r>
              <a:rPr lang="ru-RU" sz="2000" b="1" dirty="0" err="1" smtClean="0"/>
              <a:t>ж.д</a:t>
            </a:r>
            <a:r>
              <a:rPr lang="ru-RU" sz="2000" b="1" dirty="0"/>
              <a:t>. пути. </a:t>
            </a:r>
            <a:r>
              <a:rPr lang="ru-RU" sz="2000" b="1" dirty="0" smtClean="0"/>
              <a:t>        </a:t>
            </a:r>
            <a:r>
              <a:rPr lang="ru-RU" sz="2400" b="1" dirty="0" smtClean="0"/>
              <a:t>                                              </a:t>
            </a:r>
            <a:r>
              <a:rPr lang="ru-RU" sz="2400" dirty="0" smtClean="0"/>
              <a:t> </a:t>
            </a:r>
            <a:r>
              <a:rPr lang="en-US" sz="2400" dirty="0" smtClean="0"/>
              <a:t>           </a:t>
            </a:r>
            <a:r>
              <a:rPr lang="ru-RU" sz="2400" dirty="0" smtClean="0"/>
              <a:t> </a:t>
            </a:r>
            <a:r>
              <a:rPr lang="ru-RU" sz="1400" dirty="0" smtClean="0"/>
              <a:t>(</a:t>
            </a:r>
            <a:r>
              <a:rPr lang="ru-RU" sz="1400" dirty="0"/>
              <a:t>ПТЭ Прил.1 п.8)</a:t>
            </a:r>
          </a:p>
          <a:p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56224" y="3339755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16388" name="Picture 4" descr="https://slide-share.ru/slide/4852687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7688" r="10752" b="35613"/>
          <a:stretch/>
        </p:blipFill>
        <p:spPr bwMode="auto">
          <a:xfrm>
            <a:off x="457955" y="365208"/>
            <a:ext cx="8120585" cy="375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0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769" y="0"/>
            <a:ext cx="8784976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pic>
        <p:nvPicPr>
          <p:cNvPr id="17410" name="Picture 2" descr="https://slide-share.ru/slide/4852688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9" b="38910"/>
          <a:stretch/>
        </p:blipFill>
        <p:spPr bwMode="auto">
          <a:xfrm>
            <a:off x="475477" y="540774"/>
            <a:ext cx="8362832" cy="37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380761"/>
            <a:ext cx="88877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На существующих </a:t>
            </a:r>
            <a:r>
              <a:rPr lang="ru-RU" sz="2000" b="1" dirty="0" err="1"/>
              <a:t>ж.д</a:t>
            </a:r>
            <a:r>
              <a:rPr lang="ru-RU" sz="2000" b="1" dirty="0"/>
              <a:t>. линиях до их реконструкции допускается ширина земляного полотна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двухпутных</a:t>
            </a:r>
            <a:r>
              <a:rPr lang="ru-RU" sz="2000" b="1" dirty="0" smtClean="0"/>
              <a:t> </a:t>
            </a:r>
            <a:r>
              <a:rPr lang="ru-RU" sz="2000" b="1" dirty="0"/>
              <a:t>линиях –  </a:t>
            </a:r>
            <a:r>
              <a:rPr lang="ru-RU" sz="2000" b="1" dirty="0">
                <a:solidFill>
                  <a:srgbClr val="C00000"/>
                </a:solidFill>
              </a:rPr>
              <a:t>не менее </a:t>
            </a:r>
            <a:r>
              <a:rPr lang="ru-RU" sz="2000" b="1" dirty="0" smtClean="0">
                <a:solidFill>
                  <a:srgbClr val="C00000"/>
                </a:solidFill>
              </a:rPr>
              <a:t>9,6 м;</a:t>
            </a:r>
          </a:p>
          <a:p>
            <a:r>
              <a:rPr lang="ru-RU" sz="2000" b="1" dirty="0" smtClean="0"/>
              <a:t>в </a:t>
            </a:r>
            <a:r>
              <a:rPr lang="ru-RU" sz="2000" b="1" dirty="0"/>
              <a:t>скальных и дренирующих грунтах </a:t>
            </a:r>
            <a:r>
              <a:rPr lang="ru-RU" sz="2000" b="1" dirty="0">
                <a:solidFill>
                  <a:srgbClr val="C00000"/>
                </a:solidFill>
              </a:rPr>
              <a:t>- не менее </a:t>
            </a:r>
            <a:r>
              <a:rPr lang="ru-RU" sz="2000" b="1" dirty="0" smtClean="0">
                <a:solidFill>
                  <a:srgbClr val="C00000"/>
                </a:solidFill>
              </a:rPr>
              <a:t>9,1 </a:t>
            </a:r>
            <a:r>
              <a:rPr lang="ru-RU" sz="2000" b="1" dirty="0">
                <a:solidFill>
                  <a:srgbClr val="C00000"/>
                </a:solidFill>
              </a:rPr>
              <a:t>м.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                                                          </a:t>
            </a:r>
            <a:r>
              <a:rPr lang="ru-RU" sz="1400" dirty="0"/>
              <a:t>(ПТЭ Прил.1 п.8)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617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6431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698540" y="4701210"/>
            <a:ext cx="5076564" cy="132901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</a:rPr>
              <a:t>Ширина колеи </a:t>
            </a:r>
            <a:r>
              <a:rPr lang="ru-RU" b="1" dirty="0"/>
              <a:t>– это расстояние между внутренними гранями головок рельсов, измеряемое на 13 мм ниже поверхности катания.</a:t>
            </a:r>
          </a:p>
          <a:p>
            <a:pPr marL="0" indent="0" algn="just">
              <a:buNone/>
            </a:pPr>
            <a:r>
              <a:rPr lang="ru-RU" sz="2300" dirty="0" smtClean="0"/>
              <a:t>                                                                                            (</a:t>
            </a:r>
            <a:r>
              <a:rPr lang="ru-RU" sz="2300" dirty="0"/>
              <a:t>ПТЭ Прил.1 п.9)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3" descr="2.jpg"/>
          <p:cNvPicPr>
            <a:picLocks noChangeAspect="1"/>
          </p:cNvPicPr>
          <p:nvPr/>
        </p:nvPicPr>
        <p:blipFill>
          <a:blip r:embed="rId2" cstate="print"/>
          <a:srcRect l="31775" t="30582" r="34563" b="39407"/>
          <a:stretch>
            <a:fillRect/>
          </a:stretch>
        </p:blipFill>
        <p:spPr bwMode="auto">
          <a:xfrm>
            <a:off x="165722" y="4701210"/>
            <a:ext cx="3456980" cy="140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15816" y="216393"/>
            <a:ext cx="2153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Ширина </a:t>
            </a:r>
            <a:r>
              <a:rPr lang="ru-RU" sz="2400" b="1" dirty="0">
                <a:solidFill>
                  <a:srgbClr val="002060"/>
                </a:solidFill>
              </a:rPr>
              <a:t>колеи</a:t>
            </a:r>
          </a:p>
        </p:txBody>
      </p:sp>
      <p:pic>
        <p:nvPicPr>
          <p:cNvPr id="10242" name="Picture 2" descr="http://www.mkgt.ru/images/Sign/IMG/MTB/%D0%9F%D0%A5_%D1%81%D0%B0%D0%B9%D1%82/%D0%9F%D0%BE%D0%BB%D0%B8%D0%B3%D0%BE%D0%BD_%D0%9F%D0%A5/6_Cop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4"/>
          <a:stretch/>
        </p:blipFill>
        <p:spPr bwMode="auto">
          <a:xfrm>
            <a:off x="314478" y="580711"/>
            <a:ext cx="7610475" cy="390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5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63069" y="609601"/>
            <a:ext cx="4248471" cy="3240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Номинальный размер </a:t>
            </a:r>
            <a:r>
              <a:rPr lang="ru-RU" sz="2000" dirty="0"/>
              <a:t>ширины </a:t>
            </a:r>
            <a:r>
              <a:rPr lang="ru-RU" sz="2000" dirty="0" smtClean="0"/>
              <a:t>колеи </a:t>
            </a:r>
            <a:r>
              <a:rPr lang="ru-RU" sz="2000" dirty="0"/>
              <a:t>между внутренними гранями головок рельсов на </a:t>
            </a:r>
            <a:r>
              <a:rPr lang="ru-RU" sz="2000" b="1" dirty="0"/>
              <a:t>прямых участках </a:t>
            </a:r>
            <a:r>
              <a:rPr lang="ru-RU" sz="2000" dirty="0" smtClean="0"/>
              <a:t> </a:t>
            </a:r>
            <a:r>
              <a:rPr lang="ru-RU" sz="2000" dirty="0"/>
              <a:t>пути и на </a:t>
            </a:r>
            <a:r>
              <a:rPr lang="ru-RU" sz="2000" b="1" dirty="0"/>
              <a:t>кривых радиусом 350 м и более </a:t>
            </a:r>
            <a:r>
              <a:rPr lang="ru-RU" sz="2000" dirty="0"/>
              <a:t>- </a:t>
            </a:r>
            <a:r>
              <a:rPr lang="ru-RU" sz="2000" b="1" dirty="0">
                <a:solidFill>
                  <a:srgbClr val="C00000"/>
                </a:solidFill>
              </a:rPr>
              <a:t>1520 мм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1400" dirty="0" smtClean="0"/>
              <a:t>                                                                    (</a:t>
            </a:r>
            <a:r>
              <a:rPr lang="ru-RU" sz="1400" dirty="0"/>
              <a:t>ПТЭ Прил.1 п.9</a:t>
            </a:r>
            <a:r>
              <a:rPr lang="ru-RU" sz="1400" dirty="0" smtClean="0"/>
              <a:t>)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2" descr="4.jpg"/>
          <p:cNvPicPr>
            <a:picLocks noChangeAspect="1"/>
          </p:cNvPicPr>
          <p:nvPr/>
        </p:nvPicPr>
        <p:blipFill>
          <a:blip r:embed="rId2" cstate="print"/>
          <a:srcRect l="31888" t="31775" r="34756" b="39980"/>
          <a:stretch>
            <a:fillRect/>
          </a:stretch>
        </p:blipFill>
        <p:spPr bwMode="auto">
          <a:xfrm>
            <a:off x="75921" y="3994424"/>
            <a:ext cx="4684807" cy="156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s://dsk-stolica.ru/web/upload/global/2019/02/277070f8fe81afa4bc3cb076a772c3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1" y="562864"/>
            <a:ext cx="461844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6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015" y="-17897"/>
            <a:ext cx="8928992" cy="43051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581128"/>
            <a:ext cx="8712968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sz="21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0208" y="487641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В России </a:t>
            </a:r>
            <a:r>
              <a:rPr lang="ru-RU" sz="2000" b="1" dirty="0" smtClean="0"/>
              <a:t>первая</a:t>
            </a:r>
            <a:r>
              <a:rPr lang="ru-RU" sz="2000" dirty="0" smtClean="0"/>
              <a:t> железная дорога (</a:t>
            </a:r>
            <a:r>
              <a:rPr lang="ru-RU" sz="2000" dirty="0" err="1" smtClean="0"/>
              <a:t>Царскосельская</a:t>
            </a:r>
            <a:r>
              <a:rPr lang="ru-RU" sz="2000" dirty="0" smtClean="0"/>
              <a:t>, </a:t>
            </a:r>
            <a:r>
              <a:rPr lang="ru-RU" sz="2000" b="1" dirty="0" smtClean="0"/>
              <a:t>построена в 1836 году</a:t>
            </a:r>
            <a:r>
              <a:rPr lang="ru-RU" sz="2000" dirty="0" smtClean="0"/>
              <a:t>) использовала </a:t>
            </a:r>
            <a:r>
              <a:rPr lang="ru-RU" sz="2000" b="1" dirty="0" smtClean="0"/>
              <a:t>колею</a:t>
            </a:r>
            <a:r>
              <a:rPr lang="ru-RU" sz="2000" dirty="0" smtClean="0"/>
              <a:t> </a:t>
            </a:r>
            <a:r>
              <a:rPr lang="ru-RU" sz="2000" b="1" dirty="0" smtClean="0"/>
              <a:t>1829 мм</a:t>
            </a:r>
            <a:r>
              <a:rPr lang="ru-RU" sz="2000" dirty="0" smtClean="0"/>
              <a:t>; </a:t>
            </a:r>
            <a:r>
              <a:rPr lang="ru-RU" sz="2000" b="1" dirty="0" smtClean="0"/>
              <a:t>после 1897 года переоборудована на колею 1524 мм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C00000"/>
                </a:solidFill>
              </a:rPr>
              <a:t>С мая 1970 года до начала 1990-х годов железные дороги СССР были переведены на колею 1520 мм. </a:t>
            </a:r>
            <a:r>
              <a:rPr lang="ru-RU" sz="2000" dirty="0" smtClean="0"/>
              <a:t>Это было сделано с целью увеличить стабильность пути при эксплуатации грузовых поездов, повысить их скорость движения без модернизации самого подвижного состава.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616775" y="246794"/>
            <a:ext cx="4176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Немного истории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9220" name="Picture 4" descr="https://avatars.mds.yandex.net/get-zen_doc/44645/pub_5d13ab93a0cd1d00af1060a3_5d13ac266f100900afa363b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59" y="638728"/>
            <a:ext cx="7695257" cy="416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6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4899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51088" y="3467611"/>
            <a:ext cx="5716979" cy="6255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1530 мм </a:t>
            </a:r>
            <a:r>
              <a:rPr lang="ru-RU" sz="2000" b="1" dirty="0" smtClean="0"/>
              <a:t>- при </a:t>
            </a:r>
            <a:r>
              <a:rPr lang="ru-RU" sz="2000" b="1" dirty="0"/>
              <a:t>радиусе от 349 м до 300 </a:t>
            </a:r>
            <a:r>
              <a:rPr lang="ru-RU" sz="2000" b="1" dirty="0" smtClean="0"/>
              <a:t>м; </a:t>
            </a:r>
            <a:endParaRPr lang="ru-RU" sz="2000" b="1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4479" y="480615"/>
            <a:ext cx="7623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Ширина колеи на более крутых кривых должна </a:t>
            </a:r>
            <a:r>
              <a:rPr lang="ru-RU" sz="2000" b="1" dirty="0" smtClean="0">
                <a:solidFill>
                  <a:srgbClr val="002060"/>
                </a:solidFill>
              </a:rPr>
              <a:t>быть: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6" descr="Безимени-1.jpg"/>
          <p:cNvPicPr preferRelativeResize="0">
            <a:picLocks noChangeAspect="1"/>
          </p:cNvPicPr>
          <p:nvPr/>
        </p:nvPicPr>
        <p:blipFill>
          <a:blip r:embed="rId2" cstate="print"/>
          <a:srcRect l="24020" t="37486" r="24741" b="37463"/>
          <a:stretch>
            <a:fillRect/>
          </a:stretch>
        </p:blipFill>
        <p:spPr bwMode="auto">
          <a:xfrm>
            <a:off x="197818" y="3114417"/>
            <a:ext cx="3081338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7" descr="Безимени-2.jpg"/>
          <p:cNvPicPr>
            <a:picLocks noChangeAspect="1"/>
          </p:cNvPicPr>
          <p:nvPr/>
        </p:nvPicPr>
        <p:blipFill>
          <a:blip r:embed="rId3" cstate="print"/>
          <a:srcRect l="24013" t="37399" r="24800" b="37399"/>
          <a:stretch>
            <a:fillRect/>
          </a:stretch>
        </p:blipFill>
        <p:spPr bwMode="auto">
          <a:xfrm>
            <a:off x="155575" y="4621779"/>
            <a:ext cx="331152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351088" y="4953508"/>
            <a:ext cx="58799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1535 мм </a:t>
            </a:r>
            <a:r>
              <a:rPr lang="ru-RU" sz="2000" b="1" dirty="0" smtClean="0"/>
              <a:t>- при </a:t>
            </a:r>
            <a:r>
              <a:rPr lang="ru-RU" sz="2000" b="1" dirty="0"/>
              <a:t>радиусе от 299 м и </a:t>
            </a:r>
            <a:r>
              <a:rPr lang="ru-RU" sz="2000" b="1" dirty="0" smtClean="0"/>
              <a:t>менее. </a:t>
            </a:r>
            <a:endParaRPr lang="ru-RU" sz="2000" b="1" dirty="0"/>
          </a:p>
        </p:txBody>
      </p:sp>
      <p:pic>
        <p:nvPicPr>
          <p:cNvPr id="5122" name="Picture 2" descr="http://forumimage.ru/uploads/20170212/14869303620821689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1"/>
          <a:stretch/>
        </p:blipFill>
        <p:spPr bwMode="auto">
          <a:xfrm>
            <a:off x="3707904" y="816301"/>
            <a:ext cx="4977134" cy="255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86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417" y="-233413"/>
            <a:ext cx="8928992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039818"/>
            <a:ext cx="8997364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участках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линий и </a:t>
            </a:r>
            <a:r>
              <a:rPr lang="ru-RU" sz="2000" dirty="0" smtClean="0"/>
              <a:t>путях</a:t>
            </a:r>
            <a:r>
              <a:rPr lang="ru-RU" sz="2000" dirty="0"/>
              <a:t>, где комплексная замена рельсошпальной решетки не производилась, </a:t>
            </a:r>
            <a:r>
              <a:rPr lang="ru-RU" sz="2000" dirty="0">
                <a:solidFill>
                  <a:srgbClr val="C00000"/>
                </a:solidFill>
              </a:rPr>
              <a:t>до</a:t>
            </a:r>
            <a:r>
              <a:rPr lang="ru-RU" sz="2000" dirty="0"/>
              <a:t> их </a:t>
            </a:r>
            <a:r>
              <a:rPr lang="ru-RU" sz="2000" dirty="0">
                <a:solidFill>
                  <a:srgbClr val="C00000"/>
                </a:solidFill>
              </a:rPr>
              <a:t>реконструкции</a:t>
            </a:r>
            <a:r>
              <a:rPr lang="ru-RU" sz="2000" dirty="0"/>
              <a:t> допускается </a:t>
            </a:r>
            <a:r>
              <a:rPr lang="ru-RU" sz="2000" dirty="0">
                <a:solidFill>
                  <a:srgbClr val="C00000"/>
                </a:solidFill>
              </a:rPr>
              <a:t>на прямых и кривых </a:t>
            </a:r>
            <a:r>
              <a:rPr lang="ru-RU" sz="2000" dirty="0" smtClean="0"/>
              <a:t>участках </a:t>
            </a:r>
            <a:r>
              <a:rPr lang="ru-RU" sz="2000" dirty="0"/>
              <a:t>пути, </a:t>
            </a:r>
            <a:r>
              <a:rPr lang="ru-RU" sz="2000" b="1" dirty="0">
                <a:solidFill>
                  <a:srgbClr val="C00000"/>
                </a:solidFill>
              </a:rPr>
              <a:t>радиусом более 650 м </a:t>
            </a:r>
            <a:r>
              <a:rPr lang="ru-RU" sz="2000" dirty="0"/>
              <a:t>номинальный размер ширины колеи - </a:t>
            </a:r>
            <a:r>
              <a:rPr lang="ru-RU" sz="2000" b="1" dirty="0">
                <a:solidFill>
                  <a:srgbClr val="C00000"/>
                </a:solidFill>
              </a:rPr>
              <a:t>1524 мм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</a:t>
            </a:r>
            <a:r>
              <a:rPr lang="ru-RU" sz="1500" dirty="0"/>
              <a:t>(ПТЭ Прил.1 п.9)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2" descr="5.jpg"/>
          <p:cNvPicPr>
            <a:picLocks noChangeAspect="1"/>
          </p:cNvPicPr>
          <p:nvPr/>
        </p:nvPicPr>
        <p:blipFill>
          <a:blip r:embed="rId2" cstate="print"/>
          <a:srcRect l="31888" t="30582" r="34250" b="39407"/>
          <a:stretch>
            <a:fillRect/>
          </a:stretch>
        </p:blipFill>
        <p:spPr bwMode="auto">
          <a:xfrm>
            <a:off x="5576450" y="1197851"/>
            <a:ext cx="3528418" cy="15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s://avatars.mds.yandex.net/get-pdb/1366512/af0bd6d4-a50c-444e-8bcd-6238075f0309/s1200?webp=fals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7"/>
          <a:stretch/>
        </p:blipFill>
        <p:spPr bwMode="auto">
          <a:xfrm>
            <a:off x="107504" y="401688"/>
            <a:ext cx="5400600" cy="354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26109" y="2712593"/>
            <a:ext cx="5738929" cy="550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1530 мм </a:t>
            </a:r>
            <a:r>
              <a:rPr lang="ru-RU" sz="2000" b="1" dirty="0" smtClean="0"/>
              <a:t>- при </a:t>
            </a:r>
            <a:r>
              <a:rPr lang="ru-RU" sz="2000" b="1" dirty="0"/>
              <a:t>радиусе от 650 м до 450 </a:t>
            </a:r>
            <a:r>
              <a:rPr lang="ru-RU" sz="2000" b="1" dirty="0" smtClean="0"/>
              <a:t>м;  </a:t>
            </a:r>
            <a:endParaRPr lang="ru-RU" sz="2000" b="1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51742" y="609601"/>
            <a:ext cx="57319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На более крутых кривых ширина колеи </a:t>
            </a:r>
            <a:endParaRPr lang="ru-RU" sz="2000" b="1" dirty="0" smtClean="0">
              <a:solidFill>
                <a:srgbClr val="002060"/>
              </a:solidFill>
              <a:cs typeface="Arial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cs typeface="Arial" charset="0"/>
              </a:rPr>
              <a:t>до </a:t>
            </a:r>
            <a:r>
              <a:rPr lang="ru-RU" sz="2000" b="1" dirty="0">
                <a:solidFill>
                  <a:srgbClr val="002060"/>
                </a:solidFill>
                <a:cs typeface="Arial" charset="0"/>
              </a:rPr>
              <a:t>их реконструкции допускается на прямых и кривых участках:</a:t>
            </a:r>
          </a:p>
        </p:txBody>
      </p:sp>
      <p:pic>
        <p:nvPicPr>
          <p:cNvPr id="9" name="Рисунок 8" descr="Безимени-1.jpg"/>
          <p:cNvPicPr>
            <a:picLocks noChangeAspect="1"/>
          </p:cNvPicPr>
          <p:nvPr/>
        </p:nvPicPr>
        <p:blipFill>
          <a:blip r:embed="rId2" cstate="print"/>
          <a:srcRect l="24020" t="37486" r="24741" b="37463"/>
          <a:stretch>
            <a:fillRect/>
          </a:stretch>
        </p:blipFill>
        <p:spPr bwMode="auto">
          <a:xfrm>
            <a:off x="176637" y="2372701"/>
            <a:ext cx="2848572" cy="122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Безимени-2.jpg"/>
          <p:cNvPicPr>
            <a:picLocks noChangeAspect="1"/>
          </p:cNvPicPr>
          <p:nvPr/>
        </p:nvPicPr>
        <p:blipFill>
          <a:blip r:embed="rId3" cstate="print"/>
          <a:srcRect l="24013" t="37399" r="24800" b="37399"/>
          <a:stretch>
            <a:fillRect/>
          </a:stretch>
        </p:blipFill>
        <p:spPr bwMode="auto">
          <a:xfrm>
            <a:off x="165524" y="3766754"/>
            <a:ext cx="2870797" cy="118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Безимени-3.jpg"/>
          <p:cNvPicPr>
            <a:picLocks noChangeAspect="1"/>
          </p:cNvPicPr>
          <p:nvPr/>
        </p:nvPicPr>
        <p:blipFill>
          <a:blip r:embed="rId4" cstate="print"/>
          <a:srcRect l="24013" t="37399" r="24802" b="37399"/>
          <a:stretch>
            <a:fillRect/>
          </a:stretch>
        </p:blipFill>
        <p:spPr bwMode="auto">
          <a:xfrm>
            <a:off x="82641" y="5130914"/>
            <a:ext cx="3013248" cy="130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93226" y="5581745"/>
            <a:ext cx="57319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1540 </a:t>
            </a:r>
            <a:r>
              <a:rPr lang="ru-RU" sz="2000" b="1" dirty="0">
                <a:solidFill>
                  <a:srgbClr val="C00000"/>
                </a:solidFill>
              </a:rPr>
              <a:t>мм </a:t>
            </a:r>
            <a:r>
              <a:rPr lang="ru-RU" sz="2000" b="1" dirty="0"/>
              <a:t>- при радиусе от </a:t>
            </a:r>
            <a:r>
              <a:rPr lang="ru-RU" sz="2000" b="1" dirty="0" smtClean="0"/>
              <a:t>349 </a:t>
            </a:r>
            <a:r>
              <a:rPr lang="ru-RU" sz="2000" b="1" dirty="0"/>
              <a:t>м </a:t>
            </a:r>
            <a:r>
              <a:rPr lang="ru-RU" sz="2000" b="1" dirty="0" smtClean="0"/>
              <a:t>и менее. 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889" y="4159976"/>
            <a:ext cx="49066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1535 </a:t>
            </a:r>
            <a:r>
              <a:rPr lang="ru-RU" sz="2000" b="1" dirty="0">
                <a:solidFill>
                  <a:srgbClr val="C00000"/>
                </a:solidFill>
              </a:rPr>
              <a:t>мм </a:t>
            </a:r>
            <a:r>
              <a:rPr lang="ru-RU" sz="2000" b="1" dirty="0"/>
              <a:t>- при радиусе от </a:t>
            </a:r>
            <a:r>
              <a:rPr lang="ru-RU" sz="2000" b="1" dirty="0" smtClean="0"/>
              <a:t>449 </a:t>
            </a:r>
            <a:r>
              <a:rPr lang="ru-RU" sz="2000" b="1" dirty="0"/>
              <a:t>м до </a:t>
            </a:r>
            <a:r>
              <a:rPr lang="ru-RU" sz="2000" b="1" dirty="0" smtClean="0"/>
              <a:t>350 </a:t>
            </a:r>
            <a:r>
              <a:rPr lang="ru-RU" sz="2000" b="1" dirty="0"/>
              <a:t>м;  </a:t>
            </a:r>
          </a:p>
        </p:txBody>
      </p:sp>
      <p:pic>
        <p:nvPicPr>
          <p:cNvPr id="6146" name="Picture 2" descr="https://ic.pics.livejournal.com/yelkz/20382074/891055/891055_origina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4" b="9520"/>
          <a:stretch/>
        </p:blipFill>
        <p:spPr bwMode="auto">
          <a:xfrm>
            <a:off x="307975" y="438277"/>
            <a:ext cx="288525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84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-56064"/>
            <a:ext cx="8928992" cy="49320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89014"/>
            <a:ext cx="8928991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cs typeface="Times New Roman" panose="02020603050405020304" pitchFamily="18" charset="0"/>
              </a:rPr>
              <a:t>При технической эксплуатации </a:t>
            </a: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все элементы  пути </a:t>
            </a:r>
            <a:r>
              <a:rPr lang="ru-RU" sz="2000" b="1" dirty="0">
                <a:cs typeface="Times New Roman" panose="02020603050405020304" pitchFamily="18" charset="0"/>
              </a:rPr>
              <a:t>(земляное </a:t>
            </a:r>
            <a:r>
              <a:rPr lang="ru-RU" sz="2000" b="1" dirty="0" smtClean="0">
                <a:cs typeface="Times New Roman" panose="02020603050405020304" pitchFamily="18" charset="0"/>
              </a:rPr>
              <a:t>полотно, </a:t>
            </a:r>
            <a:r>
              <a:rPr lang="ru-RU" sz="2000" b="1" dirty="0">
                <a:cs typeface="Times New Roman" panose="02020603050405020304" pitchFamily="18" charset="0"/>
              </a:rPr>
              <a:t>верхнее строение и искусственные сооружения) </a:t>
            </a:r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должны обеспечивать по прочности, устойчивости и состоянию безопасное и плавное движение поездов со скоростями, установленными на данном участке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п.1)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2" descr="Картинки по запросу оао ржд фото сооружений и устройств путевое хозяйств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оао ржд фото сооружений и устройств путевое хозяйство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оао ржд фото сооружений и устройств путевое хозяйство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4155" y="324081"/>
            <a:ext cx="6693495" cy="39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432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1218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510067"/>
            <a:ext cx="8988425" cy="12274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Величины отклонений от номинальных размеров ширины колеи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7030A0"/>
                </a:solidFill>
              </a:rPr>
              <a:t>не требующие устранений на прямых и кривых участках </a:t>
            </a:r>
            <a:r>
              <a:rPr lang="ru-RU" sz="2000" b="1" dirty="0" err="1" smtClean="0">
                <a:solidFill>
                  <a:srgbClr val="7030A0"/>
                </a:solidFill>
              </a:rPr>
              <a:t>ж.д</a:t>
            </a:r>
            <a:r>
              <a:rPr lang="ru-RU" sz="2000" b="1" dirty="0" smtClean="0">
                <a:solidFill>
                  <a:srgbClr val="7030A0"/>
                </a:solidFill>
              </a:rPr>
              <a:t>. </a:t>
            </a:r>
            <a:r>
              <a:rPr lang="ru-RU" sz="2000" b="1" dirty="0">
                <a:solidFill>
                  <a:srgbClr val="7030A0"/>
                </a:solidFill>
              </a:rPr>
              <a:t>пути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7030A0"/>
                </a:solidFill>
              </a:rPr>
              <a:t>не должны </a:t>
            </a:r>
            <a:r>
              <a:rPr lang="ru-RU" sz="2000" b="1" dirty="0" smtClean="0">
                <a:solidFill>
                  <a:srgbClr val="7030A0"/>
                </a:solidFill>
              </a:rPr>
              <a:t>превышать:</a:t>
            </a:r>
            <a:r>
              <a:rPr lang="ru-RU" sz="2000" dirty="0" smtClean="0"/>
              <a:t>       </a:t>
            </a:r>
            <a:r>
              <a:rPr lang="ru-RU" sz="2000" b="1" dirty="0">
                <a:solidFill>
                  <a:srgbClr val="C00000"/>
                </a:solidFill>
              </a:rPr>
              <a:t>по сужению </a:t>
            </a:r>
            <a:r>
              <a:rPr lang="ru-RU" sz="2000" b="1" dirty="0" smtClean="0">
                <a:solidFill>
                  <a:srgbClr val="C00000"/>
                </a:solidFill>
              </a:rPr>
              <a:t>- 4 </a:t>
            </a:r>
            <a:r>
              <a:rPr lang="ru-RU" sz="2000" b="1" dirty="0">
                <a:solidFill>
                  <a:srgbClr val="C00000"/>
                </a:solidFill>
              </a:rPr>
              <a:t>мм, по уширению </a:t>
            </a:r>
            <a:r>
              <a:rPr lang="ru-RU" sz="2000" b="1" dirty="0" smtClean="0">
                <a:solidFill>
                  <a:srgbClr val="C00000"/>
                </a:solidFill>
              </a:rPr>
              <a:t>+ 8 </a:t>
            </a:r>
            <a:r>
              <a:rPr lang="ru-RU" sz="2000" b="1" dirty="0">
                <a:solidFill>
                  <a:srgbClr val="C00000"/>
                </a:solidFill>
              </a:rPr>
              <a:t>мм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1" descr="Безимени-17.jpg"/>
          <p:cNvPicPr>
            <a:picLocks noChangeAspect="1"/>
          </p:cNvPicPr>
          <p:nvPr/>
        </p:nvPicPr>
        <p:blipFill>
          <a:blip r:embed="rId2" cstate="print"/>
          <a:srcRect l="29526" t="28816" r="31100" b="27051"/>
          <a:stretch>
            <a:fillRect/>
          </a:stretch>
        </p:blipFill>
        <p:spPr bwMode="auto">
          <a:xfrm>
            <a:off x="1721197" y="2735838"/>
            <a:ext cx="57610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7" y="1531182"/>
            <a:ext cx="18137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Допускаемые 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отклонения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3394" t="10904" r="15173" b="12770"/>
          <a:stretch>
            <a:fillRect/>
          </a:stretch>
        </p:blipFill>
        <p:spPr bwMode="auto">
          <a:xfrm>
            <a:off x="2455141" y="2244500"/>
            <a:ext cx="1150937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18195" y="1531181"/>
            <a:ext cx="22032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Скорость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50 км/ч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менее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 l="18144" t="11571" r="13817" b="19000"/>
          <a:stretch>
            <a:fillRect/>
          </a:stretch>
        </p:blipFill>
        <p:spPr bwMode="auto">
          <a:xfrm>
            <a:off x="5580060" y="2263579"/>
            <a:ext cx="10795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327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4385980"/>
            <a:ext cx="9036496" cy="1772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Ширина колеи </a:t>
            </a:r>
            <a:r>
              <a:rPr lang="ru-RU" sz="2000" b="1" dirty="0">
                <a:solidFill>
                  <a:srgbClr val="C00000"/>
                </a:solidFill>
              </a:rPr>
              <a:t>менее 1512 мм и более 1548 мм </a:t>
            </a:r>
            <a:r>
              <a:rPr lang="ru-RU" sz="2000" b="1" u="sng" dirty="0"/>
              <a:t>не </a:t>
            </a:r>
            <a:r>
              <a:rPr lang="ru-RU" sz="2000" b="1" u="sng" dirty="0" smtClean="0"/>
              <a:t>допускается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Ширина </a:t>
            </a:r>
            <a:r>
              <a:rPr lang="ru-RU" sz="2000" dirty="0"/>
              <a:t>колеи </a:t>
            </a:r>
            <a:r>
              <a:rPr lang="ru-RU" sz="2000" dirty="0" err="1"/>
              <a:t>бесстыкового</a:t>
            </a:r>
            <a:r>
              <a:rPr lang="ru-RU" sz="2000" dirty="0"/>
              <a:t> </a:t>
            </a:r>
            <a:r>
              <a:rPr lang="ru-RU" sz="2000" dirty="0" smtClean="0"/>
              <a:t>пути </a:t>
            </a:r>
            <a:r>
              <a:rPr lang="ru-RU" sz="2000" dirty="0"/>
              <a:t>на железобетонных шпалах, уложенных </a:t>
            </a:r>
            <a:r>
              <a:rPr lang="ru-RU" sz="2000" b="1" u="sng" dirty="0"/>
              <a:t>до 1996 года</a:t>
            </a:r>
            <a:r>
              <a:rPr lang="ru-RU" sz="2000" dirty="0"/>
              <a:t>, </a:t>
            </a:r>
            <a:r>
              <a:rPr lang="ru-RU" sz="2000" b="1" dirty="0"/>
              <a:t>разрешается </a:t>
            </a:r>
            <a:r>
              <a:rPr lang="ru-RU" sz="2000" b="1" dirty="0">
                <a:solidFill>
                  <a:srgbClr val="C00000"/>
                </a:solidFill>
              </a:rPr>
              <a:t>не менее 1510 мм и не более 1548 </a:t>
            </a:r>
            <a:r>
              <a:rPr lang="ru-RU" sz="2000" b="1" dirty="0" smtClean="0">
                <a:solidFill>
                  <a:srgbClr val="C00000"/>
                </a:solidFill>
              </a:rPr>
              <a:t>мм.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63662" y="456606"/>
            <a:ext cx="43451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Допускаемый размер ширины колеи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8765" t="5341" r="11055" b="7281"/>
          <a:stretch>
            <a:fillRect/>
          </a:stretch>
        </p:blipFill>
        <p:spPr bwMode="auto">
          <a:xfrm>
            <a:off x="1835696" y="1376495"/>
            <a:ext cx="518477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l="16647" t="13809" r="4140" b="25873"/>
          <a:stretch>
            <a:fillRect/>
          </a:stretch>
        </p:blipFill>
        <p:spPr bwMode="auto">
          <a:xfrm>
            <a:off x="2195736" y="920802"/>
            <a:ext cx="136683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 l="8463" t="24652" r="11143" b="26044"/>
          <a:stretch>
            <a:fillRect/>
          </a:stretch>
        </p:blipFill>
        <p:spPr bwMode="auto">
          <a:xfrm>
            <a:off x="5148064" y="959398"/>
            <a:ext cx="13684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>
            <a:off x="3203848" y="2564904"/>
            <a:ext cx="2448272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51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2357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3711449"/>
            <a:ext cx="9144000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b="1" dirty="0"/>
              <a:t>На </a:t>
            </a:r>
            <a:r>
              <a:rPr lang="ru-RU" sz="2000" b="1" dirty="0" smtClean="0"/>
              <a:t>путях </a:t>
            </a:r>
            <a:r>
              <a:rPr lang="ru-RU" sz="2000" b="1" dirty="0"/>
              <a:t>необщего пользования допускается сохранять до переустройства:</a:t>
            </a:r>
          </a:p>
          <a:p>
            <a:pPr marL="0" indent="0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участках </a:t>
            </a:r>
            <a:r>
              <a:rPr lang="ru-RU" sz="2000" b="1" dirty="0"/>
              <a:t>с деревянными шпалами на прямых участках </a:t>
            </a:r>
            <a:r>
              <a:rPr lang="ru-RU" sz="2000" dirty="0" smtClean="0"/>
              <a:t>пути </a:t>
            </a:r>
            <a:r>
              <a:rPr lang="ru-RU" sz="2000" dirty="0"/>
              <a:t>и </a:t>
            </a:r>
            <a:r>
              <a:rPr lang="ru-RU" sz="2000" b="1" dirty="0"/>
              <a:t>на кривых радиусом 350 м и более - </a:t>
            </a:r>
            <a:r>
              <a:rPr lang="ru-RU" sz="2000" b="1" dirty="0">
                <a:solidFill>
                  <a:srgbClr val="C00000"/>
                </a:solidFill>
              </a:rPr>
              <a:t>1524 мм;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ширину </a:t>
            </a:r>
            <a:r>
              <a:rPr lang="ru-RU" sz="2000" b="1" dirty="0">
                <a:solidFill>
                  <a:srgbClr val="7030A0"/>
                </a:solidFill>
              </a:rPr>
              <a:t>колеи на более крутых кривых:</a:t>
            </a:r>
          </a:p>
          <a:p>
            <a:pPr marL="0" indent="0">
              <a:buNone/>
            </a:pPr>
            <a:r>
              <a:rPr lang="ru-RU" sz="2000" b="1" dirty="0" smtClean="0"/>
              <a:t>при </a:t>
            </a:r>
            <a:r>
              <a:rPr lang="ru-RU" sz="2000" b="1" dirty="0"/>
              <a:t>радиусе от 349 м и менее - </a:t>
            </a:r>
            <a:r>
              <a:rPr lang="ru-RU" sz="2000" b="1" dirty="0">
                <a:solidFill>
                  <a:srgbClr val="C00000"/>
                </a:solidFill>
              </a:rPr>
              <a:t>1540 мм;</a:t>
            </a:r>
          </a:p>
          <a:p>
            <a:pPr marL="0" indent="0" algn="just">
              <a:buNone/>
            </a:pPr>
            <a:r>
              <a:rPr lang="ru-RU" sz="2000" b="1" dirty="0" smtClean="0"/>
              <a:t>величины </a:t>
            </a:r>
            <a:r>
              <a:rPr lang="ru-RU" sz="2000" b="1" dirty="0"/>
              <a:t>отклонений </a:t>
            </a:r>
            <a:r>
              <a:rPr lang="ru-RU" sz="2000" dirty="0"/>
              <a:t>от номинальных размеров ширины колеи, </a:t>
            </a:r>
            <a:r>
              <a:rPr lang="ru-RU" sz="2000" b="1" dirty="0"/>
              <a:t>не требующие устранений на прямых и кривых </a:t>
            </a:r>
            <a:r>
              <a:rPr lang="ru-RU" sz="2000" dirty="0"/>
              <a:t>участках </a:t>
            </a:r>
            <a:r>
              <a:rPr lang="ru-RU" sz="2000" dirty="0" smtClean="0"/>
              <a:t>пути </a:t>
            </a:r>
            <a:r>
              <a:rPr lang="ru-RU" sz="2000" b="1" dirty="0"/>
              <a:t>радиусом 350 м и более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не должны превышать по сужению -4 мм, по уширению +6 мм</a:t>
            </a:r>
            <a:r>
              <a:rPr lang="ru-RU" sz="2000" dirty="0"/>
              <a:t>.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://www.kamensky.ru/im/2011/04/30/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3"/>
          <a:stretch/>
        </p:blipFill>
        <p:spPr bwMode="auto">
          <a:xfrm>
            <a:off x="1566900" y="353762"/>
            <a:ext cx="6010200" cy="330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5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63522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5529" y="4509120"/>
            <a:ext cx="7343602" cy="592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         </a:t>
            </a:r>
            <a:r>
              <a:rPr lang="ru-RU" sz="2400" b="1" dirty="0" smtClean="0"/>
              <a:t>Ширина </a:t>
            </a:r>
            <a:r>
              <a:rPr lang="ru-RU" sz="2400" b="1" dirty="0"/>
              <a:t>колеи </a:t>
            </a:r>
            <a:r>
              <a:rPr lang="ru-RU" sz="2400" b="1" dirty="0">
                <a:solidFill>
                  <a:srgbClr val="C00000"/>
                </a:solidFill>
              </a:rPr>
              <a:t>менее 1512 мм </a:t>
            </a:r>
            <a:r>
              <a:rPr lang="ru-RU" sz="2400" b="1" u="sng" dirty="0"/>
              <a:t>не допускается</a:t>
            </a:r>
            <a:r>
              <a:rPr lang="ru-RU" sz="2400" b="1" dirty="0"/>
              <a:t>.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2" name="Picture 8" descr="https://gtrk.tv/sites/default/files/news/95282/preview-1318739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4"/>
          <a:stretch/>
        </p:blipFill>
        <p:spPr bwMode="auto">
          <a:xfrm>
            <a:off x="155575" y="643160"/>
            <a:ext cx="4141755" cy="365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Picture 10" descr="https://user72902.clients-cdnnow.ru/localStorage/news/18/37/ae/7c/1837ae7c_resizedScaled_1020to57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b="16258"/>
          <a:stretch/>
        </p:blipFill>
        <p:spPr bwMode="auto">
          <a:xfrm>
            <a:off x="4499992" y="635222"/>
            <a:ext cx="4536504" cy="366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38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6206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20583" y="5670124"/>
            <a:ext cx="8055297" cy="4368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         </a:t>
            </a:r>
            <a:r>
              <a:rPr lang="ru-RU" sz="2400" b="1" dirty="0" smtClean="0"/>
              <a:t>Ширина </a:t>
            </a:r>
            <a:r>
              <a:rPr lang="ru-RU" sz="2400" b="1" dirty="0"/>
              <a:t>колеи </a:t>
            </a:r>
            <a:r>
              <a:rPr lang="ru-RU" sz="2400" b="1" dirty="0">
                <a:solidFill>
                  <a:srgbClr val="C00000"/>
                </a:solidFill>
              </a:rPr>
              <a:t>более 1548 мм </a:t>
            </a:r>
            <a:r>
              <a:rPr lang="ru-RU" sz="2400" b="1" u="sng" dirty="0"/>
              <a:t>не допускается.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http://permnew.ru/int/foto/2018/04/jel1904/IMG_8103-720x400,720x400_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465138"/>
            <a:ext cx="7708439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7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06762" y="609601"/>
            <a:ext cx="4685718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</a:rPr>
              <a:t>Верх головок </a:t>
            </a:r>
            <a:r>
              <a:rPr lang="ru-RU" sz="2000" dirty="0"/>
              <a:t>рельсов обеих нитей </a:t>
            </a:r>
            <a:r>
              <a:rPr lang="ru-RU" sz="2000" dirty="0" err="1" smtClean="0"/>
              <a:t>ж.д</a:t>
            </a:r>
            <a:r>
              <a:rPr lang="ru-RU" sz="2000" dirty="0" smtClean="0"/>
              <a:t>. </a:t>
            </a:r>
            <a:r>
              <a:rPr lang="ru-RU" sz="2000" dirty="0"/>
              <a:t>пути </a:t>
            </a:r>
            <a:r>
              <a:rPr lang="ru-RU" sz="2000" b="1" dirty="0"/>
              <a:t>на прямых участках </a:t>
            </a:r>
            <a:r>
              <a:rPr lang="ru-RU" sz="2000" dirty="0"/>
              <a:t>должен быть </a:t>
            </a:r>
            <a:r>
              <a:rPr lang="ru-RU" sz="2000" dirty="0">
                <a:solidFill>
                  <a:srgbClr val="C00000"/>
                </a:solidFill>
              </a:rPr>
              <a:t>в одном уровне.  </a:t>
            </a:r>
            <a:endParaRPr lang="ru-RU" sz="2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500" dirty="0" smtClean="0"/>
              <a:t>                                                                    (</a:t>
            </a:r>
            <a:r>
              <a:rPr lang="ru-RU" sz="1500" dirty="0"/>
              <a:t>ПТЭ Прил.1 п.10)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 l="29823" t="31496" r="30708" b="43701"/>
          <a:stretch>
            <a:fillRect/>
          </a:stretch>
        </p:blipFill>
        <p:spPr bwMode="auto">
          <a:xfrm>
            <a:off x="141302" y="473075"/>
            <a:ext cx="3816375" cy="199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6 v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09" y="2556710"/>
            <a:ext cx="3921968" cy="262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2788" y="3140968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Разрешается</a:t>
            </a:r>
            <a:r>
              <a:rPr lang="ru-RU" sz="2000" dirty="0"/>
              <a:t> </a:t>
            </a:r>
            <a:r>
              <a:rPr lang="ru-RU" sz="2000" b="1" dirty="0"/>
              <a:t>на прямых участках </a:t>
            </a:r>
            <a:r>
              <a:rPr lang="ru-RU" sz="2000" dirty="0" smtClean="0"/>
              <a:t>пути </a:t>
            </a:r>
            <a:r>
              <a:rPr lang="ru-RU" sz="2000" dirty="0"/>
              <a:t>содержать одну рельсовую нить </a:t>
            </a:r>
            <a:r>
              <a:rPr lang="ru-RU" sz="2000" b="1" dirty="0">
                <a:solidFill>
                  <a:srgbClr val="C00000"/>
                </a:solidFill>
              </a:rPr>
              <a:t>на 6 мм выше </a:t>
            </a:r>
            <a:r>
              <a:rPr lang="ru-RU" sz="2000" dirty="0"/>
              <a:t>другой. </a:t>
            </a:r>
          </a:p>
          <a:p>
            <a:r>
              <a:rPr lang="ru-RU" sz="1400" dirty="0"/>
              <a:t>                     </a:t>
            </a:r>
            <a:r>
              <a:rPr lang="ru-RU" sz="1400" dirty="0" smtClean="0"/>
              <a:t>                                                        </a:t>
            </a:r>
            <a:r>
              <a:rPr lang="ru-RU" sz="1400" dirty="0"/>
              <a:t>(ПТЭ Прил.1 п.10)</a:t>
            </a:r>
          </a:p>
          <a:p>
            <a:r>
              <a:rPr lang="ru-RU" sz="2400" dirty="0" smtClean="0"/>
              <a:t>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679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7545" y="3361182"/>
            <a:ext cx="8928992" cy="25880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2200" dirty="0"/>
              <a:t>Фактическое </a:t>
            </a:r>
            <a:r>
              <a:rPr lang="ru-RU" sz="2200" b="1" dirty="0">
                <a:solidFill>
                  <a:srgbClr val="C00000"/>
                </a:solidFill>
              </a:rPr>
              <a:t>максимальное</a:t>
            </a:r>
            <a:r>
              <a:rPr lang="ru-RU" sz="2200" dirty="0"/>
              <a:t> </a:t>
            </a:r>
            <a:r>
              <a:rPr lang="ru-RU" sz="2200" b="1" dirty="0">
                <a:solidFill>
                  <a:srgbClr val="C00000"/>
                </a:solidFill>
              </a:rPr>
              <a:t>возвышение</a:t>
            </a:r>
            <a:r>
              <a:rPr lang="ru-RU" sz="2200" dirty="0"/>
              <a:t> наружного рельса с учетом допусков на содержание </a:t>
            </a:r>
            <a:r>
              <a:rPr lang="ru-RU" sz="2200" b="1" dirty="0">
                <a:solidFill>
                  <a:srgbClr val="C00000"/>
                </a:solidFill>
              </a:rPr>
              <a:t>должно составлять 150 </a:t>
            </a:r>
            <a:r>
              <a:rPr lang="ru-RU" sz="2200" b="1" dirty="0" smtClean="0">
                <a:solidFill>
                  <a:srgbClr val="C00000"/>
                </a:solidFill>
              </a:rPr>
              <a:t>мм.</a:t>
            </a:r>
            <a:endParaRPr lang="ru-RU" sz="22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200" dirty="0"/>
              <a:t> </a:t>
            </a:r>
            <a:r>
              <a:rPr lang="ru-RU" sz="2200" dirty="0" smtClean="0"/>
              <a:t> </a:t>
            </a:r>
            <a:r>
              <a:rPr lang="ru-RU" sz="2200" dirty="0"/>
              <a:t>Величина возвышения наружной нити </a:t>
            </a:r>
            <a:r>
              <a:rPr lang="ru-RU" sz="2200" b="1" dirty="0">
                <a:solidFill>
                  <a:srgbClr val="C00000"/>
                </a:solidFill>
              </a:rPr>
              <a:t>на стрелочных переводах </a:t>
            </a:r>
            <a:r>
              <a:rPr lang="ru-RU" sz="2200" dirty="0"/>
              <a:t>должна быть </a:t>
            </a:r>
            <a:r>
              <a:rPr lang="ru-RU" sz="2200" b="1" dirty="0">
                <a:solidFill>
                  <a:srgbClr val="C00000"/>
                </a:solidFill>
              </a:rPr>
              <a:t>не более 75 мм.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1400" dirty="0" smtClean="0"/>
              <a:t>(ПТЭ Прил.1 п.4; Пр</a:t>
            </a:r>
            <a:r>
              <a:rPr lang="ru-RU" sz="1400" dirty="0"/>
              <a:t>.№36 от </a:t>
            </a:r>
            <a:r>
              <a:rPr lang="ru-RU" sz="1400" dirty="0" smtClean="0"/>
              <a:t>30.01.2018г</a:t>
            </a:r>
          </a:p>
          <a:p>
            <a:pPr marL="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«О внесении изменений в ПТЭ п.4)</a:t>
            </a:r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4"/>
          <p:cNvGrpSpPr>
            <a:grpSpLocks/>
          </p:cNvGrpSpPr>
          <p:nvPr/>
        </p:nvGrpSpPr>
        <p:grpSpPr bwMode="auto">
          <a:xfrm>
            <a:off x="5076056" y="685728"/>
            <a:ext cx="3744416" cy="2757946"/>
            <a:chOff x="4872398" y="336200"/>
            <a:chExt cx="5895975" cy="4815282"/>
          </a:xfrm>
        </p:grpSpPr>
        <p:pic>
          <p:nvPicPr>
            <p:cNvPr id="10" name="Picture 1" descr="-150"/>
            <p:cNvPicPr>
              <a:picLocks noChangeAspect="1" noChangeArrowheads="1"/>
            </p:cNvPicPr>
            <p:nvPr/>
          </p:nvPicPr>
          <p:blipFill>
            <a:blip r:embed="rId2" cstate="print"/>
            <a:srcRect t="10500"/>
            <a:stretch>
              <a:fillRect/>
            </a:stretch>
          </p:blipFill>
          <p:spPr bwMode="auto">
            <a:xfrm>
              <a:off x="4872398" y="1865358"/>
              <a:ext cx="5895975" cy="3286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Прямоугольник 3"/>
            <p:cNvSpPr>
              <a:spLocks noChangeArrowheads="1"/>
            </p:cNvSpPr>
            <p:nvPr/>
          </p:nvSpPr>
          <p:spPr bwMode="auto">
            <a:xfrm>
              <a:off x="5173911" y="336200"/>
              <a:ext cx="4572001" cy="2095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В зависимости от радиуса кривой и скорости </a:t>
              </a:r>
            </a:p>
            <a:p>
              <a:pPr algn="ctr"/>
              <a:r>
                <a:rPr lang="ru-RU" dirty="0" smtClean="0">
                  <a:solidFill>
                    <a:srgbClr val="FF0000"/>
                  </a:solidFill>
                </a:rPr>
                <a:t>движения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8674" name="Picture 2" descr="https://www.trackopedia.info/fileadmin/user_upload/03_Gleisbau_und_Instandhaltung/Werkzeuge_und_Kleinmaschinen/Messgeraete/Weichenspur_UEberhoehungsmessgerae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32046" b="9003"/>
          <a:stretch/>
        </p:blipFill>
        <p:spPr bwMode="auto">
          <a:xfrm>
            <a:off x="4988786" y="4581128"/>
            <a:ext cx="3918956" cy="218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1413" t="5135" r="23226" b="31109"/>
          <a:stretch/>
        </p:blipFill>
        <p:spPr>
          <a:xfrm>
            <a:off x="486759" y="465138"/>
            <a:ext cx="432048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2465" y="0"/>
            <a:ext cx="8928992" cy="4651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914254"/>
            <a:ext cx="9049072" cy="1584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 </a:t>
            </a:r>
            <a:r>
              <a:rPr lang="ru-RU" sz="2000" b="1" dirty="0"/>
              <a:t>Мосты и </a:t>
            </a:r>
            <a:r>
              <a:rPr lang="ru-RU" sz="2000" b="1" dirty="0" smtClean="0"/>
              <a:t>тоннели </a:t>
            </a:r>
            <a:r>
              <a:rPr lang="ru-RU" sz="2000" b="1" dirty="0"/>
              <a:t>  ограждаются контрольно-габаритными </a:t>
            </a:r>
            <a:r>
              <a:rPr lang="ru-RU" sz="2000" b="1" dirty="0" smtClean="0"/>
              <a:t>устройствами (КГУ), </a:t>
            </a:r>
            <a:r>
              <a:rPr lang="ru-RU" sz="2000" b="1" dirty="0"/>
              <a:t>оборудуются оповестительной сигнализацией и заградительными светофорами</a:t>
            </a:r>
            <a:r>
              <a:rPr lang="ru-RU" sz="2000" dirty="0"/>
              <a:t>. </a:t>
            </a:r>
            <a:r>
              <a:rPr lang="ru-RU" sz="2000" dirty="0" smtClean="0"/>
              <a:t>                                             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Приложение №1 п.11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portal.lviv.ua/wp-content/uploads/2018/05/DSC_07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56" y="748610"/>
            <a:ext cx="5760640" cy="424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0836" y="409546"/>
            <a:ext cx="5547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Требование ПТЭ к искусственным сооружениям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9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9724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88334"/>
            <a:ext cx="8640960" cy="61370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                          Блиц-опрос</a:t>
            </a:r>
            <a:r>
              <a:rPr lang="ru-RU" b="1" dirty="0"/>
              <a:t>:</a:t>
            </a:r>
            <a:br>
              <a:rPr lang="ru-RU" b="1" dirty="0"/>
            </a:br>
            <a:r>
              <a:rPr lang="ru-RU" b="1" dirty="0"/>
              <a:t>  </a:t>
            </a:r>
            <a:r>
              <a:rPr lang="ru-RU" b="1" dirty="0" smtClean="0"/>
              <a:t>               </a:t>
            </a:r>
            <a:r>
              <a:rPr lang="ru-RU" b="1" u="sng" dirty="0" smtClean="0"/>
              <a:t>Поясните </a:t>
            </a:r>
            <a:r>
              <a:rPr lang="ru-RU" b="1" u="sng" dirty="0"/>
              <a:t>значение цифр:</a:t>
            </a:r>
            <a:br>
              <a:rPr lang="ru-RU" b="1" u="sng" dirty="0"/>
            </a:br>
            <a:r>
              <a:rPr lang="ru-RU" b="1" dirty="0"/>
              <a:t>1.0,0015;                                     2. 1535 мм;               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3.0,0025, но не круче 0,010; 4. 1524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5. не менее 1500 м;                6. -4 мм;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7. до 600 м;                               8. +8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9. не менее 5,5 м;                   10. 1512 мм;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11.не менее 5,0 м;                  12. 1548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13.не менее 9,6 м;                  14. 6 мм;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15.не менее 9,1 м;                  16. 150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17. 1520 мм;                             18. 75 мм;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19. 1530 мм</a:t>
            </a:r>
            <a:r>
              <a:rPr lang="ru-RU" b="1"/>
              <a:t>;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37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1775" y="-99555"/>
            <a:ext cx="8880921" cy="357507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9151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119169"/>
            <a:ext cx="8928992" cy="290164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Железнодорожный путь </a:t>
            </a:r>
            <a:r>
              <a:rPr lang="ru-RU" sz="2400" b="1" dirty="0"/>
              <a:t>в отношении радиусов кривых, сопряжения прямых и кривых, крутизны уклонов </a:t>
            </a:r>
            <a:r>
              <a:rPr lang="ru-RU" sz="2400" b="1" dirty="0">
                <a:solidFill>
                  <a:srgbClr val="C00000"/>
                </a:solidFill>
              </a:rPr>
              <a:t>должен соответствовать утвержденному плану и профилю </a:t>
            </a:r>
            <a:r>
              <a:rPr lang="ru-RU" sz="2400" b="1" dirty="0"/>
              <a:t>железнодорожной линии</a:t>
            </a:r>
            <a:r>
              <a:rPr lang="ru-RU" sz="2400" b="1" dirty="0" smtClean="0"/>
              <a:t>.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                                                                                                                              </a:t>
            </a:r>
            <a:r>
              <a:rPr lang="ru-RU" sz="1600" dirty="0"/>
              <a:t>(ПТЭ Прил.1 </a:t>
            </a:r>
            <a:r>
              <a:rPr lang="ru-RU" sz="1600" dirty="0" smtClean="0"/>
              <a:t>п.3)</a:t>
            </a:r>
            <a:endParaRPr lang="ru-RU" sz="1600" dirty="0"/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800" b="1" u="sng" dirty="0">
                <a:solidFill>
                  <a:srgbClr val="C00000"/>
                </a:solidFill>
              </a:rPr>
              <a:t>План</a:t>
            </a:r>
            <a:r>
              <a:rPr lang="ru-RU" sz="2800" b="1" dirty="0"/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ж.д</a:t>
            </a:r>
            <a:r>
              <a:rPr lang="ru-RU" sz="2800" b="1" dirty="0" smtClean="0">
                <a:solidFill>
                  <a:srgbClr val="C00000"/>
                </a:solidFill>
              </a:rPr>
              <a:t>. пути - это проекция </a:t>
            </a:r>
            <a:r>
              <a:rPr lang="ru-RU" sz="2800" b="1" dirty="0">
                <a:solidFill>
                  <a:srgbClr val="C00000"/>
                </a:solidFill>
              </a:rPr>
              <a:t>оси пути </a:t>
            </a:r>
            <a:r>
              <a:rPr lang="ru-RU" sz="2800" b="1" u="sng" dirty="0">
                <a:solidFill>
                  <a:srgbClr val="C00000"/>
                </a:solidFill>
              </a:rPr>
              <a:t>на горизонтальную плоскость</a:t>
            </a:r>
            <a:r>
              <a:rPr lang="ru-RU" sz="2800" b="1" dirty="0"/>
              <a:t>, а </a:t>
            </a:r>
            <a:r>
              <a:rPr lang="ru-RU" sz="2800" b="1" u="sng" dirty="0">
                <a:solidFill>
                  <a:srgbClr val="7030A0"/>
                </a:solidFill>
              </a:rPr>
              <a:t>продольный профиль </a:t>
            </a:r>
            <a:r>
              <a:rPr lang="ru-RU" sz="2800" b="1" dirty="0">
                <a:solidFill>
                  <a:srgbClr val="7030A0"/>
                </a:solidFill>
              </a:rPr>
              <a:t>— </a:t>
            </a:r>
            <a:r>
              <a:rPr lang="ru-RU" sz="2800" b="1" u="sng" dirty="0">
                <a:solidFill>
                  <a:srgbClr val="7030A0"/>
                </a:solidFill>
              </a:rPr>
              <a:t>на вертикальную плоскость</a:t>
            </a:r>
            <a:r>
              <a:rPr lang="ru-RU" sz="2800" b="1" u="sng" dirty="0" smtClean="0">
                <a:solidFill>
                  <a:srgbClr val="7030A0"/>
                </a:solidFill>
              </a:rPr>
              <a:t>.</a:t>
            </a:r>
            <a:endParaRPr lang="ru-RU" sz="2800" b="1" u="sng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52966">
            <a:off x="2738027" y="1501018"/>
            <a:ext cx="112785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67453" y="1556792"/>
            <a:ext cx="1067107" cy="103909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30490">
            <a:off x="930457" y="1350891"/>
            <a:ext cx="1127858" cy="5791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82465">
            <a:off x="273063" y="1350891"/>
            <a:ext cx="1127858" cy="5791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696911">
            <a:off x="3680907" y="1741842"/>
            <a:ext cx="1127858" cy="5791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33571">
            <a:off x="4680474" y="1752442"/>
            <a:ext cx="1127858" cy="5791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02845">
            <a:off x="5653851" y="1662910"/>
            <a:ext cx="1127858" cy="5791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599749">
            <a:off x="6616413" y="1459019"/>
            <a:ext cx="1127858" cy="57917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284090">
            <a:off x="7574475" y="1214876"/>
            <a:ext cx="1127858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4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599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344219"/>
            <a:ext cx="8880921" cy="23371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Ж.д. </a:t>
            </a:r>
            <a:r>
              <a:rPr lang="ru-RU" sz="2000" b="1" dirty="0">
                <a:solidFill>
                  <a:srgbClr val="C00000"/>
                </a:solidFill>
              </a:rPr>
              <a:t>станции, разъезды и обгонные пункты </a:t>
            </a:r>
            <a:r>
              <a:rPr lang="ru-RU" sz="2000" dirty="0"/>
              <a:t>должны располагаться </a:t>
            </a:r>
            <a:r>
              <a:rPr lang="ru-RU" sz="2000" b="1" u="sng" dirty="0">
                <a:solidFill>
                  <a:srgbClr val="C00000"/>
                </a:solidFill>
              </a:rPr>
              <a:t>на горизонтальной площадке</a:t>
            </a:r>
            <a:r>
              <a:rPr lang="ru-RU" sz="2000" dirty="0"/>
              <a:t>. </a:t>
            </a:r>
            <a:r>
              <a:rPr lang="ru-RU" sz="2000" b="1" u="sng" dirty="0"/>
              <a:t>В отдельных случаях</a:t>
            </a:r>
            <a:r>
              <a:rPr lang="ru-RU" sz="2000" u="sng" dirty="0"/>
              <a:t> </a:t>
            </a:r>
            <a:r>
              <a:rPr lang="ru-RU" sz="2000" dirty="0"/>
              <a:t>допускается расположение их </a:t>
            </a:r>
            <a:r>
              <a:rPr lang="ru-RU" sz="2000" b="1" dirty="0">
                <a:solidFill>
                  <a:srgbClr val="C00000"/>
                </a:solidFill>
              </a:rPr>
              <a:t>на уклонах не круче 0,0015</a:t>
            </a:r>
            <a:r>
              <a:rPr lang="ru-RU" sz="2000" dirty="0"/>
              <a:t>, а </a:t>
            </a:r>
            <a:r>
              <a:rPr lang="ru-RU" sz="2000" u="sng" dirty="0"/>
              <a:t>в </a:t>
            </a:r>
            <a:r>
              <a:rPr lang="ru-RU" sz="2000" b="1" u="sng" dirty="0"/>
              <a:t>трудных топографических </a:t>
            </a:r>
            <a:r>
              <a:rPr lang="ru-RU" sz="2000" dirty="0"/>
              <a:t>условиях проектирования (далее — трудные условия) —</a:t>
            </a:r>
            <a:r>
              <a:rPr lang="ru-RU" sz="2000" b="1" dirty="0">
                <a:solidFill>
                  <a:srgbClr val="C00000"/>
                </a:solidFill>
              </a:rPr>
              <a:t>круче 0,0025, но не круче 0,010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</a:t>
            </a:r>
            <a:r>
              <a:rPr lang="ru-RU" sz="2000" dirty="0" smtClean="0"/>
              <a:t>  </a:t>
            </a:r>
            <a:r>
              <a:rPr lang="ru-RU" sz="1400" dirty="0" smtClean="0"/>
              <a:t>(</a:t>
            </a:r>
            <a:r>
              <a:rPr lang="ru-RU" sz="1400" dirty="0"/>
              <a:t>ПТЭ Прил.1 п.4)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AutoShape 2" descr="Картинки по запросу оао ржд фото железнодорожный путь в сопряжении прямых и кривых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Картинки по запросу оао ржд фото железнодорожный станция на укло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51" y="379251"/>
            <a:ext cx="4288941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оао ржд фото железнодорожный станция на укл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9252"/>
            <a:ext cx="4337012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257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766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3270477"/>
            <a:ext cx="8986024" cy="25202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b="1" u="sng" dirty="0" smtClean="0">
                <a:solidFill>
                  <a:srgbClr val="7030A0"/>
                </a:solidFill>
              </a:rPr>
              <a:t>В профиле выделяют два элемента: </a:t>
            </a: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Горизонтальные площадки- </a:t>
            </a:r>
            <a:r>
              <a:rPr lang="ru-RU" sz="2600" dirty="0" smtClean="0"/>
              <a:t>характеризуются </a:t>
            </a:r>
            <a:r>
              <a:rPr lang="ru-RU" sz="2600" dirty="0" smtClean="0">
                <a:solidFill>
                  <a:srgbClr val="C00000"/>
                </a:solidFill>
              </a:rPr>
              <a:t>протяженностью и </a:t>
            </a:r>
            <a:r>
              <a:rPr lang="ru-RU" sz="2600" b="1" dirty="0" smtClean="0">
                <a:solidFill>
                  <a:srgbClr val="C00000"/>
                </a:solidFill>
              </a:rPr>
              <a:t>уклоны</a:t>
            </a:r>
            <a:r>
              <a:rPr lang="ru-RU" sz="2600" b="1" dirty="0" smtClean="0"/>
              <a:t> </a:t>
            </a:r>
            <a:r>
              <a:rPr lang="ru-RU" sz="2600" dirty="0" smtClean="0"/>
              <a:t>характеризуются </a:t>
            </a:r>
            <a:r>
              <a:rPr lang="ru-RU" sz="2600" dirty="0" smtClean="0">
                <a:solidFill>
                  <a:srgbClr val="C00000"/>
                </a:solidFill>
              </a:rPr>
              <a:t>крутизной. 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Крутизна уклона </a:t>
            </a:r>
            <a:r>
              <a:rPr lang="ru-RU" sz="2600" dirty="0" smtClean="0"/>
              <a:t>– это отношение возвышения одной точки над другой к горизонтальному расстоянию между ними. </a:t>
            </a:r>
          </a:p>
          <a:p>
            <a:pPr marL="0" indent="0" algn="just"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В зависимости от направления </a:t>
            </a:r>
            <a:r>
              <a:rPr lang="ru-RU" sz="2600" dirty="0" smtClean="0"/>
              <a:t>движения поезда наклонный участок будет </a:t>
            </a:r>
            <a:r>
              <a:rPr lang="ru-RU" sz="2600" dirty="0" smtClean="0">
                <a:solidFill>
                  <a:srgbClr val="C00000"/>
                </a:solidFill>
              </a:rPr>
              <a:t>подъёмом или спуском.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Безимени-3.jpg"/>
          <p:cNvPicPr>
            <a:picLocks noChangeAspect="1"/>
          </p:cNvPicPr>
          <p:nvPr/>
        </p:nvPicPr>
        <p:blipFill>
          <a:blip r:embed="rId2" cstate="print"/>
          <a:srcRect l="17308" t="13850" r="14999" b="21237"/>
          <a:stretch>
            <a:fillRect/>
          </a:stretch>
        </p:blipFill>
        <p:spPr bwMode="auto">
          <a:xfrm>
            <a:off x="827584" y="452664"/>
            <a:ext cx="7051675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6132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55684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759131"/>
            <a:ext cx="9144000" cy="20701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За основу определения крутизны берется </a:t>
            </a:r>
            <a:r>
              <a:rPr lang="ru-RU" sz="2000" b="1" dirty="0">
                <a:solidFill>
                  <a:srgbClr val="C00000"/>
                </a:solidFill>
              </a:rPr>
              <a:t>1000 метров</a:t>
            </a:r>
            <a:r>
              <a:rPr lang="ru-RU" sz="2000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выражается в тысячных долях и записывается в виде десятичной дроби: </a:t>
            </a:r>
            <a:r>
              <a:rPr lang="ru-RU" sz="2000" b="1" dirty="0">
                <a:solidFill>
                  <a:srgbClr val="C00000"/>
                </a:solidFill>
              </a:rPr>
              <a:t>0,001;  0,0015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Обозначается </a:t>
            </a:r>
            <a:r>
              <a:rPr lang="ru-RU" sz="2000" dirty="0"/>
              <a:t>5 ‰ (</a:t>
            </a:r>
            <a:r>
              <a:rPr lang="ru-RU" sz="2000" dirty="0" err="1"/>
              <a:t>промили</a:t>
            </a:r>
            <a:r>
              <a:rPr lang="ru-RU" sz="2000" dirty="0"/>
              <a:t>), это значит что на каждые </a:t>
            </a:r>
            <a:r>
              <a:rPr lang="ru-RU" sz="2000" dirty="0" smtClean="0"/>
              <a:t>1000 м </a:t>
            </a:r>
            <a:r>
              <a:rPr lang="ru-RU" sz="2000" dirty="0"/>
              <a:t>пути подъем или спуск происходит на 5 метров.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3" descr="Безимени-5.jpg"/>
          <p:cNvPicPr>
            <a:picLocks noChangeAspect="1"/>
          </p:cNvPicPr>
          <p:nvPr/>
        </p:nvPicPr>
        <p:blipFill>
          <a:blip r:embed="rId3" cstate="print"/>
          <a:srcRect l="27950" t="25089" r="27950" b="34669"/>
          <a:stretch>
            <a:fillRect/>
          </a:stretch>
        </p:blipFill>
        <p:spPr bwMode="auto">
          <a:xfrm>
            <a:off x="79732" y="723145"/>
            <a:ext cx="42433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409793" y="6233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Например</a:t>
            </a:r>
            <a:r>
              <a:rPr lang="ru-RU" dirty="0"/>
              <a:t>, если h=</a:t>
            </a:r>
            <a:r>
              <a:rPr lang="ru-RU" b="1" dirty="0"/>
              <a:t>5 м</a:t>
            </a:r>
            <a:r>
              <a:rPr lang="ru-RU" dirty="0"/>
              <a:t>, а l=</a:t>
            </a:r>
            <a:r>
              <a:rPr lang="ru-RU" b="1" dirty="0"/>
              <a:t>1000 м</a:t>
            </a:r>
            <a:r>
              <a:rPr lang="ru-RU" dirty="0"/>
              <a:t>, то уклон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составит</a:t>
            </a:r>
            <a:r>
              <a:rPr lang="ru-RU" dirty="0"/>
              <a:t>:</a:t>
            </a: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9508421"/>
              </p:ext>
            </p:extLst>
          </p:nvPr>
        </p:nvGraphicFramePr>
        <p:xfrm>
          <a:off x="5552546" y="995307"/>
          <a:ext cx="3090862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3" name="Формула" r:id="rId4" imgW="1675673" imgH="393529" progId="Equation.3">
                  <p:embed/>
                </p:oleObj>
              </mc:Choice>
              <mc:Fallback>
                <p:oleObj name="Формула" r:id="rId4" imgW="1675673" imgH="393529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2546" y="995307"/>
                        <a:ext cx="3090862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93856" y="4598466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/>
              <a:t>Определите, на какую высоту поднимается поезд, следуя </a:t>
            </a:r>
            <a:r>
              <a:rPr lang="ru-RU" sz="2000" i="1" dirty="0" smtClean="0"/>
              <a:t>по уклону </a:t>
            </a:r>
            <a:r>
              <a:rPr lang="ru-RU" sz="2000" i="1" dirty="0"/>
              <a:t>длиной 15 км с крутизной 8 </a:t>
            </a:r>
            <a:r>
              <a:rPr lang="ru-RU" sz="2000" i="1" dirty="0" smtClean="0"/>
              <a:t>‰.</a:t>
            </a:r>
          </a:p>
          <a:p>
            <a:r>
              <a:rPr lang="ru-RU" sz="2000" b="1" dirty="0" smtClean="0"/>
              <a:t>                                            </a:t>
            </a:r>
            <a:r>
              <a:rPr lang="ru-RU" sz="2000" i="1" dirty="0" smtClean="0"/>
              <a:t>Решение</a:t>
            </a:r>
            <a:r>
              <a:rPr lang="ru-RU" sz="2000" b="1" i="1" dirty="0"/>
              <a:t>:</a:t>
            </a:r>
            <a:r>
              <a:rPr lang="ru-RU" sz="2000" i="1" dirty="0"/>
              <a:t> h= i × l = 8×15=120 м </a:t>
            </a:r>
          </a:p>
          <a:p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 rot="16200000">
            <a:off x="3512545" y="1368644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5 м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556840"/>
            <a:ext cx="1524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/>
              <a:t>i</a:t>
            </a:r>
            <a:r>
              <a:rPr lang="en-US" sz="3600" b="1" dirty="0" smtClean="0"/>
              <a:t> – 5%</a:t>
            </a:r>
            <a:r>
              <a:rPr lang="en-US" b="1" dirty="0" smtClean="0"/>
              <a:t>0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08244" y="530345"/>
            <a:ext cx="27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15616" y="1826853"/>
            <a:ext cx="27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Б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37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31273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23" y="375354"/>
            <a:ext cx="8899525" cy="6357958"/>
          </a:xfrm>
        </p:spPr>
      </p:pic>
      <p:sp>
        <p:nvSpPr>
          <p:cNvPr id="13" name="Прямоугольник 12"/>
          <p:cNvSpPr/>
          <p:nvPr/>
        </p:nvSpPr>
        <p:spPr>
          <a:xfrm>
            <a:off x="1907704" y="6237312"/>
            <a:ext cx="5450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Продольный профиль участка Сенная-</a:t>
            </a:r>
            <a:r>
              <a:rPr lang="ru-RU" sz="2000" b="1" dirty="0" err="1" smtClean="0"/>
              <a:t>Громово</a:t>
            </a:r>
            <a:endParaRPr lang="ru-RU" sz="2000" b="1" dirty="0"/>
          </a:p>
        </p:txBody>
      </p:sp>
      <p:pic>
        <p:nvPicPr>
          <p:cNvPr id="9" name="Рисунок 8" descr="https://pandia.ru/text/81/138/images/img12_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357133"/>
            <a:ext cx="9036496" cy="5491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78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725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Техническая эксплуатация сооружений и устройств путевого хозяйства </a:t>
            </a:r>
          </a:p>
        </p:txBody>
      </p:sp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52945"/>
            <a:ext cx="8928992" cy="17775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/>
              <a:t>Для предотвращения самопроизвольного ухода </a:t>
            </a:r>
            <a:r>
              <a:rPr lang="ru-RU" sz="2200" b="1" dirty="0" smtClean="0"/>
              <a:t>вагонов за </a:t>
            </a:r>
            <a:r>
              <a:rPr lang="ru-RU" sz="2200" b="1" dirty="0"/>
              <a:t>пределы полезной длины путей продольный профиль </a:t>
            </a:r>
            <a:r>
              <a:rPr lang="ru-RU" sz="2200" b="1" dirty="0" err="1" smtClean="0"/>
              <a:t>приемо</a:t>
            </a:r>
            <a:r>
              <a:rPr lang="ru-RU" sz="2200" b="1" dirty="0" smtClean="0"/>
              <a:t>-отправочных путей, проектируется </a:t>
            </a:r>
            <a:r>
              <a:rPr lang="ru-RU" sz="2200" b="1" dirty="0">
                <a:solidFill>
                  <a:srgbClr val="C00000"/>
                </a:solidFill>
              </a:rPr>
              <a:t>вогнутого (ямообразного) </a:t>
            </a:r>
            <a:r>
              <a:rPr lang="ru-RU" sz="2200" b="1" dirty="0" smtClean="0">
                <a:solidFill>
                  <a:srgbClr val="C00000"/>
                </a:solidFill>
              </a:rPr>
              <a:t>очертания </a:t>
            </a:r>
            <a:r>
              <a:rPr lang="ru-RU" sz="2200" b="1" dirty="0"/>
              <a:t>с одинаковыми отметками высот по концам полезной длины путей</a:t>
            </a:r>
            <a:r>
              <a:rPr lang="ru-RU" sz="2200" dirty="0"/>
              <a:t>. </a:t>
            </a:r>
            <a:r>
              <a:rPr lang="ru-RU" sz="2200" dirty="0" smtClean="0"/>
              <a:t>                                             </a:t>
            </a:r>
            <a:r>
              <a:rPr lang="ru-RU" sz="1400" dirty="0" smtClean="0"/>
              <a:t>(</a:t>
            </a:r>
            <a:r>
              <a:rPr lang="ru-RU" sz="1400" dirty="0"/>
              <a:t>ПТЭ Прил.1 п.5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pic>
        <p:nvPicPr>
          <p:cNvPr id="6" name="Рисунок 1" descr="Безимени-12.jpg"/>
          <p:cNvPicPr>
            <a:picLocks noChangeAspect="1"/>
          </p:cNvPicPr>
          <p:nvPr/>
        </p:nvPicPr>
        <p:blipFill>
          <a:blip r:embed="rId2" cstate="print"/>
          <a:srcRect l="28194" t="33449" r="32675" b="51401"/>
          <a:stretch>
            <a:fillRect/>
          </a:stretch>
        </p:blipFill>
        <p:spPr bwMode="auto">
          <a:xfrm>
            <a:off x="-30311" y="504514"/>
            <a:ext cx="90258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 descr="Безимени-1.jpg"/>
          <p:cNvPicPr>
            <a:picLocks noChangeAspect="1"/>
          </p:cNvPicPr>
          <p:nvPr/>
        </p:nvPicPr>
        <p:blipFill>
          <a:blip r:embed="rId3" cstate="print"/>
          <a:srcRect l="33463" t="71516" r="27950" b="21861"/>
          <a:stretch>
            <a:fillRect/>
          </a:stretch>
        </p:blipFill>
        <p:spPr bwMode="auto">
          <a:xfrm>
            <a:off x="18026" y="3867076"/>
            <a:ext cx="91440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5" descr="Локомотив с вагоном.JPG"/>
          <p:cNvPicPr>
            <a:picLocks noChangeAspect="1"/>
          </p:cNvPicPr>
          <p:nvPr/>
        </p:nvPicPr>
        <p:blipFill>
          <a:blip r:embed="rId4" cstate="print"/>
          <a:srcRect l="48616" t="781" r="638" b="66087"/>
          <a:stretch>
            <a:fillRect/>
          </a:stretch>
        </p:blipFill>
        <p:spPr bwMode="auto">
          <a:xfrm rot="193015">
            <a:off x="22845" y="3290401"/>
            <a:ext cx="237056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Локомотив с вагоном.JPG"/>
          <p:cNvPicPr>
            <a:picLocks noChangeAspect="1"/>
          </p:cNvPicPr>
          <p:nvPr/>
        </p:nvPicPr>
        <p:blipFill>
          <a:blip r:embed="rId5" cstate="print"/>
          <a:srcRect l="51384" t="8759" r="1346" b="63329"/>
          <a:stretch>
            <a:fillRect/>
          </a:stretch>
        </p:blipFill>
        <p:spPr bwMode="auto">
          <a:xfrm>
            <a:off x="2395320" y="3507159"/>
            <a:ext cx="208756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s://cdn.pixabay.com/photo/2016/06/28/11/14/railroad-1484415__4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02" y="399522"/>
            <a:ext cx="5832648" cy="27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5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35833 -0.011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-0.01111 L 0.03559 0.00047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4599</TotalTime>
  <Words>1764</Words>
  <Application>Microsoft Office PowerPoint</Application>
  <PresentationFormat>Экран (4:3)</PresentationFormat>
  <Paragraphs>177</Paragraphs>
  <Slides>38</Slides>
  <Notes>1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Times New Roman</vt:lpstr>
      <vt:lpstr>Тема Office</vt:lpstr>
      <vt:lpstr>Формула</vt:lpstr>
      <vt:lpstr>ОАО "РЖД"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  <vt:lpstr>Техническая эксплуатация сооружений и устройств путевого хозяйства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390</cp:revision>
  <cp:lastPrinted>2022-02-21T15:18:21Z</cp:lastPrinted>
  <dcterms:created xsi:type="dcterms:W3CDTF">2019-04-21T18:59:03Z</dcterms:created>
  <dcterms:modified xsi:type="dcterms:W3CDTF">2022-02-21T15:21:40Z</dcterms:modified>
</cp:coreProperties>
</file>