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7" r:id="rId2"/>
    <p:sldId id="257" r:id="rId3"/>
    <p:sldId id="262" r:id="rId4"/>
    <p:sldId id="309" r:id="rId5"/>
    <p:sldId id="312" r:id="rId6"/>
    <p:sldId id="310" r:id="rId7"/>
    <p:sldId id="313" r:id="rId8"/>
    <p:sldId id="314" r:id="rId9"/>
    <p:sldId id="316" r:id="rId10"/>
    <p:sldId id="315" r:id="rId11"/>
    <p:sldId id="270" r:id="rId12"/>
    <p:sldId id="319" r:id="rId13"/>
    <p:sldId id="320" r:id="rId14"/>
    <p:sldId id="318" r:id="rId15"/>
    <p:sldId id="321" r:id="rId16"/>
    <p:sldId id="324" r:id="rId17"/>
    <p:sldId id="322" r:id="rId18"/>
    <p:sldId id="327" r:id="rId19"/>
    <p:sldId id="326" r:id="rId20"/>
    <p:sldId id="328" r:id="rId21"/>
    <p:sldId id="329" r:id="rId22"/>
    <p:sldId id="323" r:id="rId23"/>
    <p:sldId id="330" r:id="rId24"/>
    <p:sldId id="325" r:id="rId25"/>
    <p:sldId id="331" r:id="rId26"/>
    <p:sldId id="333" r:id="rId27"/>
    <p:sldId id="332" r:id="rId28"/>
    <p:sldId id="334" r:id="rId29"/>
    <p:sldId id="336" r:id="rId30"/>
    <p:sldId id="337" r:id="rId31"/>
    <p:sldId id="338" r:id="rId32"/>
    <p:sldId id="335" r:id="rId33"/>
    <p:sldId id="339" r:id="rId34"/>
    <p:sldId id="303" r:id="rId35"/>
    <p:sldId id="345" r:id="rId36"/>
    <p:sldId id="340" r:id="rId37"/>
    <p:sldId id="342" r:id="rId38"/>
    <p:sldId id="341" r:id="rId39"/>
    <p:sldId id="346" r:id="rId40"/>
    <p:sldId id="347" r:id="rId41"/>
    <p:sldId id="348" r:id="rId42"/>
    <p:sldId id="349" r:id="rId43"/>
    <p:sldId id="352" r:id="rId44"/>
    <p:sldId id="353" r:id="rId45"/>
    <p:sldId id="351" r:id="rId46"/>
    <p:sldId id="301" r:id="rId47"/>
    <p:sldId id="300" r:id="rId48"/>
    <p:sldId id="306" r:id="rId4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206" autoAdjust="0"/>
  </p:normalViewPr>
  <p:slideViewPr>
    <p:cSldViewPr>
      <p:cViewPr varScale="1">
        <p:scale>
          <a:sx n="68" d="100"/>
          <a:sy n="68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7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0270" y="5445224"/>
            <a:ext cx="9098160" cy="6791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7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92" y="692696"/>
            <a:ext cx="513067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25144"/>
            <a:ext cx="903649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габариту приближения строений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железных дорог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колеи 1435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допускается применять на участках железных дорог колеи 1520 мм пограничных пунктов, на которых применение габарита приближения строений С экономически затруднено, а габарит 1-CM обеспечивает безопасный пропуск эксплуатируемого на этом участке подвижного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91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3789040"/>
            <a:ext cx="8677472" cy="30653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3"/>
          <a:stretch/>
        </p:blipFill>
        <p:spPr bwMode="auto">
          <a:xfrm>
            <a:off x="88395" y="749927"/>
            <a:ext cx="9020109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</p:spTree>
    <p:extLst>
      <p:ext uri="{BB962C8B-B14F-4D97-AF65-F5344CB8AC3E}">
        <p14:creationId xmlns:p14="http://schemas.microsoft.com/office/powerpoint/2010/main" val="270334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нарушать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контейнеры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(груженые или порожние)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и закрепляются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подвижном составе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техническими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 размещения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крепления грузов в вагонах и контейнерах.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r="3926" b="13901"/>
          <a:stretch/>
        </p:blipFill>
        <p:spPr bwMode="auto">
          <a:xfrm>
            <a:off x="1475656" y="720873"/>
            <a:ext cx="6120680" cy="436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117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494" y="4476823"/>
            <a:ext cx="9036496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(габарит подвижного состава)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поперечное перпендикулярное оси железнодорожного пути  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пределах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 должен  помещаться  установленный  на прямом горизонтальном  пути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 наиболее  неблагоприятном  положении в колее и при отсутствии боковых наклонений на рессорах и динамических колебаний)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порожнем, так и в нагруженном состоянии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подвижной состав, в том числе имеющий максимально нормируемые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575" t="17409" b="7945"/>
          <a:stretch/>
        </p:blipFill>
        <p:spPr>
          <a:xfrm>
            <a:off x="5436096" y="754673"/>
            <a:ext cx="3223746" cy="3722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80728"/>
            <a:ext cx="4902345" cy="349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1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941168"/>
            <a:ext cx="9036496" cy="1916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исходным очертанием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которому рассчитываются допускаемые строительные размеры железнодорожного подвижного состава (производится вписывание в габарит).  В зависимости от метода указанного расчета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кинематические.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" t="25674" r="4022" b="13302"/>
          <a:stretch/>
        </p:blipFill>
        <p:spPr bwMode="auto">
          <a:xfrm>
            <a:off x="755576" y="742459"/>
            <a:ext cx="8083000" cy="42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277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Статический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Габарит, для которого устанавливают метод расчета строительных размеров проектируемого железнодорожного подвижного состава с учетом возможных поперечных горизонтальных смещений данной части железнодорожного подвижного состава относительно оси пути вследствие наибольших допускаемых разбегов (зазоров) и износов деталей ходовых частей.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0"/>
          <a:stretch/>
        </p:blipFill>
        <p:spPr>
          <a:xfrm>
            <a:off x="1118034" y="638051"/>
            <a:ext cx="6835211" cy="444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8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09120"/>
            <a:ext cx="9036496" cy="23488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Кинематический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Габарит, для которого устанавливают метод расчета строительных размеров проектируемого железнодорожного подвижного состава с учетом всех возможных поперечных горизонтальных смещений данной части железнодорожного подвижного состава, установленных для статического габарита и, кроме того, возникающих вследствие наклона кузова на рессорах под воздействием центробежной силы и горизонтальной составляющей силы тяжести в кривых с возвышением наружного рельса.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741" r="14933"/>
          <a:stretch/>
        </p:blipFill>
        <p:spPr>
          <a:xfrm>
            <a:off x="2073284" y="750627"/>
            <a:ext cx="4965244" cy="375849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4067944" y="750627"/>
            <a:ext cx="576064" cy="3902509"/>
          </a:xfrm>
          <a:prstGeom prst="line">
            <a:avLst/>
          </a:prstGeom>
          <a:ln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15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692548"/>
            <a:ext cx="9036496" cy="1616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T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допускаемого в обращение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железнодорожным путям общего и необщего пользования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шириной колеи 1520 мм на электрифицированных железных дорогах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участках, сооружения и устройства на которых отвечают требованиям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приближения строений C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5" b="34745"/>
          <a:stretch/>
        </p:blipFill>
        <p:spPr bwMode="auto">
          <a:xfrm>
            <a:off x="4873446" y="653736"/>
            <a:ext cx="4235058" cy="400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138" t="18459" r="15350" b="6569"/>
          <a:stretch/>
        </p:blipFill>
        <p:spPr>
          <a:xfrm>
            <a:off x="72008" y="653737"/>
            <a:ext cx="4683363" cy="40388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2924944"/>
            <a:ext cx="4186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высота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габарита Т 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5300 мм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5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29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Тц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цистерн, вагонов-самосвалов и другого подвижного состава,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допускаемого к обращению по железнодорожным путям общего и необщего пользования, сооружения и устройства на которых приведены к требованиям контрольного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541"/>
          <a:stretch/>
        </p:blipFill>
        <p:spPr>
          <a:xfrm>
            <a:off x="4259421" y="903682"/>
            <a:ext cx="4633059" cy="4541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187" t="26871" r="31101" b="17408"/>
          <a:stretch/>
        </p:blipFill>
        <p:spPr>
          <a:xfrm>
            <a:off x="467543" y="908720"/>
            <a:ext cx="3647861" cy="440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11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Габарит Тпр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железнодорожного подвижного состава,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допускаемого к обращению на главных путях перегонов и станций, а также по другим железнодорожным путям, сооружения устройства и междупутья которых приведены в соответствие с требованиями контрольного очертания настоящего стандарта или имеют технологическую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292"/>
          <a:stretch/>
        </p:blipFill>
        <p:spPr>
          <a:xfrm>
            <a:off x="4653843" y="836712"/>
            <a:ext cx="3845083" cy="41764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1575" t="26869" b="7947"/>
          <a:stretch/>
        </p:blipFill>
        <p:spPr>
          <a:xfrm>
            <a:off x="72009" y="836712"/>
            <a:ext cx="458183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10979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6435" y="1916832"/>
            <a:ext cx="4248472" cy="18362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сооружений, устройств и объектов технического назначения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16,21,22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02" t="33200" r="51577" b="10100"/>
          <a:stretch/>
        </p:blipFill>
        <p:spPr>
          <a:xfrm>
            <a:off x="5652120" y="764704"/>
            <a:ext cx="3096344" cy="31406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296" y="3784260"/>
            <a:ext cx="90364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габарита приближения строений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С, Сп, 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,1-СМ.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проверки габаритов сооружений и устройств и устранения негабаритных мест.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Т, 1-Т; габариты перспективного железнодорожного подвижного состава Тпр и Тц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погрузки, проверка правильности размещения грузов в пределах габаритов погрузки, габаритные ворота.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закрепление выгруженного или подготовленного к погрузке груза около железнодорожных путей. </a:t>
            </a:r>
          </a:p>
        </p:txBody>
      </p:sp>
    </p:spTree>
    <p:extLst>
      <p:ext uri="{BB962C8B-B14F-4D97-AF65-F5344CB8AC3E}">
        <p14:creationId xmlns:p14="http://schemas.microsoft.com/office/powerpoint/2010/main" val="3571307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115177"/>
            <a:ext cx="9036496" cy="17428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 - статический габарит для железнодорожного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допускаемого в обращение по всем железнодорожным путям общего и необщего пользования, внешним и внутренним путям промышленных и транспортных предприятий железных дорог государств - участников Содружества Независимых Государств (СНГ), а также Грузии и Латвии, Литвы, Эстонии;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350" t="8813" r="15350" b="4899"/>
          <a:stretch/>
        </p:blipFill>
        <p:spPr>
          <a:xfrm>
            <a:off x="251520" y="836712"/>
            <a:ext cx="4578580" cy="42784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84" y="836711"/>
            <a:ext cx="4196519" cy="427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64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301208"/>
            <a:ext cx="9036496" cy="140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1-ВМ, О-ВМ, 02-ВМ, ОЗ-ВМ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(аббревиатура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 означает «вагон международный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подвижной состав, допущенный к обращению по всей сети железных дорог колеи 1520 (1524)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 линиям железных дорог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европейских и азиатских стран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 1435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900" r="3538" b="6894"/>
          <a:stretch/>
        </p:blipFill>
        <p:spPr>
          <a:xfrm>
            <a:off x="1547664" y="701824"/>
            <a:ext cx="5972706" cy="459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9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373216"/>
            <a:ext cx="9036496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ГЦ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ГЦru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габариты железнодорожного подвижного состава, установленные для достижения совместимости габаритов в рамках трансъевропейской высокоскоростной железнодорожной системы.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691142"/>
            <a:ext cx="4276046" cy="47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80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395695"/>
              </p:ext>
            </p:extLst>
          </p:nvPr>
        </p:nvGraphicFramePr>
        <p:xfrm>
          <a:off x="611559" y="620713"/>
          <a:ext cx="8444616" cy="5732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34"/>
                <a:gridCol w="4648510"/>
                <a:gridCol w="875806"/>
                <a:gridCol w="960966"/>
              </a:tblGrid>
              <a:tr h="530263"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Габариты подвижного состава</a:t>
                      </a:r>
                      <a:endParaRPr lang="be-BY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400" dirty="0" smtClean="0"/>
                        <a:t>Область применения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Высота, мм</a:t>
                      </a:r>
                      <a:endParaRPr lang="be-BY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Ширина, мм</a:t>
                      </a:r>
                      <a:endParaRPr lang="be-BY" sz="13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Обращение по путям общей сети железных дорог, подъездным путям н путям промышленных предприятий, сооружения и устройства на которых отвечают требованиям габарита С и </a:t>
                      </a:r>
                      <a:r>
                        <a:rPr lang="ru-RU" sz="1400" dirty="0" err="1" smtClean="0"/>
                        <a:t>Сп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r>
                        <a:rPr lang="ru-RU" sz="1400" dirty="0" smtClean="0"/>
                        <a:t>ц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Для цистерн и вагонов-самосвалов, допускаемых к обращению по путям общей сети железных дорог, подъездным путям промышленных и транспортных предприятий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5200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3750</a:t>
                      </a:r>
                      <a:endParaRPr lang="be-BY" sz="1400" dirty="0"/>
                    </a:p>
                  </a:txBody>
                  <a:tcPr/>
                </a:tc>
              </a:tr>
              <a:tr h="3120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r>
                        <a:rPr lang="ru-RU" sz="1400" dirty="0" smtClean="0"/>
                        <a:t>пр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То же для полувагонов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3550</a:t>
                      </a:r>
                      <a:endParaRPr lang="be-BY" sz="14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1-Т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Для подвижного состава, допускаемого к обращению по всем путям общей сети железных дорог, подъездным путям промышленных и транспортных предприятий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1-ВМ (0-Т)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1435 мм, используемая для международных сообщений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4700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0-ВМ (01-Т)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1520 (1524) мм, основные линии железных дорог колеи 1435 мм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4650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3250</a:t>
                      </a:r>
                      <a:endParaRPr lang="be-BY" sz="1400" dirty="0"/>
                    </a:p>
                  </a:txBody>
                  <a:tcPr/>
                </a:tc>
              </a:tr>
              <a:tr h="312019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02-ВМ (02-Т)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e-BY" sz="1400" dirty="0" smtClean="0"/>
                        <a:t>То же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4650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3150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03-ВМ (03-Т)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1520 (1524) мм, железные дороги колеи 1435 мм европейских стран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4280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3150</a:t>
                      </a:r>
                      <a:endParaRPr lang="be-BY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7056" y="6344606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размеры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в таблице.</a:t>
            </a:r>
          </a:p>
        </p:txBody>
      </p:sp>
    </p:spTree>
    <p:extLst>
      <p:ext uri="{BB962C8B-B14F-4D97-AF65-F5344CB8AC3E}">
        <p14:creationId xmlns:p14="http://schemas.microsoft.com/office/powerpoint/2010/main" val="226038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85184"/>
            <a:ext cx="9036496" cy="1772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габаритами приближения строений и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 для двухпутных линий также между габаритами смежных подвижных составов)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смещения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подвижного состава и погруженных на нем грузов, которые возникают при его движении, а также обусловленные допустимыми отклонениями элементов пути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83" y="692696"/>
            <a:ext cx="7200517" cy="445472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2051720" y="1916832"/>
            <a:ext cx="1656184" cy="288032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051720" y="1160748"/>
            <a:ext cx="1728192" cy="252028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724128" y="1160748"/>
            <a:ext cx="1008112" cy="1044116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288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144000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контейнеры (груженые или порожние)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и закрепляются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железнодорожном подвижном составе в соответствии Техническими   условиями размещения и крепления грузов в вагонах и контейнерах, утвержденными приказом МПС России от 27 мая 2003 г. № ЦМ-943.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20" y="707504"/>
            <a:ext cx="3487256" cy="4809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144" y="707504"/>
            <a:ext cx="3487256" cy="48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2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97152"/>
            <a:ext cx="9036496" cy="206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предельное поперечное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(перпендикулярное линии, проходящей в плоскости поверхности катания рельсов на одинаковом расстоянии от их осей симметрии (далее – ось железнодорожного пути)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выходя наружу,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размещаться груз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упаковки и крепления)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открытом железнодорожном  подвижном  составе  при его нахождении на прямом горизонтальном железнодорожном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7873" b="10821"/>
          <a:stretch/>
        </p:blipFill>
        <p:spPr>
          <a:xfrm>
            <a:off x="683568" y="726001"/>
            <a:ext cx="7776864" cy="415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60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617" y="4601966"/>
            <a:ext cx="9036496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измерений и контроля технических параметров сооружений и устройств железнодорожного транспорта, а также железнодорожного подвижного состава, применяемые на железнодорожном транспорте должны соответствовать Федеральному закону от 26 июня 2008 г. №102-ФЗ «Об обеспечении единства измерений».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90" y="753567"/>
            <a:ext cx="5224725" cy="3322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598" t="25526" r="56099" b="9406"/>
          <a:stretch/>
        </p:blipFill>
        <p:spPr>
          <a:xfrm>
            <a:off x="5146696" y="1120845"/>
            <a:ext cx="1959344" cy="2708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7406" t="1125" r="2163"/>
          <a:stretch/>
        </p:blipFill>
        <p:spPr>
          <a:xfrm>
            <a:off x="7164288" y="1120845"/>
            <a:ext cx="1827425" cy="27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4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45385"/>
            <a:ext cx="9144000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 при размещении на открытом подвижном составе, находящемся на прямом горизонтальном участке пути (при совпадении в одной вертикальной плоскости продольных осей вагона и пути),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пределы габарита 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его выход за пределы габарита погрузки в кривых превышает геометрический вынос расчетного вагона).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18" y="1617951"/>
            <a:ext cx="4218798" cy="3627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7562"/>
          <a:stretch/>
        </p:blipFill>
        <p:spPr>
          <a:xfrm>
            <a:off x="4787304" y="924537"/>
            <a:ext cx="3097784" cy="2475191"/>
          </a:xfrm>
          <a:prstGeom prst="rect">
            <a:avLst/>
          </a:prstGeom>
        </p:spPr>
      </p:pic>
      <p:pic>
        <p:nvPicPr>
          <p:cNvPr id="6" name="Picture 6" descr="буровая установка и спец погрузочная техника - тяжеловесный грузы - готовы к отпавк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3088" r="53450"/>
          <a:stretch/>
        </p:blipFill>
        <p:spPr bwMode="auto">
          <a:xfrm>
            <a:off x="6336196" y="2845356"/>
            <a:ext cx="2664296" cy="240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955" y="615863"/>
            <a:ext cx="50040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габаритности груза, высота рассчитывается от уровня верха головок рельсов (УГР).</a:t>
            </a:r>
          </a:p>
        </p:txBody>
      </p:sp>
    </p:spTree>
    <p:extLst>
      <p:ext uri="{BB962C8B-B14F-4D97-AF65-F5344CB8AC3E}">
        <p14:creationId xmlns:p14="http://schemas.microsoft.com/office/powerpoint/2010/main" val="1476603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17945" y="1916832"/>
            <a:ext cx="3938094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выхода грузов за габарит 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указанных выше основных зонах устанавливаются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негабаритности грузов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шесть степеней,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шесть степеней,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три степени.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90" r="2730"/>
          <a:stretch/>
        </p:blipFill>
        <p:spPr>
          <a:xfrm>
            <a:off x="22884" y="908720"/>
            <a:ext cx="4968552" cy="5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6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5157192"/>
            <a:ext cx="8677472" cy="16971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i.ytimg.com/vi/Q8d9zGNcN20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2"/>
          <a:stretch/>
        </p:blipFill>
        <p:spPr bwMode="auto">
          <a:xfrm>
            <a:off x="851619" y="708111"/>
            <a:ext cx="7440761" cy="33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4005064"/>
            <a:ext cx="9036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обеспечения безопасности движения поездов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требуется, чтобы локомотивы и вагоны, а также грузы на открытом подвижном составе могли свободно проходить не только мимо устройств и сооружений, но и мимо следующего по соседним путям подвижного состава, не задевая его.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Эти требования обеспечиваются соблюдением установленных Государственным стандартом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габаритов: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С, Сп, С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1-СМ;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Т, 1-Т, Тпр, Тц;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756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97152"/>
            <a:ext cx="9036496" cy="206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Груз, выходящий по горизонтали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пределы очертаний 3-й степени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4-й (на высоте 3700-4000 мм), 5-й (на высоте 3400-3700 мм) и 6-й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2-й (на   высоте 380-1230 мм) и 6-й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негабаритности и опускающийся ниже 3-6-й степеней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негабаритности, а также превышающий габарит погрузки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высоте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(более 5300 мм), называется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сверхнегабаритным.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826" y="730913"/>
            <a:ext cx="4035902" cy="39871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281" r="4593" b="18500"/>
          <a:stretch/>
        </p:blipFill>
        <p:spPr>
          <a:xfrm>
            <a:off x="733288" y="730913"/>
            <a:ext cx="3694696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15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80" y="4705598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установленными зонами негабаритности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нижнюю, боковую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верхнюю сверхнегабаритность.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Сверхнегабаритность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высоту более 5300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вертикальной.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" y="980728"/>
            <a:ext cx="9125744" cy="33664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24328" y="4143683"/>
            <a:ext cx="1000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нижняя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143683"/>
            <a:ext cx="1017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боковая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4143683"/>
            <a:ext cx="1039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71600" y="980728"/>
            <a:ext cx="5760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75656" y="980728"/>
            <a:ext cx="72008" cy="280831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19672" y="1124744"/>
            <a:ext cx="543739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5300</a:t>
            </a:r>
            <a:endParaRPr lang="ru-RU" sz="1400" u="sng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4143683"/>
            <a:ext cx="1656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810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44008" y="1383337"/>
            <a:ext cx="4499993" cy="53580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следующий вид: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всегда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«Н»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(степени с 1-й по 6-ю);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боковой 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(степени с 1-й по 6-ю);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(степени с 1-й по 3-ю);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сверхнегабаритность.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Сверхнегабаритность в любой зоне указывается цифрой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отсутствие цифрой 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Н3528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негабаритность смешанная: (нижняя 3-й степени, боковая 5-й степени, верхняя 2-й степени и вертикальная сверхнегабаритность).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7376"/>
          <a:stretch/>
        </p:blipFill>
        <p:spPr>
          <a:xfrm>
            <a:off x="17393" y="764704"/>
            <a:ext cx="4626615" cy="58326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59832" y="620688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характера негабаритности используется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пятизначный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негабаритности. </a:t>
            </a:r>
          </a:p>
        </p:txBody>
      </p:sp>
    </p:spTree>
    <p:extLst>
      <p:ext uri="{BB962C8B-B14F-4D97-AF65-F5344CB8AC3E}">
        <p14:creationId xmlns:p14="http://schemas.microsoft.com/office/powerpoint/2010/main" val="2462682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517232"/>
            <a:ext cx="9036496" cy="129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Негабаритные грузы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перевезены при принятии специальных мер предосторожности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как ограничение скорости движения, ограничение или запрещение движения по соседним путям на двухпутных участках, пропуск по заранее подготовленным маршрутам на станциях.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8" y="868904"/>
            <a:ext cx="3618121" cy="4464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367" b="3707"/>
          <a:stretch/>
        </p:blipFill>
        <p:spPr>
          <a:xfrm>
            <a:off x="3814437" y="869261"/>
            <a:ext cx="5294067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42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783474"/>
              </p:ext>
            </p:extLst>
          </p:nvPr>
        </p:nvGraphicFramePr>
        <p:xfrm>
          <a:off x="1" y="457204"/>
          <a:ext cx="9143997" cy="6400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6748"/>
                <a:gridCol w="850880"/>
                <a:gridCol w="733465"/>
                <a:gridCol w="589668"/>
                <a:gridCol w="696222"/>
                <a:gridCol w="620186"/>
                <a:gridCol w="1026748"/>
                <a:gridCol w="786225"/>
                <a:gridCol w="506909"/>
                <a:gridCol w="486218"/>
                <a:gridCol w="455182"/>
                <a:gridCol w="455182"/>
                <a:gridCol w="455182"/>
                <a:gridCol w="455182"/>
              </a:tblGrid>
              <a:tr h="4008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Наименование перегона, раздельного пункта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Ширина междупутья (в кривых приведенная к прямому)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Между путями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Прямая, радиус кривой, возвышение сн/вн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км/пк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Наименование степеней боковой и нижней негабаритности, которые требуется пропустить по перегону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 грузами какой степени нижней и боковой негабаритности или подвижным составом габарита 1-Т встречается на перегоне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04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подвижным составом по габариту 1-Т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</a:tr>
              <a:tr h="167648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Урбах- Астрахань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Верхний Баскунчак-Богдо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4130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прямая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1292км 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Богдо-Верблюжья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4209 (4175)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R=2180             57/58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1336км пк10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Верблюжья-Чапчачи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4205(4090)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R=709              14/52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1359км пк4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Чапчачи-Харабалинская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4250 (4168)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R=880              44/54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1377км пк5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--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1646" y="43934"/>
            <a:ext cx="82007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скрещения поездов на двухпутных участках (№269Н от 31.07.2015г)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023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236398"/>
            <a:ext cx="9036496" cy="15769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сверхнегабаритных грузов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применением контрольной рамы, которую ставит грузоотправитель на крытом вагоне или полувагоне. Вагон с контрольной рамой следует за локомотивом, а вагоны с негабаритными грузами в середине поезда, но не ближе, чем за 20 осей от вагона с контрольной рамой и не менее, чем за четыре оси от хвоста поезда.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237"/>
          <a:stretch/>
        </p:blipFill>
        <p:spPr>
          <a:xfrm>
            <a:off x="77475" y="747308"/>
            <a:ext cx="4832199" cy="4489090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47308"/>
            <a:ext cx="6696744" cy="448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6440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236398"/>
            <a:ext cx="9036496" cy="1432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 опытным работником дистанции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квалификации не ниже дорожного мастера, который ведет наблюдение за прохождением контрольной рамы особенно внимательно при следовании мимо негабаритных сооружений.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474"/>
          <a:stretch/>
        </p:blipFill>
        <p:spPr>
          <a:xfrm>
            <a:off x="851054" y="699894"/>
            <a:ext cx="7478403" cy="445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05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151206"/>
            <a:ext cx="9036496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соответствия внешних границ погруженного на открытый железнодорожный подвижной состав груза габариту погрузки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 массовой погрузки (более 100 вагонов в сутки) устанавливаются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устройства 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ворота.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4" t="4200" r="1963" b="10101"/>
          <a:stretch/>
        </p:blipFill>
        <p:spPr>
          <a:xfrm>
            <a:off x="4337478" y="952896"/>
            <a:ext cx="4601035" cy="3888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202" t="9261" r="27162"/>
          <a:stretch/>
        </p:blipFill>
        <p:spPr>
          <a:xfrm>
            <a:off x="72008" y="952897"/>
            <a:ext cx="425130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41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ворота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раму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внутри которой по очертанию габарита погрузки шарнирно укреплены планки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открытый подвижной состав с грузом пройдет ворота, не касаясь планок, то габарит не нарушен. Изменение положения планок укажет на место, не соответствующее габариту.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201"/>
          <a:stretch/>
        </p:blipFill>
        <p:spPr>
          <a:xfrm>
            <a:off x="323528" y="738810"/>
            <a:ext cx="8604448" cy="4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7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81128"/>
            <a:ext cx="9036496" cy="2232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на крупных станциях устанавливают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системы коммерческого осмотра поездов и вагонов (АСКО ПВ).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системы осуществляют контроль габаритов грузов, погруженных на подвижной состав, проверку правильности размещения и крепления груза на открытом подвижном составе, а также выявляют наличие посторонних предметов, груза или деталей вагонов, выходящих за габарит погрузки.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288" r="7476"/>
          <a:stretch/>
        </p:blipFill>
        <p:spPr>
          <a:xfrm>
            <a:off x="4860032" y="781609"/>
            <a:ext cx="3941468" cy="3828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051" t="12219" r="35824"/>
          <a:stretch/>
        </p:blipFill>
        <p:spPr>
          <a:xfrm>
            <a:off x="395536" y="781609"/>
            <a:ext cx="3577230" cy="37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5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661248"/>
            <a:ext cx="9036496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Сооружения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железнодорожного транспорта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удовлетворять требованиям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приближения строений С, Сп, С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1-СМ.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80806"/>
            <a:ext cx="7589517" cy="5052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181" y="628262"/>
            <a:ext cx="2534994" cy="414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06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АСКО ПВ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границ габаритности контролируется с помощью лучевых инфракрасных датчиков. Датчики закреплены на несущей конструкции и расположены таким образом, что инфракрасные лучи формируют границу зоны габаритности.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592" y="692696"/>
            <a:ext cx="5392676" cy="481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9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25144"/>
            <a:ext cx="9036496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какой-либо предмет выступает за установленные границы, то он перекрывает инфракрасный луч. При этом датчик формирует тревожное извещение, которое с помощью оборудования передачи сигналов передается на рабочее место оператора и отображается на компьютерном мониторе в виде красного отрезка линии, обозначающей соответствующую зону негабаритности.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 негабаритности регистрируется в журнале событий с фиксацией порядкового номера вагона, в котором обнаружена негабаритность.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438" r="6746"/>
          <a:stretch/>
        </p:blipFill>
        <p:spPr>
          <a:xfrm>
            <a:off x="86960" y="743729"/>
            <a:ext cx="4269016" cy="3974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743729"/>
            <a:ext cx="451736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314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09120"/>
            <a:ext cx="9036496" cy="1484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выгруженные из вагонов или контейнеров либо подготовленные к погрузке в вагоны или контейнеры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железнодорожного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размещаются так, чтобы габарит приближения строений не нарушался, и закрепляются от самопроизвольного перемещения.</a:t>
            </a:r>
          </a:p>
        </p:txBody>
      </p:sp>
      <p:pic>
        <p:nvPicPr>
          <p:cNvPr id="4" name="Picture 2" descr="https://rtp.expert/image/origin/3/e/6/3e6f529fef378eee63c943b0ace23f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980728"/>
            <a:ext cx="3960440" cy="278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seanews.ru/wp-content/uploads/2019/08/jeksport-udobrenij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788024" cy="278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934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670" y="5750870"/>
            <a:ext cx="9036496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Грузы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балласта, выгружаемого для путевых работ)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высоте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должны находиться от наружной грани головки крайнего рельса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2000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большей высоте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2500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/>
          <p:nvPr/>
        </p:nvPicPr>
        <p:blipFill rotWithShape="1">
          <a:blip r:embed="rId2" cstate="print"/>
          <a:srcRect r="802"/>
          <a:stretch/>
        </p:blipFill>
        <p:spPr>
          <a:xfrm>
            <a:off x="349446" y="878125"/>
            <a:ext cx="8471026" cy="2510549"/>
          </a:xfrm>
          <a:prstGeom prst="rect">
            <a:avLst/>
          </a:prstGeom>
        </p:spPr>
      </p:pic>
      <p:pic>
        <p:nvPicPr>
          <p:cNvPr id="6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446" y="3388674"/>
            <a:ext cx="8471026" cy="236219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79512" y="3212976"/>
            <a:ext cx="8496944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446" y="5575172"/>
            <a:ext cx="8443606" cy="44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891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769768"/>
            <a:ext cx="9036496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Места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вдоль которых расположены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на расстоянии ближе чем 3100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оси железнодорожного пути, расположенные с отступлением от габарита приближения строений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негабаритными местами.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Чаще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негабаритным местам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путях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стойки ворот, погрузочно-выгрузочные рампы, стены зданий, складов, ангаров, опоры навесов, опоры козловых или мостовых кранов, стойки сливо-наливных устройств на эстакадах, опоры осветительных столбов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2136"/>
          <a:stretch/>
        </p:blipFill>
        <p:spPr>
          <a:xfrm>
            <a:off x="817655" y="729647"/>
            <a:ext cx="7401185" cy="402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35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9610" y="5031347"/>
            <a:ext cx="9036496" cy="18266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негабаритные места на железнодорожном пути должны быть обозначены.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края максимально приближённых мест должна быть нанесена специальная отличительная окраска жёлто-чёрного цвета в виде наклонных чередующихся полос под углом 45°. И установлен знак «Негабаритное место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 негабаритным местам осуществляется с большой осторожностью.</a:t>
            </a:r>
          </a:p>
        </p:txBody>
      </p:sp>
      <p:pic>
        <p:nvPicPr>
          <p:cNvPr id="4" name="Picture 2" descr="http://z3.d.sdska.ru/2-z3-75867002-d9dc-4eae-9868-f3062b8fbd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0" r="25459"/>
          <a:stretch/>
        </p:blipFill>
        <p:spPr bwMode="auto">
          <a:xfrm>
            <a:off x="35496" y="765397"/>
            <a:ext cx="4032448" cy="412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myslide.ru/documents_3/b24ed24c911a21b3c31b36c1f6478e90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t="22801" r="34603" b="15568"/>
          <a:stretch/>
        </p:blipFill>
        <p:spPr bwMode="auto">
          <a:xfrm>
            <a:off x="4067945" y="765397"/>
            <a:ext cx="5040560" cy="412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myslide.ru/documents_3/b24ed24c911a21b3c31b36c1f6478e90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52" t="41233" r="2513" b="19707"/>
          <a:stretch/>
        </p:blipFill>
        <p:spPr bwMode="auto">
          <a:xfrm>
            <a:off x="3419872" y="2654391"/>
            <a:ext cx="165618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768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Блиц-опрос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 значение цифр: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3528" y="274638"/>
            <a:ext cx="216024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552" y="1113361"/>
            <a:ext cx="4040188" cy="3598853"/>
          </a:xfrm>
        </p:spPr>
        <p:txBody>
          <a:bodyPr>
            <a:normAutofit/>
          </a:bodyPr>
          <a:lstStyle/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2450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2000 мм;   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2500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4776" y="4712214"/>
            <a:ext cx="6530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Расшифруйте индекс негабаритности: Н6430.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28217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okomo.ru/images/elektro/kont-set/kontaktnaja-set-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"/>
          <a:stretch/>
        </p:blipFill>
        <p:spPr bwMode="auto">
          <a:xfrm>
            <a:off x="135966" y="635725"/>
            <a:ext cx="8826079" cy="61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83077" y="5988183"/>
            <a:ext cx="3073349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УГР-уровень верха головки рельса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УОФ-условный обрез фундамента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2044" y="6357865"/>
            <a:ext cx="554461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Высота подвески контактного провода над УГР не ниже 5750 </a:t>
            </a:r>
            <a:r>
              <a:rPr lang="ru-RU" sz="1400" b="1" dirty="0" smtClean="0">
                <a:solidFill>
                  <a:schemeClr val="tx1"/>
                </a:solidFill>
              </a:rPr>
              <a:t>мм и не </a:t>
            </a:r>
            <a:r>
              <a:rPr lang="ru-RU" sz="1400" b="1" dirty="0">
                <a:solidFill>
                  <a:schemeClr val="tx1"/>
                </a:solidFill>
              </a:rPr>
              <a:t>выше 6800 мм, </a:t>
            </a:r>
            <a:r>
              <a:rPr lang="ru-RU" sz="1400" b="1" dirty="0" smtClean="0">
                <a:solidFill>
                  <a:schemeClr val="tx1"/>
                </a:solidFill>
              </a:rPr>
              <a:t>на </a:t>
            </a:r>
            <a:r>
              <a:rPr lang="ru-RU" sz="1400" b="1" dirty="0">
                <a:solidFill>
                  <a:schemeClr val="tx1"/>
                </a:solidFill>
              </a:rPr>
              <a:t>переездах не ниже 6000 мм. 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179512" y="4745686"/>
            <a:ext cx="216024" cy="1131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Провод к/сети</a:t>
            </a:r>
            <a:endParaRPr lang="ru-RU" sz="1100" b="1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73759" y="3012124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- на </a:t>
            </a:r>
            <a:r>
              <a:rPr lang="ru-RU" sz="1100" b="1" dirty="0"/>
              <a:t>переезде</a:t>
            </a: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49550" y="4473376"/>
            <a:ext cx="10081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Габарит «С» -</a:t>
            </a:r>
            <a:endParaRPr lang="ru-RU" sz="1100" b="1" dirty="0"/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39976" y="3219252"/>
            <a:ext cx="9332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/>
              <a:t>- на станции</a:t>
            </a:r>
            <a:endParaRPr lang="ru-RU" sz="1100" b="1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592089" y="4404918"/>
            <a:ext cx="792090" cy="18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не более-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449365" y="5207697"/>
            <a:ext cx="10775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/>
              <a:t>Провод </a:t>
            </a:r>
            <a:r>
              <a:rPr lang="ru-RU" sz="1100" b="1" dirty="0" smtClean="0"/>
              <a:t>к/сети</a:t>
            </a:r>
            <a:endParaRPr lang="ru-RU" sz="11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00309" y="4231711"/>
            <a:ext cx="4320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310" y="4017749"/>
            <a:ext cx="445047" cy="18290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497821" y="4190703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узел 16"/>
          <p:cNvSpPr/>
          <p:nvPr/>
        </p:nvSpPr>
        <p:spPr>
          <a:xfrm>
            <a:off x="3427586" y="4154699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2688862" y="422130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964604" y="386623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133430" y="422130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3326340" y="3394749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86633" y="4018830"/>
            <a:ext cx="4331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«С</a:t>
            </a:r>
            <a:r>
              <a:rPr lang="ru-RU" sz="1200" b="1" dirty="0"/>
              <a:t>»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78624" y="3811392"/>
            <a:ext cx="4246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«Т»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31444" y="3980313"/>
            <a:ext cx="1336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Габарит погрузки</a:t>
            </a:r>
            <a:endParaRPr lang="ru-RU" sz="12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923132" y="3707076"/>
            <a:ext cx="6480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824901" y="3507165"/>
            <a:ext cx="6783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/>
              <a:t>«Н» бок</a:t>
            </a:r>
            <a:endParaRPr lang="ru-RU" sz="11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503292" y="3394749"/>
            <a:ext cx="61582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414298" y="3201802"/>
            <a:ext cx="73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«Н» верх</a:t>
            </a:r>
            <a:endParaRPr lang="ru-RU" sz="1100" dirty="0"/>
          </a:p>
        </p:txBody>
      </p:sp>
      <p:sp>
        <p:nvSpPr>
          <p:cNvPr id="1025" name="Прямоугольник 1024"/>
          <p:cNvSpPr/>
          <p:nvPr/>
        </p:nvSpPr>
        <p:spPr>
          <a:xfrm rot="16200000">
            <a:off x="7301257" y="4888534"/>
            <a:ext cx="9957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Габарит </a:t>
            </a:r>
            <a:r>
              <a:rPr lang="ru-RU" sz="1100" b="1" dirty="0" smtClean="0"/>
              <a:t>«Т» </a:t>
            </a:r>
            <a:r>
              <a:rPr lang="ru-RU" sz="1100" b="1" dirty="0"/>
              <a:t>-</a:t>
            </a:r>
          </a:p>
        </p:txBody>
      </p:sp>
      <p:sp>
        <p:nvSpPr>
          <p:cNvPr id="1027" name="Прямоугольник 1026"/>
          <p:cNvSpPr/>
          <p:nvPr/>
        </p:nvSpPr>
        <p:spPr>
          <a:xfrm rot="16200000">
            <a:off x="7690057" y="4469617"/>
            <a:ext cx="10005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Габарит «С» -</a:t>
            </a:r>
          </a:p>
        </p:txBody>
      </p:sp>
      <p:sp>
        <p:nvSpPr>
          <p:cNvPr id="1028" name="Прямоугольник 1027"/>
          <p:cNvSpPr/>
          <p:nvPr/>
        </p:nvSpPr>
        <p:spPr>
          <a:xfrm rot="16200000">
            <a:off x="7611350" y="3147941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-</a:t>
            </a:r>
            <a:r>
              <a:rPr lang="ru-RU" b="1" dirty="0"/>
              <a:t> </a:t>
            </a:r>
            <a:r>
              <a:rPr lang="ru-RU" sz="1100" b="1" dirty="0"/>
              <a:t>на </a:t>
            </a:r>
            <a:r>
              <a:rPr lang="ru-RU" sz="1100" b="1" dirty="0" smtClean="0"/>
              <a:t>перегоне</a:t>
            </a:r>
            <a:endParaRPr lang="ru-RU" sz="1100" b="1" dirty="0"/>
          </a:p>
        </p:txBody>
      </p:sp>
      <p:sp>
        <p:nvSpPr>
          <p:cNvPr id="1029" name="Прямоугольник 1028"/>
          <p:cNvSpPr/>
          <p:nvPr/>
        </p:nvSpPr>
        <p:spPr>
          <a:xfrm rot="16200000">
            <a:off x="7455983" y="5105489"/>
            <a:ext cx="10775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/>
              <a:t>Провод к/сети</a:t>
            </a:r>
          </a:p>
        </p:txBody>
      </p:sp>
      <p:sp>
        <p:nvSpPr>
          <p:cNvPr id="1032" name="Прямоугольник 1031"/>
          <p:cNvSpPr/>
          <p:nvPr/>
        </p:nvSpPr>
        <p:spPr>
          <a:xfrm>
            <a:off x="2293892" y="1287457"/>
            <a:ext cx="1402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 smtClean="0"/>
              <a:t>На станциях</a:t>
            </a:r>
            <a:endParaRPr lang="ru-RU" b="1" u="sng" dirty="0"/>
          </a:p>
        </p:txBody>
      </p:sp>
      <p:sp>
        <p:nvSpPr>
          <p:cNvPr id="1033" name="Прямоугольник 1032"/>
          <p:cNvSpPr/>
          <p:nvPr/>
        </p:nvSpPr>
        <p:spPr>
          <a:xfrm>
            <a:off x="4806013" y="1285879"/>
            <a:ext cx="1523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 smtClean="0"/>
              <a:t>На перегонах</a:t>
            </a:r>
            <a:endParaRPr lang="ru-RU" b="1" u="sng" dirty="0"/>
          </a:p>
        </p:txBody>
      </p:sp>
      <p:sp>
        <p:nvSpPr>
          <p:cNvPr id="1037" name="Прямоугольник 1036"/>
          <p:cNvSpPr/>
          <p:nvPr/>
        </p:nvSpPr>
        <p:spPr>
          <a:xfrm>
            <a:off x="7924000" y="3068960"/>
            <a:ext cx="136451" cy="125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5" name="Прямоугольник 1034"/>
          <p:cNvSpPr/>
          <p:nvPr/>
        </p:nvSpPr>
        <p:spPr>
          <a:xfrm rot="16200000">
            <a:off x="7553507" y="3855424"/>
            <a:ext cx="8675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 smtClean="0"/>
              <a:t>- не ниже</a:t>
            </a:r>
            <a:endParaRPr lang="ru-RU" sz="1100" dirty="0"/>
          </a:p>
        </p:txBody>
      </p:sp>
      <p:sp>
        <p:nvSpPr>
          <p:cNvPr id="36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</p:spTree>
    <p:extLst>
      <p:ext uri="{BB962C8B-B14F-4D97-AF65-F5344CB8AC3E}">
        <p14:creationId xmlns:p14="http://schemas.microsoft.com/office/powerpoint/2010/main" val="509726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512102"/>
            <a:ext cx="6362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профиле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79512" y="1445873"/>
            <a:ext cx="8784976" cy="3279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IV Обслуживание сооружений и устройств,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41-44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расположению станций, разъездов и обгонных пунктов в плане и профиле;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продольному профилю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путей, на которых производится отцепка локомотивов от составов и производство маневровых операций в целях предотвращения самопроизвольного ухода вагонов.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инструментальной проверки плана и профиля путей, составления масштабных и схематических планов станций.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9617" y="4639447"/>
            <a:ext cx="88076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Организация эксплуатации технологических систем, п.16,21,22. Проработка конспекта занятия и специальной технической литературы.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Габариты, применяемые на железнодорожном транспорте.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5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10979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320" y="5168949"/>
            <a:ext cx="9144000" cy="1689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нарушать габариты приближения строений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любых ремонтных, строительных и других работ, за исключением случаев полного закрытия движения по железнодорожному пути, габарит которого нарушается, на период проведения работ</a:t>
            </a:r>
          </a:p>
        </p:txBody>
      </p:sp>
      <p:pic>
        <p:nvPicPr>
          <p:cNvPr id="4" name="Picture 2" descr="https://regnum.ru/uploads/pictures/news/2015/07/31/1438335320_%D1%80%D0%B6%D0%B4-3_norm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68" y="836712"/>
            <a:ext cx="6518408" cy="443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3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02" t="33593" r="50757" b="10101"/>
          <a:stretch/>
        </p:blipFill>
        <p:spPr>
          <a:xfrm>
            <a:off x="6842678" y="692694"/>
            <a:ext cx="2265826" cy="229080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726" y="2983501"/>
            <a:ext cx="9115274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предельное поперечное перпендикулярное оси железнодорожного пути 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которого, помимо железнодорожного подвижного состава, не должны попадать никакие части сооружений и устройств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лежащие около железнодорожного пути материалы, запасные части и оборудование, за исключением частей устройств, предназначенных для непосредственного взаимодействия с железнодорожным подвижным составом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(контактные провода с деталями крепления, хоботы гидравлических колонок при наборе воды и др.),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условии, что положение этих устройств 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внутригабаритном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пространстве связано с  соответствующими частями железнодорожного подвижного состава и что они не могут вызвать соприкосновение с другими частями железнодорожного подвижного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263" t="31075" r="1963" b="27922"/>
          <a:stretch/>
        </p:blipFill>
        <p:spPr>
          <a:xfrm>
            <a:off x="92099" y="692695"/>
            <a:ext cx="6696195" cy="22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48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29200"/>
            <a:ext cx="9036496" cy="162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сооружений и устройств, размещаемых вблизи железнодорожных путей 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скоростями движения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200 км/ч включительно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внешних подъездных путей общего и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станции примыкания до территорий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cf.ppt-online.org/files/slide/n/NOIDEVs1a9wyKQhjgFBHdGqRWXmxTrcUZMJ4P7/slide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1" r="37991" b="17581"/>
          <a:stretch/>
        </p:blipFill>
        <p:spPr bwMode="auto">
          <a:xfrm>
            <a:off x="2627784" y="692696"/>
            <a:ext cx="64807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14" y="812704"/>
            <a:ext cx="281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габарита «С»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6900 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на перегонах и внешних подъездных путях 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6400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59832" y="2636912"/>
            <a:ext cx="0" cy="4320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964488" y="2564904"/>
            <a:ext cx="0" cy="4320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940152" y="1052736"/>
            <a:ext cx="0" cy="3888432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04048" y="321297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00192" y="321297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04048" y="249289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300192" y="249289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3102" y="2191797"/>
            <a:ext cx="29932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оси крайнего пути до внутреннего края опор контактной сети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и перегонах должно быть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3100 мм,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трудных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2450 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перегонных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2750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3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889" y="620688"/>
            <a:ext cx="528747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509120"/>
            <a:ext cx="8964488" cy="23488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Габарит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  строений  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  сооружений   и устройств, размещаемых вблизи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расположенных на территории и между территориями заводов, фабрик, мастерских, депо, речных и морских портов, шахт, грузовых дворов, баз, складов, карьеров, лесных и торфяных разработок, электростанций и других промышленных и транспортных предприятий, а также для промышленных железнодорожных станций,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-выгрузочных и прочих специальных путей на железнодорожных станциях 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988840"/>
            <a:ext cx="3568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высота габарита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5500 мм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385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   строений   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  перегонах и железнодорожных станциях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скорости движении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200 до 250 км/ч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6" t="9021" r="8597" b="36364"/>
          <a:stretch/>
        </p:blipFill>
        <p:spPr bwMode="auto">
          <a:xfrm>
            <a:off x="2123728" y="742334"/>
            <a:ext cx="4913936" cy="47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623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3561</TotalTime>
  <Words>3127</Words>
  <Application>Microsoft Office PowerPoint</Application>
  <PresentationFormat>Экран (4:3)</PresentationFormat>
  <Paragraphs>485</Paragraphs>
  <Slides>48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Arial</vt:lpstr>
      <vt:lpstr>Calibri</vt:lpstr>
      <vt:lpstr>Times New Roman</vt:lpstr>
      <vt:lpstr>Тема Office</vt:lpstr>
      <vt:lpstr>Презентация PowerPoint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Презентация PowerPoint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 Блиц-опрос Поясните значение цифр: </vt:lpstr>
      <vt:lpstr>Габариты на железнодорожном транспорте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400</cp:revision>
  <cp:lastPrinted>2024-08-11T14:04:19Z</cp:lastPrinted>
  <dcterms:created xsi:type="dcterms:W3CDTF">2019-04-21T18:59:03Z</dcterms:created>
  <dcterms:modified xsi:type="dcterms:W3CDTF">2024-09-04T17:00:26Z</dcterms:modified>
</cp:coreProperties>
</file>