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8"/>
  </p:notesMasterIdLst>
  <p:sldIdLst>
    <p:sldId id="261" r:id="rId2"/>
    <p:sldId id="260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2" r:id="rId52"/>
    <p:sldId id="311" r:id="rId53"/>
    <p:sldId id="316" r:id="rId54"/>
    <p:sldId id="315" r:id="rId55"/>
    <p:sldId id="313" r:id="rId56"/>
    <p:sldId id="314" r:id="rId57"/>
  </p:sldIdLst>
  <p:sldSz cx="12192000" cy="9144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98" autoAdjust="0"/>
    <p:restoredTop sz="94660"/>
  </p:normalViewPr>
  <p:slideViewPr>
    <p:cSldViewPr snapToGrid="0">
      <p:cViewPr varScale="1">
        <p:scale>
          <a:sx n="50" d="100"/>
          <a:sy n="50" d="100"/>
        </p:scale>
        <p:origin x="11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AAC508-EC90-4FB3-BA03-1680639E3796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D7D81-627E-47A6-9D0F-CD638FED82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01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84996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DD2226C-58F6-4C09-8417-46B158567C49}" type="slidenum">
              <a:rPr lang="ru-RU" sz="1200"/>
              <a:pPr algn="r"/>
              <a:t>26</a:t>
            </a:fld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2544986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496484"/>
            <a:ext cx="103632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802717"/>
            <a:ext cx="9144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151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540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86834"/>
            <a:ext cx="2628900" cy="77491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86834"/>
            <a:ext cx="7734300" cy="77491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384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486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279653"/>
            <a:ext cx="105156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6119286"/>
            <a:ext cx="105156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866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434167"/>
            <a:ext cx="5181600" cy="5801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434167"/>
            <a:ext cx="5181600" cy="5801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171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86836"/>
            <a:ext cx="10515600" cy="17674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241551"/>
            <a:ext cx="515778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340100"/>
            <a:ext cx="5157787" cy="4912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241551"/>
            <a:ext cx="5183188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340100"/>
            <a:ext cx="5183188" cy="4912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973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526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294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16569"/>
            <a:ext cx="61722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656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16569"/>
            <a:ext cx="6172200" cy="6498167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5E6-9C4C-4CB2-8A17-6C80AFCE5FBC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913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6836"/>
            <a:ext cx="105156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434167"/>
            <a:ext cx="105156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125E6-9C4C-4CB2-8A17-6C80AFCE5FBC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BD96E-0DC3-494C-8CD2-BDB8A55BE6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583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0.wmf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740352"/>
            <a:ext cx="12192000" cy="1403648"/>
          </a:xfrm>
        </p:spPr>
        <p:txBody>
          <a:bodyPr>
            <a:normAutofit fontScale="90000"/>
          </a:bodyPr>
          <a:lstStyle/>
          <a:p>
            <a:r>
              <a:rPr lang="ru-RU" sz="2933" dirty="0"/>
              <a:t/>
            </a:r>
            <a:br>
              <a:rPr lang="ru-RU" sz="2933" dirty="0"/>
            </a:br>
            <a:r>
              <a:rPr lang="ru-RU" sz="2933" dirty="0"/>
              <a:t/>
            </a:r>
            <a:br>
              <a:rPr lang="ru-RU" sz="2933" dirty="0"/>
            </a:br>
            <a:r>
              <a:rPr lang="ru-RU" sz="2933" dirty="0" smtClean="0"/>
              <a:t>                  </a:t>
            </a:r>
            <a:r>
              <a:rPr lang="ru-RU" sz="2933" dirty="0"/>
              <a:t/>
            </a:r>
            <a:br>
              <a:rPr lang="ru-RU" sz="2933" dirty="0"/>
            </a:br>
            <a:r>
              <a:rPr lang="ru-RU" sz="2933" dirty="0" smtClean="0"/>
              <a:t>                                </a:t>
            </a:r>
            <a:r>
              <a:rPr lang="ru-RU" sz="2933" b="1" dirty="0" smtClean="0">
                <a:solidFill>
                  <a:srgbClr val="C00000"/>
                </a:solidFill>
                <a:latin typeface="+mn-lt"/>
              </a:rPr>
              <a:t>Классификация </a:t>
            </a:r>
            <a:r>
              <a:rPr lang="ru-RU" sz="2933" b="1" dirty="0">
                <a:solidFill>
                  <a:srgbClr val="C00000"/>
                </a:solidFill>
                <a:latin typeface="+mn-lt"/>
              </a:rPr>
              <a:t>нарушений безопасности движения. </a:t>
            </a:r>
            <a:br>
              <a:rPr lang="ru-RU" sz="2933" b="1" dirty="0">
                <a:solidFill>
                  <a:srgbClr val="C00000"/>
                </a:solidFill>
                <a:latin typeface="+mn-lt"/>
              </a:rPr>
            </a:br>
            <a:r>
              <a:rPr lang="ru-RU" sz="2933" b="1" dirty="0" smtClean="0">
                <a:solidFill>
                  <a:srgbClr val="C00000"/>
                </a:solidFill>
                <a:latin typeface="+mn-lt"/>
              </a:rPr>
              <a:t>                                           Порядок </a:t>
            </a:r>
            <a:r>
              <a:rPr lang="ru-RU" sz="2933" b="1" dirty="0">
                <a:solidFill>
                  <a:srgbClr val="C00000"/>
                </a:solidFill>
                <a:latin typeface="+mn-lt"/>
              </a:rPr>
              <a:t>служебного расследования.</a:t>
            </a:r>
            <a:r>
              <a:rPr lang="ru-RU" sz="2933" b="1" dirty="0">
                <a:latin typeface="+mn-lt"/>
              </a:rPr>
              <a:t/>
            </a:r>
            <a:br>
              <a:rPr lang="ru-RU" sz="2933" b="1" dirty="0">
                <a:latin typeface="+mn-lt"/>
              </a:rPr>
            </a:br>
            <a:r>
              <a:rPr lang="ru-RU" b="1" dirty="0" smtClean="0">
                <a:latin typeface="+mn-lt"/>
              </a:rPr>
              <a:t/>
            </a:r>
            <a:br>
              <a:rPr lang="ru-RU" b="1" dirty="0" smtClean="0">
                <a:latin typeface="+mn-lt"/>
              </a:rPr>
            </a:br>
            <a:endParaRPr lang="ru-RU" b="1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609600" y="2133602"/>
            <a:ext cx="10972800" cy="3494517"/>
          </a:xfrm>
        </p:spPr>
        <p:txBody>
          <a:bodyPr/>
          <a:lstStyle/>
          <a:p>
            <a:r>
              <a:rPr lang="ru-RU" dirty="0" smtClean="0"/>
              <a:t>. П1 расследования</a:t>
            </a:r>
          </a:p>
          <a:p>
            <a:r>
              <a:rPr lang="ru-RU" dirty="0" smtClean="0"/>
              <a:t>безопасности движения . Порядок служебного расследования</a:t>
            </a:r>
          </a:p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4294967295"/>
          </p:nvPr>
        </p:nvSpPr>
        <p:spPr>
          <a:xfrm>
            <a:off x="6807200" y="5820834"/>
            <a:ext cx="5384800" cy="15354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.</a:t>
            </a: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97" y="45969"/>
            <a:ext cx="12192000" cy="7740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1756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16936" y="4408539"/>
            <a:ext cx="12175065" cy="45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sz="2667" b="1" u="sng" dirty="0">
                <a:solidFill>
                  <a:srgbClr val="C00000"/>
                </a:solidFill>
                <a:latin typeface="Calibri" pitchFamily="34" charset="0"/>
              </a:rPr>
              <a:t>Происшествия при перевозке (транспортировке) опасных грузов</a:t>
            </a:r>
            <a:r>
              <a:rPr lang="ru-RU" sz="2667" dirty="0">
                <a:latin typeface="Calibri" pitchFamily="34" charset="0"/>
              </a:rPr>
              <a:t>, связанные с просыпанием (проливом) опасных грузов, возникшим вследствие:</a:t>
            </a:r>
          </a:p>
          <a:p>
            <a:pPr algn="just"/>
            <a:r>
              <a:rPr lang="ru-RU" sz="2667" dirty="0">
                <a:latin typeface="Calibri" pitchFamily="34" charset="0"/>
              </a:rPr>
              <a:t>* повреждения вагона или контейнера; </a:t>
            </a:r>
          </a:p>
          <a:p>
            <a:pPr algn="just"/>
            <a:r>
              <a:rPr lang="ru-RU" sz="2667" dirty="0">
                <a:latin typeface="Calibri" pitchFamily="34" charset="0"/>
              </a:rPr>
              <a:t>* повреждения упаковки; </a:t>
            </a:r>
          </a:p>
          <a:p>
            <a:pPr algn="just"/>
            <a:r>
              <a:rPr lang="ru-RU" sz="2667" dirty="0">
                <a:latin typeface="Calibri" pitchFamily="34" charset="0"/>
              </a:rPr>
              <a:t>* неплотно закрытых люков вагона; </a:t>
            </a:r>
          </a:p>
          <a:p>
            <a:pPr algn="just"/>
            <a:r>
              <a:rPr lang="ru-RU" sz="2667" dirty="0">
                <a:latin typeface="Calibri" pitchFamily="34" charset="0"/>
              </a:rPr>
              <a:t>* дефекта (повреждения): котла вагона-цистерны; </a:t>
            </a:r>
          </a:p>
          <a:p>
            <a:pPr algn="just"/>
            <a:r>
              <a:rPr lang="ru-RU" sz="2667" dirty="0">
                <a:latin typeface="Calibri" pitchFamily="34" charset="0"/>
              </a:rPr>
              <a:t>                                                  арматуры котла вагона-цистерны; </a:t>
            </a:r>
          </a:p>
          <a:p>
            <a:pPr algn="just"/>
            <a:r>
              <a:rPr lang="ru-RU" sz="2667" dirty="0">
                <a:latin typeface="Calibri" pitchFamily="34" charset="0"/>
              </a:rPr>
              <a:t>                                                  сливного прибора вагона-цистерны. </a:t>
            </a:r>
          </a:p>
          <a:p>
            <a:pPr algn="just"/>
            <a:r>
              <a:rPr lang="ru-RU" sz="3200" b="1" dirty="0">
                <a:latin typeface="Calibri" pitchFamily="34" charset="0"/>
              </a:rPr>
              <a:t>и</a:t>
            </a:r>
            <a:r>
              <a:rPr lang="ru-RU" sz="2667" dirty="0">
                <a:latin typeface="Calibri" pitchFamily="34" charset="0"/>
              </a:rPr>
              <a:t> нанесшего ущерб жизни и здоровью людей, имуществу физических или юридических лиц, окружающей природной среде,  приведшие к чрезвычайным ситуациям межрегионального и федерального характера.</a:t>
            </a: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pic>
        <p:nvPicPr>
          <p:cNvPr id="10246" name="Picture 6" descr="https://www.ridus.ru/_ah/img/4dnVdq9yKa9Z2jqfF3YWW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895" y="646199"/>
            <a:ext cx="5477339" cy="3749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img2.ntv.ru/home/news/20130805/dera_v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83" y="646199"/>
            <a:ext cx="6020944" cy="373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86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-16935" y="7576525"/>
            <a:ext cx="12192000" cy="159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sz="2667" dirty="0">
                <a:solidFill>
                  <a:srgbClr val="C00000"/>
                </a:solidFill>
                <a:latin typeface="Calibri" pitchFamily="34" charset="0"/>
              </a:rPr>
              <a:t>Понятие </a:t>
            </a:r>
            <a:r>
              <a:rPr lang="ru-RU" sz="2667" b="1" dirty="0">
                <a:solidFill>
                  <a:srgbClr val="C00000"/>
                </a:solidFill>
                <a:latin typeface="Calibri" pitchFamily="34" charset="0"/>
              </a:rPr>
              <a:t>нарушение условий жизнедеятельности </a:t>
            </a:r>
            <a:r>
              <a:rPr lang="ru-RU" sz="2667" dirty="0">
                <a:latin typeface="Calibri" pitchFamily="34" charset="0"/>
              </a:rPr>
              <a:t>- ситуация, при которой на определенной территории невозможно проживание людей в связи с гибелью или повреждением имущества, угрозой их жизни или </a:t>
            </a:r>
            <a:r>
              <a:rPr lang="ru-RU" sz="2667" dirty="0" smtClean="0">
                <a:latin typeface="Calibri" pitchFamily="34" charset="0"/>
              </a:rPr>
              <a:t>здоровью.</a:t>
            </a:r>
            <a:endParaRPr lang="ru-RU" sz="2667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pic>
        <p:nvPicPr>
          <p:cNvPr id="10244" name="Picture 4" descr="http://xn--b1aayjfbwh0j.xn--p1ai/wp-content/uploads/2015/10/avariya-na-zhd_foto-Artema-Boyarskogo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" y="464061"/>
            <a:ext cx="12048661" cy="713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51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431371" y="7365274"/>
            <a:ext cx="11760629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3200" b="1" dirty="0">
                <a:solidFill>
                  <a:srgbClr val="002060"/>
                </a:solidFill>
              </a:rPr>
              <a:t>Транспортные события, не имеющие последствий, указанных 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                 при транспортных происшествиях.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620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pic>
        <p:nvPicPr>
          <p:cNvPr id="13316" name="Picture 4" descr="https://korupciya.com/wp-content/uploads/2017/04/5368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46" b="21065"/>
          <a:stretch/>
        </p:blipFill>
        <p:spPr bwMode="auto">
          <a:xfrm>
            <a:off x="419249" y="876969"/>
            <a:ext cx="6492476" cy="441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avatars.mds.yandex.net/get-pdb/1948952/d38ff15e-3e94-4b0b-a656-c4d8e1e85702/s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686" y="876969"/>
            <a:ext cx="5903615" cy="44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://cdn.motorpage.ru/Photos/800/6AC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97" y="3702320"/>
            <a:ext cx="4463455" cy="355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8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17185" y="6293722"/>
            <a:ext cx="12192000" cy="1391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sz="2667" b="1" dirty="0">
                <a:latin typeface="Calibri" pitchFamily="34" charset="0"/>
              </a:rPr>
              <a:t>Затопление, пожар, нарушение целостности конструкций сооружений инфраструктуры, вызвавшие </a:t>
            </a:r>
            <a:r>
              <a:rPr lang="ru-RU" sz="2667" b="1" dirty="0">
                <a:solidFill>
                  <a:srgbClr val="C00000"/>
                </a:solidFill>
                <a:latin typeface="Calibri" pitchFamily="34" charset="0"/>
              </a:rPr>
              <a:t>полный перерыв </a:t>
            </a:r>
            <a:r>
              <a:rPr lang="ru-RU" sz="2667" b="1" dirty="0">
                <a:latin typeface="Calibri" pitchFamily="34" charset="0"/>
              </a:rPr>
              <a:t>движения поездов хотя бы по одному из железнодорожных путей на перегоне </a:t>
            </a:r>
            <a:r>
              <a:rPr lang="ru-RU" sz="2667" b="1" dirty="0">
                <a:solidFill>
                  <a:srgbClr val="C00000"/>
                </a:solidFill>
                <a:latin typeface="Calibri" pitchFamily="34" charset="0"/>
              </a:rPr>
              <a:t>на один час и более.</a:t>
            </a:r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4"/>
          <a:stretch/>
        </p:blipFill>
        <p:spPr bwMode="auto">
          <a:xfrm>
            <a:off x="17185" y="926140"/>
            <a:ext cx="6720880" cy="474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Весенний разлив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726" y="926140"/>
            <a:ext cx="6175340" cy="474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451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0" y="6525655"/>
            <a:ext cx="12156015" cy="2193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sz="2667" b="1" dirty="0">
                <a:solidFill>
                  <a:srgbClr val="C00000"/>
                </a:solidFill>
                <a:latin typeface="Calibri" pitchFamily="34" charset="0"/>
              </a:rPr>
              <a:t>Столкновение</a:t>
            </a:r>
            <a:r>
              <a:rPr lang="ru-RU" sz="2667" dirty="0">
                <a:latin typeface="Calibri" pitchFamily="34" charset="0"/>
              </a:rPr>
              <a:t> железнодорожного подвижного состава с другим железнодорожным подвижным составом, </a:t>
            </a:r>
            <a:r>
              <a:rPr lang="ru-RU" sz="2667" b="1" dirty="0">
                <a:solidFill>
                  <a:srgbClr val="C00000"/>
                </a:solidFill>
                <a:latin typeface="Calibri" pitchFamily="34" charset="0"/>
              </a:rPr>
              <a:t>сход</a:t>
            </a:r>
            <a:r>
              <a:rPr lang="ru-RU" sz="2667" dirty="0">
                <a:latin typeface="Calibri" pitchFamily="34" charset="0"/>
              </a:rPr>
              <a:t> железнодорожного подвижного состава </a:t>
            </a:r>
            <a:r>
              <a:rPr lang="ru-RU" sz="2667" b="1" dirty="0">
                <a:solidFill>
                  <a:srgbClr val="C00000"/>
                </a:solidFill>
                <a:latin typeface="Calibri" pitchFamily="34" charset="0"/>
              </a:rPr>
              <a:t>на перегоне и железнодорожной станции</a:t>
            </a:r>
            <a:r>
              <a:rPr lang="ru-RU" sz="2667" dirty="0">
                <a:latin typeface="Calibri" pitchFamily="34" charset="0"/>
              </a:rPr>
              <a:t>, при поездной или маневровой работе, экипировке или других передвижениях, не имеющих последствий.</a:t>
            </a:r>
            <a:endParaRPr lang="ru-RU" sz="2667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pic>
        <p:nvPicPr>
          <p:cNvPr id="17410" name="Picture 2" descr="https://avatars.mds.yandex.net/get-pdb/2388792/975d0529-64dc-45cf-b217-709a16675a01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533399"/>
            <a:ext cx="11468099" cy="610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81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6252331"/>
            <a:ext cx="12175065" cy="1794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67" b="1" dirty="0">
                <a:solidFill>
                  <a:srgbClr val="C00000"/>
                </a:solidFill>
              </a:rPr>
              <a:t>Происшествие</a:t>
            </a:r>
            <a:r>
              <a:rPr lang="ru-RU" sz="2667" dirty="0">
                <a:solidFill>
                  <a:srgbClr val="C00000"/>
                </a:solidFill>
              </a:rPr>
              <a:t>,</a:t>
            </a:r>
            <a:r>
              <a:rPr lang="ru-RU" sz="2667" dirty="0"/>
              <a:t> связанное с несанкционированным движением по ж.д. путям транспортного средства или столкновение ж.д. подвижного состава с транспортным средством </a:t>
            </a:r>
            <a:r>
              <a:rPr lang="ru-RU" sz="2667" b="1" dirty="0">
                <a:solidFill>
                  <a:srgbClr val="C00000"/>
                </a:solidFill>
              </a:rPr>
              <a:t>вне установленного железнодорожного переезда</a:t>
            </a:r>
            <a:r>
              <a:rPr lang="ru-RU" sz="2667" dirty="0"/>
              <a:t>, не имеющие последствий.</a:t>
            </a:r>
          </a:p>
        </p:txBody>
      </p:sp>
      <p:pic>
        <p:nvPicPr>
          <p:cNvPr id="21506" name="Picture 2" descr="https://static.piter.tv/images/news_photos/2hwELT9EdWUQYNgIaBK49UrMyVjKk7w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18" y="793024"/>
            <a:ext cx="10862732" cy="559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00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4272" y="7857068"/>
            <a:ext cx="11969585" cy="10534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67" b="1" dirty="0">
                <a:solidFill>
                  <a:srgbClr val="C00000"/>
                </a:solidFill>
              </a:rPr>
              <a:t>Столкновение </a:t>
            </a:r>
            <a:r>
              <a:rPr lang="ru-RU" sz="2667" dirty="0"/>
              <a:t>железнодорожного подвижного состава с транспортным средством на железнодорожном переезде. </a:t>
            </a:r>
          </a:p>
        </p:txBody>
      </p:sp>
      <p:pic>
        <p:nvPicPr>
          <p:cNvPr id="24580" name="Picture 4" descr="http://nk.life/wp-content/uploads/2015/07/imag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0" y="449909"/>
            <a:ext cx="11417729" cy="739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95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6935" y="7341719"/>
            <a:ext cx="12175065" cy="1794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67" b="1" dirty="0">
                <a:solidFill>
                  <a:srgbClr val="C00000"/>
                </a:solidFill>
              </a:rPr>
              <a:t>Возгорание груза </a:t>
            </a:r>
            <a:r>
              <a:rPr lang="ru-RU" sz="2667" dirty="0"/>
              <a:t>в вагоне или контейнере при его эксплуатации на ж.д. путях общего и ж.д. путях необщего пользования.</a:t>
            </a:r>
          </a:p>
        </p:txBody>
      </p:sp>
      <p:pic>
        <p:nvPicPr>
          <p:cNvPr id="25602" name="Picture 2" descr="http://www.vremyan.ru/_data/objects/0013/7091/icon.jpg?15337505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10" y="514350"/>
            <a:ext cx="11427289" cy="660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90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510856" y="5477862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10576" y="6930568"/>
            <a:ext cx="12154487" cy="1598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sz="2667" b="1" dirty="0">
                <a:solidFill>
                  <a:srgbClr val="C00000"/>
                </a:solidFill>
              </a:rPr>
              <a:t>Излом рельса под подвижным составом </a:t>
            </a:r>
            <a:r>
              <a:rPr lang="ru-RU" sz="2667" dirty="0"/>
              <a:t>- нарушение целостности рельса, непосредственно воспринимающего нагрузку от колес подвижного состава, вне зависимости от времени его возникновения;</a:t>
            </a:r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pic>
        <p:nvPicPr>
          <p:cNvPr id="9218" name="Picture 2" descr="https://image.krasview.ru/video/3aa3c9728c1d14b/_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443543"/>
            <a:ext cx="11809312" cy="643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9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-35985" y="7219179"/>
            <a:ext cx="12175065" cy="1249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sz="2667" b="1" dirty="0">
                <a:solidFill>
                  <a:srgbClr val="C00000"/>
                </a:solidFill>
              </a:rPr>
              <a:t>Несанкционированное движение </a:t>
            </a:r>
            <a:r>
              <a:rPr lang="ru-RU" sz="2667" dirty="0"/>
              <a:t>железнодорожного подвижного состава на маршрут приема, отправления поезда или на перегон.</a:t>
            </a: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pic>
        <p:nvPicPr>
          <p:cNvPr id="15362" name="Picture 2" descr="https://primamedia.ru/f/big/1441/1440456.jpg?fd6015e37dbed61e7167ade8a14ef5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33" y="539552"/>
            <a:ext cx="10464800" cy="681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7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0" y="5486835"/>
            <a:ext cx="12125029" cy="3028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667" dirty="0">
                <a:latin typeface="Calibri" pitchFamily="34" charset="0"/>
              </a:rPr>
              <a:t>Приказ Минтранса России №344 от 18.12.2014г.: </a:t>
            </a:r>
          </a:p>
          <a:p>
            <a:r>
              <a:rPr lang="ru-RU" sz="2667" dirty="0">
                <a:latin typeface="Calibri" pitchFamily="34" charset="0"/>
              </a:rPr>
              <a:t>1. Положение о порядке служебного расследования и учёта транспортных происшествий №344 от 18.12.2014г. </a:t>
            </a:r>
          </a:p>
          <a:p>
            <a:r>
              <a:rPr lang="ru-RU" sz="2667" dirty="0">
                <a:latin typeface="Calibri" pitchFamily="34" charset="0"/>
              </a:rPr>
              <a:t>2. Классификация нарушений безопасности движения в поездной и маневровой работе.</a:t>
            </a:r>
          </a:p>
          <a:p>
            <a:r>
              <a:rPr lang="ru-RU" sz="2667" dirty="0">
                <a:latin typeface="Calibri" pitchFamily="34" charset="0"/>
              </a:rPr>
              <a:t>3. Порядок служебного расследования и оформление событий, связанных с нарушением безопасности движения в поездной и маневровой работе.</a:t>
            </a:r>
          </a:p>
          <a:p>
            <a:endParaRPr lang="ru-RU" sz="2667" dirty="0">
              <a:latin typeface="Calibri" pitchFamily="34" charset="0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pic>
        <p:nvPicPr>
          <p:cNvPr id="6146" name="Picture 2" descr="https://www.centrmag.ru/catalog/mn27_301019_3d_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467" y="959639"/>
            <a:ext cx="3456549" cy="4452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cf2.ppt-online.org/files2/slide/e/EMk2dSRQniDwWZgUTaq8Yxpl6PL3XcrIN9CmHjuso/slide-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538" y="959638"/>
            <a:ext cx="4416491" cy="440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cf2.ppt-online.org/files2/slide/e/EMk2dSRQniDwWZgUTaq8Yxpl6PL3XcrIN9CmHjuso/slide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99" y="931000"/>
            <a:ext cx="4417705" cy="446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58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4267" b="1" dirty="0">
                <a:solidFill>
                  <a:schemeClr val="bg1"/>
                </a:solidFill>
              </a:rPr>
              <a:t>отправление поезда на занятый перегон - событие, при котором при открытом выходном светофоре или пригласительном сигнале или по разрешению на отправление, переданному машинисту поезда в соответствии с порядком, предусмотренным Правилами технической эксплуатации железных дорог Российской Федерации, утвержденными приказом Минтранса России от 21 декабря 2010 г. N 286 (далее - ПТЭ), и получении им при необходимости дополнительного указания или сигнала отправления поезд отправился (или проследовал без остановки) и проехал выходной светофор данного пути (а при отсутствии светофора - предельный столбик) хотя бы частью локомотива, в то время как впереди расположенный перегон (путь перегона, блок-участок или стрелочно-путевой участок) занят поездом любого направления или подвижным составом;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pic>
        <p:nvPicPr>
          <p:cNvPr id="23" name="Picture 2" descr="C:\Users\Натали\Desktop\Занятие №39 Классификация нарушений безопасности движения\Нарушения БД Прив.ж.д .2019г\Астрахань2 отправл.на закр.перегон 01.05.2019г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6" y="605199"/>
            <a:ext cx="12020549" cy="6214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бъект 14"/>
          <p:cNvSpPr>
            <a:spLocks noGrp="1"/>
          </p:cNvSpPr>
          <p:nvPr>
            <p:ph idx="1"/>
          </p:nvPr>
        </p:nvSpPr>
        <p:spPr>
          <a:xfrm>
            <a:off x="-9952" y="6631381"/>
            <a:ext cx="12165967" cy="20732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67" b="1" dirty="0">
                <a:solidFill>
                  <a:srgbClr val="C00000"/>
                </a:solidFill>
              </a:rPr>
              <a:t>Отправление поезда на занятый перегон </a:t>
            </a:r>
            <a:r>
              <a:rPr lang="ru-RU" sz="2667" dirty="0"/>
              <a:t>- событие, при котором при открытом выходном светофоре или пригласительном сигнале поезд отправился и проехал выходной светофор данного пути хотя бы частью локомотива, в то время как впереди расположенный перегон занят поездом любого направления или подвижным составом.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487488" y="4539901"/>
            <a:ext cx="6096000" cy="14463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 </a:t>
            </a:r>
            <a:r>
              <a:rPr lang="ru-RU" sz="2133" dirty="0"/>
              <a:t>На станции </a:t>
            </a:r>
            <a:r>
              <a:rPr lang="ru-RU" sz="2133" b="1" dirty="0"/>
              <a:t>Астрахань 1 мая 2019 </a:t>
            </a:r>
            <a:r>
              <a:rPr lang="ru-RU" sz="2133" dirty="0"/>
              <a:t>г. был допущен случай отправления поезда № 4881 (одиночный маневровый локомотив ЧМЭ-3) на закрытый путь перегона Астрахань II – Дельта.</a:t>
            </a:r>
          </a:p>
        </p:txBody>
      </p:sp>
    </p:spTree>
    <p:extLst>
      <p:ext uri="{BB962C8B-B14F-4D97-AF65-F5344CB8AC3E}">
        <p14:creationId xmlns:p14="http://schemas.microsoft.com/office/powerpoint/2010/main" val="316247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-35132" y="6580112"/>
            <a:ext cx="12192000" cy="254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sz="2667" b="1" dirty="0">
                <a:solidFill>
                  <a:srgbClr val="C00000"/>
                </a:solidFill>
                <a:latin typeface="Calibri" pitchFamily="34" charset="0"/>
              </a:rPr>
              <a:t>Прием поезда на занятый путь </a:t>
            </a:r>
            <a:r>
              <a:rPr lang="ru-RU" sz="2667" dirty="0">
                <a:latin typeface="Calibri" pitchFamily="34" charset="0"/>
              </a:rPr>
              <a:t>- событие, при котором прибывающий поезд проследовал (хотя бы частью локомотива) входной (маршрутный) светофор по разрешающему показанию, пригласительному сигналу, при маршруте, приготовленном на путь, занятый поездом или подвижным составом. </a:t>
            </a:r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pic>
        <p:nvPicPr>
          <p:cNvPr id="18434" name="Picture 2" descr="https://cf2.ppt-online.org/files2/slide/4/49vnj6HzwBWmFDeiNP8s5SRfoqbIyVAlZkJcdtrGC/slide-5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26" b="6071"/>
          <a:stretch/>
        </p:blipFill>
        <p:spPr bwMode="auto">
          <a:xfrm>
            <a:off x="109902" y="1787691"/>
            <a:ext cx="11938327" cy="306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0303" y="4523424"/>
            <a:ext cx="121511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28.04.2017 на станции </a:t>
            </a:r>
            <a:r>
              <a:rPr lang="ru-RU" sz="24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Порубежка </a:t>
            </a: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5 часов 41 минуту по разрешающему показанию входного светофора, допущен прием поезда № 4402 (локомотив без вагонов) </a:t>
            </a:r>
            <a:endParaRPr lang="ru-RU" sz="2400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путь №4, занятый мотовозом МПТ № 728. </a:t>
            </a:r>
            <a:endParaRPr lang="ru-RU" sz="2400" dirty="0"/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682"/>
          <a:stretch/>
        </p:blipFill>
        <p:spPr bwMode="auto">
          <a:xfrm>
            <a:off x="2120227" y="2711241"/>
            <a:ext cx="2151923" cy="671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 descr="D:\МВПС\ПТЭ\Картинки для вставки нест сит\свет 1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92" r="-2" b="60484"/>
          <a:stretch/>
        </p:blipFill>
        <p:spPr bwMode="auto">
          <a:xfrm rot="10800000">
            <a:off x="4943872" y="2019523"/>
            <a:ext cx="864099" cy="10395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8036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-35131" y="5509684"/>
            <a:ext cx="12175065" cy="36914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67" b="1" dirty="0">
                <a:solidFill>
                  <a:srgbClr val="C00000"/>
                </a:solidFill>
              </a:rPr>
              <a:t>Прием или отправление поезда по неготовому маршруту </a:t>
            </a:r>
            <a:r>
              <a:rPr lang="ru-RU" sz="2667" dirty="0"/>
              <a:t>- событие, при котором прибывающий или отправляющийся </a:t>
            </a:r>
            <a:r>
              <a:rPr lang="ru-RU" sz="2667" b="1" dirty="0"/>
              <a:t>поезд проследовал </a:t>
            </a:r>
            <a:r>
              <a:rPr lang="ru-RU" sz="2667" dirty="0"/>
              <a:t>(хотя бы частью локомотива) входной (выходной) светофор </a:t>
            </a:r>
            <a:r>
              <a:rPr lang="ru-RU" sz="2667" b="1" dirty="0"/>
              <a:t>по разрешающему показанию</a:t>
            </a:r>
            <a:r>
              <a:rPr lang="ru-RU" sz="2667" dirty="0"/>
              <a:t>, пригласительному сигналу, при неготовом маршруте (стрелочные переводы, охранные и предохранительные </a:t>
            </a:r>
            <a:r>
              <a:rPr lang="ru-RU" sz="2667" b="1" dirty="0"/>
              <a:t>устройства установлены не по маршруту следования</a:t>
            </a:r>
            <a:r>
              <a:rPr lang="ru-RU" sz="2667" dirty="0"/>
              <a:t>), а также когда поезду с электрической тягой приготовлен </a:t>
            </a:r>
            <a:r>
              <a:rPr lang="ru-RU" sz="2667" b="1" dirty="0"/>
              <a:t>маршрут на </a:t>
            </a:r>
            <a:r>
              <a:rPr lang="ru-RU" sz="2667" b="1" dirty="0" smtClean="0"/>
              <a:t>неэлектрифицированный </a:t>
            </a:r>
            <a:r>
              <a:rPr lang="ru-RU" sz="2667" b="1" dirty="0"/>
              <a:t>путь или по неэлектрифицированному съезду</a:t>
            </a:r>
            <a:r>
              <a:rPr lang="ru-RU" sz="2667" dirty="0"/>
              <a:t>, на путь с другим родом тока или на путь со снятым напряжением в контактном проводе.</a:t>
            </a:r>
          </a:p>
        </p:txBody>
      </p:sp>
      <p:pic>
        <p:nvPicPr>
          <p:cNvPr id="19458" name="Picture 2" descr="https://static.ngs.ru/news/social/7b3dc745b7aa9f916f89fbdb0f50b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8" t="5794"/>
          <a:stretch/>
        </p:blipFill>
        <p:spPr bwMode="auto">
          <a:xfrm>
            <a:off x="1590489" y="631720"/>
            <a:ext cx="8812076" cy="487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00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-33870" y="6705680"/>
            <a:ext cx="12136755" cy="18244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67" b="1" dirty="0">
                <a:solidFill>
                  <a:srgbClr val="C00000"/>
                </a:solidFill>
              </a:rPr>
              <a:t>Сход железнодорожного подвижного состава </a:t>
            </a:r>
            <a:r>
              <a:rPr lang="ru-RU" sz="2667" dirty="0"/>
              <a:t>- событие, при котором хотя бы одно колесо движущегося железнодорожного подвижного состава сошло с головки рельса;</a:t>
            </a:r>
          </a:p>
        </p:txBody>
      </p:sp>
      <p:pic>
        <p:nvPicPr>
          <p:cNvPr id="20482" name="Picture 2" descr="https://pbs.twimg.com/media/D1I__jKWwAAfUPQ.jpg:lar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4"/>
          <a:stretch/>
        </p:blipFill>
        <p:spPr bwMode="auto">
          <a:xfrm>
            <a:off x="431371" y="628649"/>
            <a:ext cx="11360579" cy="606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75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3247" y="5939045"/>
            <a:ext cx="12208935" cy="25063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67" b="1" dirty="0">
                <a:solidFill>
                  <a:srgbClr val="C00000"/>
                </a:solidFill>
              </a:rPr>
              <a:t>Развал груза в пути следования, </a:t>
            </a:r>
            <a:r>
              <a:rPr lang="ru-RU" sz="2667" b="1" dirty="0"/>
              <a:t>угрожающий безопасности движения и эксплуатации железнодорожного транспорта </a:t>
            </a:r>
            <a:r>
              <a:rPr lang="ru-RU" sz="2667" dirty="0"/>
              <a:t>- случай падения груза (контейнера) или его части на путь, а также смещение, разворот, расстройство его крепления, вызвавшие выход за установленный габарит погрузки, </a:t>
            </a:r>
            <a:r>
              <a:rPr lang="ru-RU" sz="2667" i="1" dirty="0"/>
              <a:t>за исключением грузов, перевозимых насыпью или наливом.</a:t>
            </a:r>
          </a:p>
        </p:txBody>
      </p:sp>
      <p:pic>
        <p:nvPicPr>
          <p:cNvPr id="22530" name="Picture 2" descr="https://phototass2.cdnvideo.ru/width/1200_4ce85301/tass/m2/uploads/i/20190109/49181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34" y="615741"/>
            <a:ext cx="10273141" cy="5323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9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94272" y="5306788"/>
            <a:ext cx="11969585" cy="15404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67" b="1" dirty="0">
                <a:solidFill>
                  <a:srgbClr val="C00000"/>
                </a:solidFill>
              </a:rPr>
              <a:t>Излом (обрыв) литых деталей железнодорожного подвижного состава </a:t>
            </a:r>
            <a:r>
              <a:rPr lang="ru-RU" sz="2667" dirty="0"/>
              <a:t>(оси, осевой шейки или колеса, боковой рамы, </a:t>
            </a:r>
            <a:r>
              <a:rPr lang="ru-RU" sz="2667" dirty="0" err="1"/>
              <a:t>надрессорной</a:t>
            </a:r>
            <a:r>
              <a:rPr lang="ru-RU" sz="2667" dirty="0"/>
              <a:t> балки, хребтовой балки);</a:t>
            </a:r>
          </a:p>
        </p:txBody>
      </p:sp>
      <p:pic>
        <p:nvPicPr>
          <p:cNvPr id="23554" name="Picture 2" descr="https://pbs.twimg.com/media/BveJaspIcAAk3e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517" y="976319"/>
            <a:ext cx="7620000" cy="398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370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TextBox 7"/>
          <p:cNvSpPr txBox="1">
            <a:spLocks noChangeArrowheads="1"/>
          </p:cNvSpPr>
          <p:nvPr/>
        </p:nvSpPr>
        <p:spPr bwMode="auto">
          <a:xfrm>
            <a:off x="71669" y="-130665"/>
            <a:ext cx="1219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84000" anchor="ctr"/>
          <a:lstStyle/>
          <a:p>
            <a:r>
              <a:rPr lang="ru-RU" sz="3733" dirty="0">
                <a:solidFill>
                  <a:srgbClr val="C00000"/>
                </a:solidFill>
                <a:latin typeface="Verdana" pitchFamily="34" charset="0"/>
              </a:rPr>
              <a:t>       </a:t>
            </a:r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</a:t>
            </a:r>
            <a:endParaRPr lang="ru-RU" sz="2667" dirty="0">
              <a:solidFill>
                <a:srgbClr val="C00000"/>
              </a:solidFill>
              <a:latin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669" y="6857206"/>
            <a:ext cx="12048661" cy="173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67" b="1" dirty="0">
                <a:solidFill>
                  <a:srgbClr val="C00000"/>
                </a:solidFill>
              </a:rPr>
              <a:t>Ложное появление на напольном светофоре разрешающего показания сигнала </a:t>
            </a:r>
            <a:r>
              <a:rPr lang="ru-RU" sz="2667" dirty="0"/>
              <a:t>вместо запрещающего или появление более разрешающего показания сигнала вместо показания, требующего продолжения следования поезда с уменьшенной скоростью.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14" y="649809"/>
            <a:ext cx="9985109" cy="5980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674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5678" y="6770237"/>
            <a:ext cx="11966775" cy="1697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67" b="1" dirty="0">
                <a:solidFill>
                  <a:srgbClr val="C00000"/>
                </a:solidFill>
              </a:rPr>
              <a:t>Повреждение или отказ локомотива</a:t>
            </a:r>
            <a:r>
              <a:rPr lang="ru-RU" sz="2667" dirty="0"/>
              <a:t>, вызвавшие вынужденную остановку </a:t>
            </a:r>
            <a:r>
              <a:rPr lang="ru-RU" sz="2667" b="1" dirty="0">
                <a:solidFill>
                  <a:srgbClr val="C00000"/>
                </a:solidFill>
              </a:rPr>
              <a:t>пассажирского поезда </a:t>
            </a:r>
            <a:r>
              <a:rPr lang="ru-RU" sz="2667" dirty="0"/>
              <a:t>на перегоне или промежуточной железнодорожной станции, если </a:t>
            </a:r>
            <a:r>
              <a:rPr lang="ru-RU" sz="2667" i="1" dirty="0"/>
              <a:t>дальнейшее движение поезда продолжено с помощью вспомогательного локомотива;</a:t>
            </a:r>
          </a:p>
        </p:txBody>
      </p:sp>
      <p:pic>
        <p:nvPicPr>
          <p:cNvPr id="26626" name="Picture 2" descr="https://trainpix.org/photo/01/39/97/1399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1" y="557201"/>
            <a:ext cx="10896533" cy="586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20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9892" y="6720440"/>
            <a:ext cx="12175065" cy="10640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67" b="1" dirty="0">
                <a:solidFill>
                  <a:srgbClr val="C00000"/>
                </a:solidFill>
              </a:rPr>
              <a:t>Проезд</a:t>
            </a:r>
            <a:r>
              <a:rPr lang="ru-RU" sz="2667" dirty="0"/>
              <a:t> железнодорожным подвижным составом </a:t>
            </a:r>
            <a:r>
              <a:rPr lang="ru-RU" sz="2667" b="1" dirty="0">
                <a:solidFill>
                  <a:srgbClr val="C00000"/>
                </a:solidFill>
              </a:rPr>
              <a:t>запрещающего сигнала </a:t>
            </a:r>
            <a:r>
              <a:rPr lang="ru-RU" sz="2667" dirty="0"/>
              <a:t>светофора или предельного столбика.</a:t>
            </a:r>
          </a:p>
        </p:txBody>
      </p:sp>
      <p:pic>
        <p:nvPicPr>
          <p:cNvPr id="28674" name="Picture 2" descr="http://www.train-photo.ru/data/media/49/IMG_9686t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531965"/>
            <a:ext cx="10753195" cy="608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56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7296" y="6784602"/>
            <a:ext cx="12147769" cy="13879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67" b="1" dirty="0">
                <a:solidFill>
                  <a:srgbClr val="C00000"/>
                </a:solidFill>
              </a:rPr>
              <a:t>Отцепка вагона </a:t>
            </a:r>
            <a:r>
              <a:rPr lang="ru-RU" sz="2667" dirty="0"/>
              <a:t>от пассажирского или пригородного поезда в пути следования.</a:t>
            </a:r>
          </a:p>
        </p:txBody>
      </p:sp>
      <p:pic>
        <p:nvPicPr>
          <p:cNvPr id="27650" name="Picture 2" descr="http://dzd42.ru/_ph/10/19862024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96" b="6225"/>
          <a:stretch/>
        </p:blipFill>
        <p:spPr bwMode="auto">
          <a:xfrm>
            <a:off x="814917" y="561207"/>
            <a:ext cx="10160000" cy="556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95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314349"/>
            <a:ext cx="12192000" cy="1949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>
                <a:solidFill>
                  <a:srgbClr val="C00000"/>
                </a:solidFill>
                <a:ea typeface="Times New Roman" pitchFamily="18" charset="0"/>
                <a:cs typeface="Times New Roman" pitchFamily="18" charset="0"/>
              </a:rPr>
              <a:t>Приказ МИНТРАНС РФ №344 от 18.12.2014 </a:t>
            </a:r>
            <a:r>
              <a:rPr lang="ru-RU" sz="1600" b="1" dirty="0"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Об утверждении Положения о классификации, порядке расследования и учета транспортных происшествий и иных событий, связанных с нарушением правил безопасности движения и эксплуатации железнодорожного транспорта» </a:t>
            </a:r>
            <a:r>
              <a:rPr lang="ru-RU" sz="2667" b="1" u="sng" dirty="0">
                <a:solidFill>
                  <a:srgbClr val="C00000"/>
                </a:solidFill>
                <a:ea typeface="Times New Roman" pitchFamily="18" charset="0"/>
                <a:cs typeface="Times New Roman" pitchFamily="18" charset="0"/>
              </a:rPr>
              <a:t>определяет порядок: </a:t>
            </a:r>
            <a:endParaRPr lang="ru-RU" sz="2667" b="1" u="sng" dirty="0">
              <a:solidFill>
                <a:srgbClr val="C00000"/>
              </a:solidFill>
              <a:ea typeface="Times New Roman" pitchFamily="18" charset="0"/>
              <a:cs typeface="Arial" pitchFamily="34" charset="0"/>
            </a:endParaRPr>
          </a:p>
          <a:p>
            <a:pPr algn="just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s://s16.stc.all.kpcdn.net/share/i/12/9066329/inx960x64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0"/>
          <a:stretch/>
        </p:blipFill>
        <p:spPr bwMode="auto">
          <a:xfrm>
            <a:off x="71635" y="579802"/>
            <a:ext cx="12014863" cy="674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4917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3636" y="6611576"/>
            <a:ext cx="12130857" cy="16774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67" b="1" dirty="0">
                <a:solidFill>
                  <a:srgbClr val="C00000"/>
                </a:solidFill>
              </a:rPr>
              <a:t>Саморасцеп автосцепок в поездах, обрыв автосцепки </a:t>
            </a:r>
            <a:r>
              <a:rPr lang="ru-RU" sz="2667" dirty="0"/>
              <a:t>железнодорожного подвижного состава, </a:t>
            </a:r>
            <a:r>
              <a:rPr lang="ru-RU" sz="2667" b="1" dirty="0">
                <a:solidFill>
                  <a:srgbClr val="C00000"/>
                </a:solidFill>
              </a:rPr>
              <a:t>отправление поезда с перекрытыми концевыми кранами.</a:t>
            </a:r>
          </a:p>
        </p:txBody>
      </p:sp>
      <p:pic>
        <p:nvPicPr>
          <p:cNvPr id="29698" name="Picture 2" descr="https://storage.myseldon.com/news_pict_F4/F4F2BD3A5DC02ABF70453A6B7CC2F9F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933" y="1418231"/>
            <a:ext cx="5780617" cy="451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4.bp.blogspot.com/-DDRgeJ864kM/WK2h1UMrYMI/AAAAAAAAGAY/BRvRVyKxWGk2zN16CKnoQyTALySn1469wCK4B/s1600/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8" y="1407708"/>
            <a:ext cx="610825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75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6936" y="6829868"/>
            <a:ext cx="12175065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sz="2667" b="1" dirty="0">
                <a:solidFill>
                  <a:srgbClr val="C00000"/>
                </a:solidFill>
              </a:rPr>
              <a:t>Отцепка вагона </a:t>
            </a:r>
            <a:r>
              <a:rPr lang="ru-RU" sz="2667" dirty="0"/>
              <a:t>от поезда на промежуточной железнодорожной станции </a:t>
            </a:r>
            <a:r>
              <a:rPr lang="ru-RU" sz="2667" b="1" dirty="0">
                <a:solidFill>
                  <a:srgbClr val="C00000"/>
                </a:solidFill>
              </a:rPr>
              <a:t>из-за нарушения технических условий погрузки грузов, багажа или грузобагажа.</a:t>
            </a:r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pic>
        <p:nvPicPr>
          <p:cNvPr id="8" name="Picture 2" descr="https://sputniknews.kz/images/1115/71/111571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32" y="676656"/>
            <a:ext cx="11375136" cy="6153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00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-16935" y="7591886"/>
            <a:ext cx="12175065" cy="10972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67" b="1" dirty="0">
                <a:solidFill>
                  <a:srgbClr val="C00000"/>
                </a:solidFill>
              </a:rPr>
              <a:t>Отцепка вагона </a:t>
            </a:r>
            <a:r>
              <a:rPr lang="ru-RU" sz="2667" dirty="0"/>
              <a:t>от грузового поезда в пути следования на перегонах или промежуточных железнодорожных станциях </a:t>
            </a:r>
            <a:r>
              <a:rPr lang="ru-RU" sz="2667" b="1" dirty="0">
                <a:solidFill>
                  <a:srgbClr val="C00000"/>
                </a:solidFill>
              </a:rPr>
              <a:t>из-за нагрева букс.</a:t>
            </a:r>
          </a:p>
        </p:txBody>
      </p:sp>
      <p:pic>
        <p:nvPicPr>
          <p:cNvPr id="14" name="Picture 2" descr="https://www.voxpopuli.kz/userfiles/posts/1736/e4b04cebcb0051aa941db5ce8adef6d0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536506"/>
            <a:ext cx="11865615" cy="690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06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6935" y="7286896"/>
            <a:ext cx="12175065" cy="14804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67" b="1" dirty="0">
                <a:solidFill>
                  <a:srgbClr val="C00000"/>
                </a:solidFill>
              </a:rPr>
              <a:t>Отмена отправления пассажирского поезда </a:t>
            </a:r>
            <a:r>
              <a:rPr lang="ru-RU" sz="2667" dirty="0"/>
              <a:t>со станции отправления или высадка пассажиров из поезда на промежуточной станции из-за технической неисправности подвижного состава.</a:t>
            </a:r>
          </a:p>
        </p:txBody>
      </p:sp>
      <p:pic>
        <p:nvPicPr>
          <p:cNvPr id="34818" name="Picture 2" descr="https://s15.stc.all.kpcdn.net/share/i/12/10181683/inx960x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1" y="526671"/>
            <a:ext cx="11105839" cy="64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10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25557" y="7057496"/>
            <a:ext cx="10972800" cy="11185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67" b="1" dirty="0">
                <a:solidFill>
                  <a:srgbClr val="C00000"/>
                </a:solidFill>
              </a:rPr>
              <a:t>Перевод стрелки под железнодорожным подвижным составом.</a:t>
            </a:r>
          </a:p>
        </p:txBody>
      </p:sp>
      <p:pic>
        <p:nvPicPr>
          <p:cNvPr id="32770" name="Picture 2" descr="https://semey.city/assets/images/news-semey/2016/01/soschli_vagon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732028"/>
            <a:ext cx="11172368" cy="590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922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78887" y="5277656"/>
            <a:ext cx="12065596" cy="11185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67" b="1" dirty="0">
                <a:solidFill>
                  <a:srgbClr val="C00000"/>
                </a:solidFill>
              </a:rPr>
              <a:t>Падение</a:t>
            </a:r>
            <a:r>
              <a:rPr lang="ru-RU" sz="2667" dirty="0">
                <a:solidFill>
                  <a:srgbClr val="C00000"/>
                </a:solidFill>
              </a:rPr>
              <a:t> </a:t>
            </a:r>
            <a:r>
              <a:rPr lang="ru-RU" sz="2667" dirty="0"/>
              <a:t>на железнодорожный путь деталей подвижного состава.</a:t>
            </a:r>
          </a:p>
        </p:txBody>
      </p:sp>
      <p:pic>
        <p:nvPicPr>
          <p:cNvPr id="35842" name="Picture 2" descr="https://cf.ppt-online.org/files/slide/x/XMLEa59PTOmKtjNzq0rUxC4u2Z6ShYFdVyAiD8/slide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60" t="58775" r="10448" b="3163"/>
          <a:stretch/>
        </p:blipFill>
        <p:spPr bwMode="auto">
          <a:xfrm>
            <a:off x="8194529" y="1330308"/>
            <a:ext cx="3744417" cy="314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" name="Picture 4" descr="https://cf.ppt-online.org/files/slide/x/XMLEa59PTOmKtjNzq0rUxC4u2Z6ShYFdVyAiD8/slide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48" t="24953" b="42235"/>
          <a:stretch/>
        </p:blipFill>
        <p:spPr bwMode="auto">
          <a:xfrm>
            <a:off x="7687" y="1330308"/>
            <a:ext cx="3679537" cy="313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cf.ppt-online.org/files/slide/x/XMLEa59PTOmKtjNzq0rUxC4u2Z6ShYFdVyAiD8/slide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" t="24953" r="68833" b="40923"/>
          <a:stretch/>
        </p:blipFill>
        <p:spPr bwMode="auto">
          <a:xfrm>
            <a:off x="3852568" y="1330308"/>
            <a:ext cx="4176616" cy="313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62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7562682"/>
            <a:ext cx="12192000" cy="11185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67" b="1" dirty="0">
                <a:solidFill>
                  <a:srgbClr val="C00000"/>
                </a:solidFill>
              </a:rPr>
              <a:t>Наезд</a:t>
            </a:r>
            <a:r>
              <a:rPr lang="ru-RU" sz="2667" dirty="0">
                <a:solidFill>
                  <a:srgbClr val="C00000"/>
                </a:solidFill>
              </a:rPr>
              <a:t> </a:t>
            </a:r>
            <a:r>
              <a:rPr lang="ru-RU" sz="2667" dirty="0"/>
              <a:t>железнодорожного подвижного состава на механизмы, оборудование и посторонние предметы (объекты).</a:t>
            </a:r>
          </a:p>
        </p:txBody>
      </p:sp>
      <p:pic>
        <p:nvPicPr>
          <p:cNvPr id="33794" name="Picture 2" descr="http://vrn-6.ucoz.ru/_ph/2/702538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17" y="739668"/>
            <a:ext cx="10340763" cy="681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31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5"/>
            <a:ext cx="8397435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     Порядок служебного расследования   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1168" y="6593486"/>
            <a:ext cx="12160832" cy="24871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67" b="1" dirty="0">
                <a:solidFill>
                  <a:srgbClr val="002060"/>
                </a:solidFill>
              </a:rPr>
              <a:t>Субъекты</a:t>
            </a:r>
            <a:r>
              <a:rPr lang="ru-RU" sz="2667" dirty="0"/>
              <a:t> ж.д. транспорта </a:t>
            </a:r>
            <a:r>
              <a:rPr lang="ru-RU" sz="2667" b="1" dirty="0">
                <a:solidFill>
                  <a:srgbClr val="C00000"/>
                </a:solidFill>
              </a:rPr>
              <a:t>не позднее 3х часов </a:t>
            </a:r>
            <a:r>
              <a:rPr lang="ru-RU" sz="2667" b="1" dirty="0"/>
              <a:t>с момента случившегося </a:t>
            </a:r>
            <a:r>
              <a:rPr lang="ru-RU" sz="2667" b="1" dirty="0">
                <a:solidFill>
                  <a:srgbClr val="002060"/>
                </a:solidFill>
              </a:rPr>
              <a:t>обязаны оповестить</a:t>
            </a:r>
            <a:r>
              <a:rPr lang="ru-RU" sz="2667" dirty="0"/>
              <a:t> Ространснадзор, его территориальные органы в пределах региона транспортного обслуживания железных дорог, заинтересованных и причастных владельцев подвижного состава, в </a:t>
            </a:r>
            <a:r>
              <a:rPr lang="ru-RU" sz="2667" dirty="0" err="1"/>
              <a:t>т.ч</a:t>
            </a:r>
            <a:r>
              <a:rPr lang="ru-RU" sz="2667" dirty="0"/>
              <a:t>. перевозчиков, </a:t>
            </a:r>
            <a:r>
              <a:rPr lang="ru-RU" sz="2667" b="1" dirty="0">
                <a:solidFill>
                  <a:srgbClr val="002060"/>
                </a:solidFill>
              </a:rPr>
              <a:t>о возникновении </a:t>
            </a:r>
            <a:r>
              <a:rPr lang="ru-RU" sz="2667" dirty="0"/>
              <a:t>на территории субъектов </a:t>
            </a:r>
            <a:r>
              <a:rPr lang="ru-RU" sz="2667" b="1" dirty="0">
                <a:solidFill>
                  <a:srgbClr val="002060"/>
                </a:solidFill>
              </a:rPr>
              <a:t>событий</a:t>
            </a:r>
            <a:r>
              <a:rPr lang="ru-RU" sz="2667" dirty="0">
                <a:solidFill>
                  <a:srgbClr val="002060"/>
                </a:solidFill>
              </a:rPr>
              <a:t>,</a:t>
            </a:r>
            <a:r>
              <a:rPr lang="ru-RU" sz="2667" dirty="0"/>
              <a:t>  связанных с нарушением правил безопасности движения и эксплуатации железнодорожного транспорта. </a:t>
            </a:r>
          </a:p>
        </p:txBody>
      </p:sp>
      <p:pic>
        <p:nvPicPr>
          <p:cNvPr id="36866" name="Picture 2" descr="https://runaruna.ru/files/models/news/22265/22265_thumbnail_wide_w11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51" y="493271"/>
            <a:ext cx="11716291" cy="604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92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5"/>
            <a:ext cx="8397435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     Порядок служебного расследования   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1168" y="6593486"/>
            <a:ext cx="12160832" cy="24871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667" b="1" dirty="0">
                <a:solidFill>
                  <a:srgbClr val="002060"/>
                </a:solidFill>
              </a:rPr>
              <a:t>Субъекты</a:t>
            </a:r>
            <a:r>
              <a:rPr lang="ru-RU" sz="2667" dirty="0"/>
              <a:t> железнодорожного транспорта, на территории которых произошли </a:t>
            </a:r>
            <a:r>
              <a:rPr lang="ru-RU" sz="2667" b="1" dirty="0"/>
              <a:t>события, </a:t>
            </a:r>
            <a:r>
              <a:rPr lang="ru-RU" sz="2667" dirty="0"/>
              <a:t>связанные с нарушением правил безопасности движения и эксплуатации ж.д. транспорта, </a:t>
            </a:r>
            <a:r>
              <a:rPr lang="ru-RU" sz="2667" b="1" dirty="0">
                <a:solidFill>
                  <a:srgbClr val="C00000"/>
                </a:solidFill>
              </a:rPr>
              <a:t>ежемесячно </a:t>
            </a:r>
            <a:r>
              <a:rPr lang="ru-RU" sz="2667" b="1" dirty="0">
                <a:solidFill>
                  <a:srgbClr val="002060"/>
                </a:solidFill>
              </a:rPr>
              <a:t>информируют</a:t>
            </a:r>
            <a:r>
              <a:rPr lang="ru-RU" sz="2667" b="1" dirty="0">
                <a:solidFill>
                  <a:srgbClr val="C00000"/>
                </a:solidFill>
              </a:rPr>
              <a:t> </a:t>
            </a:r>
            <a:r>
              <a:rPr lang="ru-RU" sz="2667" b="1" dirty="0">
                <a:solidFill>
                  <a:srgbClr val="002060"/>
                </a:solidFill>
              </a:rPr>
              <a:t>Ространснадзор</a:t>
            </a:r>
            <a:r>
              <a:rPr lang="ru-RU" sz="2667" dirty="0"/>
              <a:t> и его территориальные органы в пределах региона транспортного обслуживания железных дорог </a:t>
            </a:r>
            <a:r>
              <a:rPr lang="ru-RU" sz="2667" b="1" dirty="0"/>
              <a:t>об их количестве</a:t>
            </a:r>
            <a:r>
              <a:rPr lang="ru-RU" sz="2667" dirty="0"/>
              <a:t>. 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455" y="525277"/>
            <a:ext cx="10730878" cy="6092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092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918" y="1"/>
            <a:ext cx="10972800" cy="53035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                        Порядок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служебного расследования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40273"/>
            <a:ext cx="12058650" cy="186802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b="1" dirty="0"/>
              <a:t>        </a:t>
            </a:r>
            <a:r>
              <a:rPr lang="ru-RU" sz="2800" b="1" dirty="0">
                <a:solidFill>
                  <a:srgbClr val="C00000"/>
                </a:solidFill>
              </a:rPr>
              <a:t>При возникновении событий</a:t>
            </a:r>
            <a:r>
              <a:rPr lang="ru-RU" sz="2800" dirty="0"/>
              <a:t>, связанных с нарушением правил безопасности движения </a:t>
            </a:r>
            <a:r>
              <a:rPr lang="ru-RU" sz="2800" b="1" dirty="0">
                <a:solidFill>
                  <a:srgbClr val="C00000"/>
                </a:solidFill>
              </a:rPr>
              <a:t>формируется комиссия </a:t>
            </a:r>
            <a:r>
              <a:rPr lang="ru-RU" sz="2800" dirty="0"/>
              <a:t>по расследованию из числа работников субъекта ж.д. транспорта с приглашением заинтересованных и </a:t>
            </a:r>
            <a:r>
              <a:rPr lang="ru-RU" sz="2800" dirty="0" smtClean="0"/>
              <a:t>причастных </a:t>
            </a:r>
            <a:r>
              <a:rPr lang="ru-RU" sz="2800" dirty="0"/>
              <a:t>владельцев железнодорожного подвижного состава, в том числе перевозчиков.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44" y="530353"/>
            <a:ext cx="11667579" cy="6272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2858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3" y="6293258"/>
            <a:ext cx="12192000" cy="264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</a:t>
            </a: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информирования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допущенных транспортных происшествиях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иных событиях, связанных с нарушением правил безопасности движения и эксплуатации железнодорожного транспорта (далее - нарушение безопасности движения);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</a:t>
            </a: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организации работы комиссий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ОАО "РЖД" по расследованию нарушений безопасности движения (далее - комиссии ОАО "РЖД");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</a:t>
            </a: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взаимодействия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комиссий ОАО "РЖД"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представителями сторонних организаций и </a:t>
            </a:r>
            <a:r>
              <a:rPr lang="ru-RU" sz="24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Ространснадзора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pic>
        <p:nvPicPr>
          <p:cNvPr id="7170" name="Picture 2" descr="http://www.rgups.ru/site/assets/files/94117/dsc_668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83"/>
          <a:stretch/>
        </p:blipFill>
        <p:spPr bwMode="auto">
          <a:xfrm>
            <a:off x="350403" y="464061"/>
            <a:ext cx="10160000" cy="5836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6874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595" y="0"/>
            <a:ext cx="10972800" cy="55741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                        Порядок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служебного расследования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" y="6780246"/>
            <a:ext cx="12051792" cy="207572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>
                <a:solidFill>
                  <a:srgbClr val="C00000"/>
                </a:solidFill>
              </a:rPr>
              <a:t>  </a:t>
            </a:r>
            <a:r>
              <a:rPr lang="ru-RU" sz="2800" b="1" dirty="0">
                <a:solidFill>
                  <a:srgbClr val="C00000"/>
                </a:solidFill>
              </a:rPr>
              <a:t>Задачами расследования </a:t>
            </a:r>
            <a:r>
              <a:rPr lang="ru-RU" sz="2800" dirty="0"/>
              <a:t>транспортных происшествий и иных событий, связанных с нарушением правил безопасности движения являются:</a:t>
            </a:r>
          </a:p>
          <a:p>
            <a:pPr marL="0" indent="0" algn="just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*выявление </a:t>
            </a:r>
            <a:r>
              <a:rPr lang="ru-RU" sz="2800" b="1" dirty="0">
                <a:solidFill>
                  <a:srgbClr val="002060"/>
                </a:solidFill>
              </a:rPr>
              <a:t>причин </a:t>
            </a:r>
            <a:r>
              <a:rPr lang="ru-RU" sz="2800" dirty="0"/>
              <a:t>транспортных происшествий и иных событий, связанных с нарушением правил безопасности движения и эксплуатации ж.д. транспорта, </a:t>
            </a:r>
            <a:r>
              <a:rPr lang="ru-RU" sz="2800" b="1" dirty="0"/>
              <a:t>в целях предупреждения их возникновения;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14" y="557411"/>
            <a:ext cx="10320469" cy="6222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32167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269" y="0"/>
            <a:ext cx="10972800" cy="55741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                        Порядок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служебного расследования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6972267"/>
            <a:ext cx="12192000" cy="21717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*оценка </a:t>
            </a:r>
            <a:r>
              <a:rPr lang="ru-RU" sz="2800" b="1" dirty="0">
                <a:solidFill>
                  <a:srgbClr val="002060"/>
                </a:solidFill>
              </a:rPr>
              <a:t>фактического состояния </a:t>
            </a:r>
            <a:r>
              <a:rPr lang="ru-RU" sz="2800" b="1" dirty="0" smtClean="0">
                <a:solidFill>
                  <a:srgbClr val="002060"/>
                </a:solidFill>
              </a:rPr>
              <a:t>подвижного </a:t>
            </a:r>
            <a:r>
              <a:rPr lang="ru-RU" sz="2800" b="1" dirty="0">
                <a:solidFill>
                  <a:srgbClr val="002060"/>
                </a:solidFill>
              </a:rPr>
              <a:t>состава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dirty="0"/>
              <a:t>а также объектов инфраструктуры </a:t>
            </a:r>
            <a:r>
              <a:rPr lang="ru-RU" sz="2800" dirty="0" smtClean="0"/>
              <a:t>ж.д. </a:t>
            </a:r>
            <a:r>
              <a:rPr lang="ru-RU" sz="2800" dirty="0"/>
              <a:t>транспорта общего пользования и </a:t>
            </a:r>
            <a:r>
              <a:rPr lang="ru-RU" sz="2800" dirty="0" smtClean="0"/>
              <a:t>ж.д. </a:t>
            </a:r>
            <a:r>
              <a:rPr lang="ru-RU" sz="2800" dirty="0"/>
              <a:t>пути необщего пользования </a:t>
            </a:r>
            <a:r>
              <a:rPr lang="ru-RU" sz="2800" b="1" dirty="0"/>
              <a:t>на предмет соответствия</a:t>
            </a:r>
            <a:r>
              <a:rPr lang="ru-RU" sz="2800" dirty="0"/>
              <a:t> </a:t>
            </a:r>
            <a:r>
              <a:rPr lang="ru-RU" sz="2800" b="1" dirty="0"/>
              <a:t>требованиям нормативных документов</a:t>
            </a:r>
            <a:r>
              <a:rPr lang="ru-RU" sz="2800" dirty="0"/>
              <a:t>, регламентирующих безопасность движения;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557411"/>
            <a:ext cx="11853589" cy="6414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40768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65342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                          Порядок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служебного расследования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862539"/>
            <a:ext cx="12192000" cy="217173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*оценка </a:t>
            </a:r>
            <a:r>
              <a:rPr lang="ru-RU" sz="2800" b="1" dirty="0">
                <a:solidFill>
                  <a:srgbClr val="002060"/>
                </a:solidFill>
              </a:rPr>
              <a:t>действий причастного персонала и должностных лиц </a:t>
            </a:r>
            <a:r>
              <a:rPr lang="ru-RU" sz="2800" dirty="0"/>
              <a:t>субъекта </a:t>
            </a:r>
            <a:r>
              <a:rPr lang="ru-RU" sz="2800" dirty="0" smtClean="0"/>
              <a:t>ж.д. </a:t>
            </a:r>
            <a:r>
              <a:rPr lang="ru-RU" sz="2800" dirty="0"/>
              <a:t>транспорта и перевозчика, </a:t>
            </a:r>
            <a:r>
              <a:rPr lang="ru-RU" sz="2800" b="1" dirty="0"/>
              <a:t>действия</a:t>
            </a:r>
            <a:r>
              <a:rPr lang="ru-RU" sz="2800" dirty="0"/>
              <a:t> </a:t>
            </a:r>
            <a:r>
              <a:rPr lang="ru-RU" sz="2800" b="1" dirty="0"/>
              <a:t>которых привели</a:t>
            </a:r>
            <a:r>
              <a:rPr lang="ru-RU" sz="2800" dirty="0"/>
              <a:t> или </a:t>
            </a:r>
            <a:r>
              <a:rPr lang="ru-RU" sz="2800" b="1" dirty="0"/>
              <a:t>способствовали</a:t>
            </a:r>
            <a:r>
              <a:rPr lang="ru-RU" sz="2800" dirty="0"/>
              <a:t> возникновению транспортных происшествий и иных событий, связанных с нарушением правил безопасности движения и эксплуатации </a:t>
            </a:r>
            <a:r>
              <a:rPr lang="ru-RU" sz="2800" dirty="0" smtClean="0"/>
              <a:t>ж.д. </a:t>
            </a:r>
            <a:r>
              <a:rPr lang="ru-RU" sz="2800" dirty="0"/>
              <a:t>транспорта, </a:t>
            </a:r>
            <a:r>
              <a:rPr lang="ru-RU" sz="2800" b="1" dirty="0"/>
              <a:t>с указанием невыполненных положений нормативных документов</a:t>
            </a:r>
            <a:r>
              <a:rPr lang="ru-RU" sz="2800" dirty="0"/>
              <a:t>;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43693"/>
            <a:ext cx="10657184" cy="6318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87439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7717" y="0"/>
            <a:ext cx="10972800" cy="4614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                             Порядок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служебного расследования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068276"/>
            <a:ext cx="12192000" cy="207572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*оформление </a:t>
            </a:r>
            <a:r>
              <a:rPr lang="ru-RU" sz="2800" b="1" dirty="0">
                <a:solidFill>
                  <a:srgbClr val="002060"/>
                </a:solidFill>
              </a:rPr>
              <a:t>материалов расследования </a:t>
            </a:r>
            <a:r>
              <a:rPr lang="ru-RU" sz="2800" dirty="0"/>
              <a:t>и их представление в Ространснадзор или его территориальные органы в пределах региона транспортного обслуживания железных дорог, а также в другие компетентные органы в пределах их территориальных полномочий </a:t>
            </a:r>
            <a:r>
              <a:rPr lang="ru-RU" sz="2800" b="1" dirty="0" smtClean="0"/>
              <a:t>в </a:t>
            </a:r>
            <a:r>
              <a:rPr lang="ru-RU" sz="2800" b="1" dirty="0"/>
              <a:t>срок, не </a:t>
            </a:r>
            <a:r>
              <a:rPr lang="ru-RU" sz="2800" b="1" dirty="0" smtClean="0"/>
              <a:t>превышающий </a:t>
            </a:r>
            <a:r>
              <a:rPr lang="ru-RU" sz="2800" b="1" dirty="0">
                <a:solidFill>
                  <a:srgbClr val="C00000"/>
                </a:solidFill>
              </a:rPr>
              <a:t>15 дней.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17" y="461400"/>
            <a:ext cx="10800523" cy="6606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08481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3648" y="0"/>
            <a:ext cx="10972800" cy="55741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                    Порядок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служебного расследования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288" y="5052592"/>
            <a:ext cx="12173712" cy="42628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>
                <a:solidFill>
                  <a:srgbClr val="C00000"/>
                </a:solidFill>
              </a:rPr>
              <a:t>На месте транспортных происшествий </a:t>
            </a:r>
            <a:r>
              <a:rPr lang="ru-RU" sz="2800" dirty="0"/>
              <a:t>и иных событий, связанных с нарушением правил безопасности движения и эксплуатации ж.д. транспорта, </a:t>
            </a:r>
            <a:r>
              <a:rPr lang="ru-RU" sz="2800" dirty="0" smtClean="0"/>
              <a:t>представителями субъекта ж.д. транспорта проводятся </a:t>
            </a:r>
            <a:r>
              <a:rPr lang="ru-RU" sz="2800" b="1" dirty="0">
                <a:solidFill>
                  <a:srgbClr val="002060"/>
                </a:solidFill>
              </a:rPr>
              <a:t>следующие действия:</a:t>
            </a:r>
          </a:p>
          <a:p>
            <a:pPr algn="just"/>
            <a:r>
              <a:rPr lang="ru-RU" sz="2800" b="1" dirty="0" smtClean="0"/>
              <a:t>изымается </a:t>
            </a:r>
            <a:r>
              <a:rPr lang="ru-RU" sz="2800" b="1" dirty="0"/>
              <a:t>скоростемерная лента </a:t>
            </a:r>
            <a:r>
              <a:rPr lang="ru-RU" sz="2800" dirty="0"/>
              <a:t>или накопитель информации систем регистрации параметров </a:t>
            </a:r>
            <a:r>
              <a:rPr lang="ru-RU" sz="2800" dirty="0" smtClean="0"/>
              <a:t>движения;</a:t>
            </a:r>
          </a:p>
          <a:p>
            <a:pPr algn="just"/>
            <a:r>
              <a:rPr lang="ru-RU" sz="2800" b="1" dirty="0" smtClean="0"/>
              <a:t>натурный </a:t>
            </a:r>
            <a:r>
              <a:rPr lang="ru-RU" sz="2800" b="1" dirty="0"/>
              <a:t>лист </a:t>
            </a:r>
            <a:r>
              <a:rPr lang="ru-RU" sz="2800" b="1" dirty="0" smtClean="0"/>
              <a:t>поезда;</a:t>
            </a:r>
          </a:p>
          <a:p>
            <a:pPr algn="just"/>
            <a:r>
              <a:rPr lang="ru-RU" sz="2800" b="1" dirty="0" smtClean="0"/>
              <a:t>справка </a:t>
            </a:r>
            <a:r>
              <a:rPr lang="ru-RU" sz="2800" b="1" dirty="0"/>
              <a:t>об обеспеченности поезда </a:t>
            </a:r>
            <a:r>
              <a:rPr lang="ru-RU" sz="2800" b="1" dirty="0" smtClean="0"/>
              <a:t>тормозами;</a:t>
            </a:r>
          </a:p>
          <a:p>
            <a:pPr algn="just"/>
            <a:r>
              <a:rPr lang="ru-RU" sz="2800" b="1" dirty="0" smtClean="0"/>
              <a:t>предупреждения </a:t>
            </a:r>
            <a:r>
              <a:rPr lang="ru-RU" sz="2800" b="1" dirty="0"/>
              <a:t>об ограничении скорости движения и бортовой журнал локомотива;</a:t>
            </a:r>
          </a:p>
          <a:p>
            <a:pPr marL="0" indent="0" algn="just">
              <a:buNone/>
            </a:pPr>
            <a:endParaRPr lang="ru-RU" sz="2400" dirty="0"/>
          </a:p>
        </p:txBody>
      </p:sp>
      <p:pic>
        <p:nvPicPr>
          <p:cNvPr id="1028" name="Picture 4" descr="https://studfile.net/html/2706/315/html_47MuwtS2jk.hpyv/htmlconvd-7mgoYu5x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998" y="536031"/>
            <a:ext cx="4334002" cy="407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tch-club.ru/picture/data/DU-6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724288"/>
            <a:ext cx="3886073" cy="386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https://konspekta.net/studopediainfo/baza1/868369491517.files/image14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http://ok-t.ru/studopediaru/baza2/3007675804355.files/image13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312" y="724288"/>
            <a:ext cx="3092213" cy="3868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cf2.ppt-online.org/files2/slide/x/xptHLEIF2J7C0z61dXyg5oYTUlQ9hRuBsnemZwArq/slide-2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" t="21444" r="4375" b="20248"/>
          <a:stretch/>
        </p:blipFill>
        <p:spPr bwMode="auto">
          <a:xfrm>
            <a:off x="2478840" y="2561766"/>
            <a:ext cx="3675888" cy="249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3039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55741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                       Порядок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служебного расследования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356310"/>
            <a:ext cx="12192000" cy="14839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/>
              <a:t>*составляется </a:t>
            </a:r>
            <a:r>
              <a:rPr lang="ru-RU" sz="2800" b="1" dirty="0"/>
              <a:t>схема </a:t>
            </a:r>
            <a:r>
              <a:rPr lang="ru-RU" sz="2800" dirty="0"/>
              <a:t>разрушения </a:t>
            </a:r>
            <a:r>
              <a:rPr lang="ru-RU" sz="2800" dirty="0" smtClean="0"/>
              <a:t>пути </a:t>
            </a:r>
            <a:r>
              <a:rPr lang="ru-RU" sz="2800" dirty="0"/>
              <a:t>и расположения </a:t>
            </a:r>
            <a:r>
              <a:rPr lang="ru-RU" sz="2800" dirty="0" smtClean="0"/>
              <a:t>подвижного </a:t>
            </a:r>
            <a:r>
              <a:rPr lang="ru-RU" sz="2800" dirty="0"/>
              <a:t>состава, следов схода его с рельсов </a:t>
            </a:r>
            <a:r>
              <a:rPr lang="ru-RU" sz="2800" b="1" dirty="0"/>
              <a:t>с привязкой к километру и пикетам</a:t>
            </a:r>
            <a:r>
              <a:rPr lang="ru-RU" sz="2800" dirty="0"/>
              <a:t>, </a:t>
            </a:r>
            <a:r>
              <a:rPr lang="ru-RU" sz="2800" b="1" dirty="0"/>
              <a:t>начала схода и места остановки </a:t>
            </a:r>
            <a:r>
              <a:rPr lang="ru-RU" sz="2800" b="1" dirty="0" smtClean="0"/>
              <a:t>подвижного </a:t>
            </a:r>
            <a:r>
              <a:rPr lang="ru-RU" sz="2800" b="1" dirty="0"/>
              <a:t>состава;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3" y="557411"/>
            <a:ext cx="11814048" cy="679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90356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3" y="0"/>
            <a:ext cx="11376629" cy="6455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9851" y="-17858"/>
            <a:ext cx="10972800" cy="74943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                    Порядок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служебного расследования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684235"/>
            <a:ext cx="12192000" cy="23042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/>
              <a:t>*</a:t>
            </a:r>
            <a:r>
              <a:rPr lang="ru-RU" sz="2800" b="1" dirty="0" smtClean="0"/>
              <a:t>производится </a:t>
            </a:r>
            <a:r>
              <a:rPr lang="ru-RU" sz="2800" b="1" dirty="0"/>
              <a:t>фотографирование </a:t>
            </a:r>
            <a:r>
              <a:rPr lang="ru-RU" sz="2800" dirty="0"/>
              <a:t>общего вида последствий и повреждений </a:t>
            </a:r>
            <a:r>
              <a:rPr lang="ru-RU" sz="2800" dirty="0" smtClean="0"/>
              <a:t>подвижного </a:t>
            </a:r>
            <a:r>
              <a:rPr lang="ru-RU" sz="2800" dirty="0"/>
              <a:t>состава и объектов инфраструктуры </a:t>
            </a:r>
            <a:r>
              <a:rPr lang="ru-RU" sz="2800" dirty="0" smtClean="0"/>
              <a:t>ж.д. </a:t>
            </a:r>
            <a:r>
              <a:rPr lang="ru-RU" sz="2800" dirty="0"/>
              <a:t>транспорта общего пользования и </a:t>
            </a:r>
            <a:r>
              <a:rPr lang="ru-RU" sz="2800" dirty="0" smtClean="0"/>
              <a:t>ж.д. </a:t>
            </a:r>
            <a:r>
              <a:rPr lang="ru-RU" sz="2800" dirty="0"/>
              <a:t>пути необщего пользования, обнаруженных посторонних предметов, положений деталей и узлов </a:t>
            </a:r>
            <a:r>
              <a:rPr lang="ru-RU" sz="2800" dirty="0" smtClean="0"/>
              <a:t>подвижного </a:t>
            </a:r>
            <a:r>
              <a:rPr lang="ru-RU" sz="2800" dirty="0"/>
              <a:t>состава;</a:t>
            </a:r>
          </a:p>
        </p:txBody>
      </p:sp>
    </p:spTree>
    <p:extLst>
      <p:ext uri="{BB962C8B-B14F-4D97-AF65-F5344CB8AC3E}">
        <p14:creationId xmlns:p14="http://schemas.microsoft.com/office/powerpoint/2010/main" val="21527483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44" y="0"/>
            <a:ext cx="11574811" cy="6409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55" y="-113870"/>
            <a:ext cx="10972800" cy="65342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                 Порядок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служебного расследования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288" y="6409910"/>
            <a:ext cx="12210288" cy="192021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/>
              <a:t>*</a:t>
            </a:r>
            <a:r>
              <a:rPr lang="ru-RU" sz="2800" b="1" dirty="0" smtClean="0"/>
              <a:t>составляются </a:t>
            </a:r>
            <a:r>
              <a:rPr lang="ru-RU" sz="2800" b="1" dirty="0"/>
              <a:t>документы осмотра места </a:t>
            </a:r>
            <a:r>
              <a:rPr lang="ru-RU" sz="2800" dirty="0"/>
              <a:t>транспортных происшествий и иных событий, связанных с нарушением правил безопасности движения и эксплуатации </a:t>
            </a:r>
            <a:r>
              <a:rPr lang="ru-RU" sz="2800" dirty="0" smtClean="0"/>
              <a:t>ж.д. </a:t>
            </a:r>
            <a:r>
              <a:rPr lang="ru-RU" sz="2800" dirty="0"/>
              <a:t>транспорта, технического состояния </a:t>
            </a:r>
            <a:r>
              <a:rPr lang="ru-RU" sz="2800" dirty="0" smtClean="0"/>
              <a:t>подвижного </a:t>
            </a:r>
            <a:r>
              <a:rPr lang="ru-RU" sz="2800" dirty="0"/>
              <a:t>состава и объектов инфраструктуры </a:t>
            </a:r>
            <a:r>
              <a:rPr lang="ru-RU" sz="2800" dirty="0" smtClean="0"/>
              <a:t>ж.д. </a:t>
            </a:r>
            <a:r>
              <a:rPr lang="ru-RU" sz="2800" dirty="0"/>
              <a:t>транспорта общего пользования и </a:t>
            </a:r>
            <a:r>
              <a:rPr lang="ru-RU" sz="2800" dirty="0" smtClean="0"/>
              <a:t>ж.д. пути </a:t>
            </a:r>
            <a:r>
              <a:rPr lang="ru-RU" sz="2800" dirty="0"/>
              <a:t>необщего пользования;</a:t>
            </a:r>
          </a:p>
        </p:txBody>
      </p:sp>
    </p:spTree>
    <p:extLst>
      <p:ext uri="{BB962C8B-B14F-4D97-AF65-F5344CB8AC3E}">
        <p14:creationId xmlns:p14="http://schemas.microsoft.com/office/powerpoint/2010/main" val="11440525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344" y="0"/>
            <a:ext cx="10972800" cy="4614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                       Порядок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служебного расследования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118577"/>
            <a:ext cx="12192000" cy="157999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 smtClean="0"/>
              <a:t>*берутся </a:t>
            </a:r>
            <a:r>
              <a:rPr lang="ru-RU" sz="2800" b="1" dirty="0"/>
              <a:t>письменные</a:t>
            </a:r>
            <a:r>
              <a:rPr lang="ru-RU" sz="2800" dirty="0"/>
              <a:t> </a:t>
            </a:r>
            <a:r>
              <a:rPr lang="ru-RU" sz="2800" dirty="0" smtClean="0"/>
              <a:t>(с </a:t>
            </a:r>
            <a:r>
              <a:rPr lang="ru-RU" sz="2800" dirty="0"/>
              <a:t>использованием аудио- и видеозаписи) </a:t>
            </a:r>
            <a:r>
              <a:rPr lang="ru-RU" sz="2800" b="1" dirty="0"/>
              <a:t>объяснения лиц, причастных </a:t>
            </a:r>
            <a:r>
              <a:rPr lang="ru-RU" sz="2800" dirty="0"/>
              <a:t>к транспортным происшествиям и иным событиям, связанным с нарушением правил безопасности движения и эксплуатации </a:t>
            </a:r>
            <a:r>
              <a:rPr lang="ru-RU" sz="2800" dirty="0" smtClean="0"/>
              <a:t>ж.д. </a:t>
            </a:r>
            <a:r>
              <a:rPr lang="ru-RU" sz="2800" dirty="0"/>
              <a:t>транспорта, а также других </a:t>
            </a:r>
            <a:r>
              <a:rPr lang="ru-RU" sz="2800" b="1" dirty="0"/>
              <a:t>очевидцев;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68" y="461400"/>
            <a:ext cx="11777471" cy="665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71745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840" y="-70682"/>
            <a:ext cx="10972800" cy="4614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  Порядок </a:t>
            </a:r>
            <a:r>
              <a:rPr lang="ru-RU" sz="2800" b="1" dirty="0">
                <a:solidFill>
                  <a:srgbClr val="C00000"/>
                </a:solidFill>
              </a:rPr>
              <a:t>служебного расследования</a:t>
            </a:r>
            <a:endParaRPr lang="ru-RU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356309"/>
            <a:ext cx="12191999" cy="15361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/>
              <a:t>*фиксируются </a:t>
            </a:r>
            <a:r>
              <a:rPr lang="ru-RU" sz="2800" b="1" dirty="0"/>
              <a:t>погодные условия </a:t>
            </a:r>
            <a:r>
              <a:rPr lang="ru-RU" sz="2800" dirty="0"/>
              <a:t>на момент транспортных происшествий и иных событий, связанных с нарушением правил безопасности движения и эксплуатации железнодорожного транспорта;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51" y="390717"/>
            <a:ext cx="10568875" cy="6965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3940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431371" y="7068278"/>
            <a:ext cx="11760629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>
              <a:latin typeface="Calibri" pitchFamily="34" charset="0"/>
            </a:endParaRPr>
          </a:p>
          <a:p>
            <a:pPr algn="ctr"/>
            <a:endParaRPr lang="ru-RU" sz="2667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3" y="6477924"/>
            <a:ext cx="12192000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</a:t>
            </a: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оформления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материалов расследования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их хранения, предоставления органам государственной власти и сторонним организациям;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</a:t>
            </a: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проведения совещаний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рассмотрению обстоятельств и причин возникновения нарушений безопасности движения;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*</a:t>
            </a:r>
            <a:r>
              <a:rPr lang="ru-RU" sz="2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учета нарушений безопасности движения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предоставления отчетных данных об их количестве в Ространснадзор и его территориальные управления.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pic>
        <p:nvPicPr>
          <p:cNvPr id="8196" name="Picture 4" descr="https://urizdat.ru/images/watermarked/1/detailed/5701/f803a578-47d2-11ea-9bbd-40167eaa2e8c_f6fdc932-4bf3-11ea-9bbd-40167eaa2e8c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37" y="806331"/>
            <a:ext cx="4128459" cy="5256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urizdat.ru/images/watermarked/1/detailed/5693/57f8b986-3332-11e8-824d-40167eaa2e8c_5a29c22d-41fc-11e8-9021-40167eaa2e8c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577" y="696077"/>
            <a:ext cx="3798307" cy="526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urizdat.ru/images/watermarked/1/detailed/5693/b20baae0-99ec-11e3-9f43-002191f43514_08d894d3-a040-11e3-9165-8c89a581700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235" y="675929"/>
            <a:ext cx="3744416" cy="513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51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056" y="-8532"/>
            <a:ext cx="10972800" cy="65342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Порядок </a:t>
            </a:r>
            <a:r>
              <a:rPr lang="ru-RU" sz="2800" b="1" dirty="0">
                <a:solidFill>
                  <a:srgbClr val="C00000"/>
                </a:solidFill>
              </a:rPr>
              <a:t>служебного расследования</a:t>
            </a:r>
            <a:endParaRPr lang="ru-RU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319739"/>
            <a:ext cx="12192000" cy="11959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/>
              <a:t>*принимаются </a:t>
            </a:r>
            <a:r>
              <a:rPr lang="ru-RU" sz="2800" b="1" dirty="0"/>
              <a:t>меры по оказанию помощи пострадавшим, восстановлению движения и ликвидации последствий.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8" y="644889"/>
            <a:ext cx="11509248" cy="667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58517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0416" y="0"/>
            <a:ext cx="10956112" cy="58069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                          </a:t>
            </a: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Порядок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служебного расследования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72267"/>
            <a:ext cx="12192000" cy="192021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>
                <a:solidFill>
                  <a:srgbClr val="C00000"/>
                </a:solidFill>
              </a:rPr>
              <a:t>По результатам расследования</a:t>
            </a:r>
            <a:r>
              <a:rPr lang="ru-RU" sz="2800" dirty="0"/>
              <a:t>, но не позднее: </a:t>
            </a:r>
            <a:r>
              <a:rPr lang="ru-RU" sz="2800" b="1" dirty="0"/>
              <a:t>7 суток </a:t>
            </a:r>
            <a:r>
              <a:rPr lang="ru-RU" sz="2800" dirty="0"/>
              <a:t>с даты </a:t>
            </a:r>
            <a:r>
              <a:rPr lang="ru-RU" sz="2800" b="1" dirty="0"/>
              <a:t>транспортного </a:t>
            </a:r>
            <a:r>
              <a:rPr lang="ru-RU" sz="2800" b="1" dirty="0" smtClean="0"/>
              <a:t>происшествия</a:t>
            </a:r>
            <a:r>
              <a:rPr lang="ru-RU" sz="2800" dirty="0" smtClean="0"/>
              <a:t> и </a:t>
            </a:r>
            <a:r>
              <a:rPr lang="ru-RU" sz="2800" b="1" dirty="0" smtClean="0"/>
              <a:t>5 суток </a:t>
            </a:r>
            <a:r>
              <a:rPr lang="ru-RU" sz="2800" dirty="0" smtClean="0"/>
              <a:t>с даты </a:t>
            </a:r>
            <a:r>
              <a:rPr lang="ru-RU" sz="2800" b="1" dirty="0" smtClean="0"/>
              <a:t>события</a:t>
            </a:r>
            <a:r>
              <a:rPr lang="ru-RU" sz="2800" dirty="0" smtClean="0"/>
              <a:t> </a:t>
            </a:r>
            <a:r>
              <a:rPr lang="ru-RU" sz="2800" dirty="0"/>
              <a:t>составляется </a:t>
            </a:r>
            <a:r>
              <a:rPr lang="ru-RU" sz="2800" b="1" dirty="0"/>
              <a:t>техническое заключение о причинах и последствиях </a:t>
            </a:r>
            <a:r>
              <a:rPr lang="ru-RU" sz="2800" dirty="0"/>
              <a:t>транспортных происшествий и иных событий, связанных с нарушением правил безопасности движения и эксплуатации ж.д. транспорта, </a:t>
            </a:r>
            <a:r>
              <a:rPr lang="ru-RU" sz="2800" b="1" dirty="0"/>
              <a:t>подписанное всеми членами комиссии</a:t>
            </a:r>
            <a:r>
              <a:rPr lang="ru-RU" sz="2800" dirty="0"/>
              <a:t>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1" y="434389"/>
            <a:ext cx="11041227" cy="6537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38319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48" y="228800"/>
            <a:ext cx="11436096" cy="6743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344" y="-49905"/>
            <a:ext cx="10972800" cy="55741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                        Порядок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служебного расследования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6972267"/>
            <a:ext cx="12192001" cy="20162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>
                <a:solidFill>
                  <a:srgbClr val="002060"/>
                </a:solidFill>
              </a:rPr>
              <a:t>На основе материалов расследования и проведенных проверок </a:t>
            </a:r>
            <a:r>
              <a:rPr lang="ru-RU" sz="2800" dirty="0"/>
              <a:t>субъектом </a:t>
            </a:r>
            <a:r>
              <a:rPr lang="ru-RU" sz="2800" dirty="0" smtClean="0"/>
              <a:t>ж.д. </a:t>
            </a:r>
            <a:r>
              <a:rPr lang="ru-RU" sz="2800" dirty="0"/>
              <a:t>транспорта </a:t>
            </a:r>
            <a:r>
              <a:rPr lang="ru-RU" sz="2800" b="1" dirty="0"/>
              <a:t>разрабатываются </a:t>
            </a:r>
            <a:r>
              <a:rPr lang="ru-RU" sz="2800" dirty="0"/>
              <a:t>и </a:t>
            </a:r>
            <a:r>
              <a:rPr lang="ru-RU" sz="2800" b="1" dirty="0"/>
              <a:t>осуществляются</a:t>
            </a:r>
            <a:r>
              <a:rPr lang="ru-RU" sz="2800" dirty="0"/>
              <a:t> </a:t>
            </a:r>
            <a:r>
              <a:rPr lang="ru-RU" sz="2800" b="1" dirty="0">
                <a:solidFill>
                  <a:srgbClr val="C00000"/>
                </a:solidFill>
              </a:rPr>
              <a:t>мероприятия</a:t>
            </a:r>
            <a:r>
              <a:rPr lang="ru-RU" sz="2800" b="1" dirty="0"/>
              <a:t> </a:t>
            </a:r>
            <a:r>
              <a:rPr lang="ru-RU" sz="2800" b="1" dirty="0">
                <a:solidFill>
                  <a:srgbClr val="C00000"/>
                </a:solidFill>
              </a:rPr>
              <a:t>по предупреждению повторения транспортных происшествий </a:t>
            </a:r>
            <a:r>
              <a:rPr lang="ru-RU" sz="2800" b="1" dirty="0"/>
              <a:t>или</a:t>
            </a:r>
            <a:r>
              <a:rPr lang="ru-RU" sz="2800" dirty="0"/>
              <a:t> иных </a:t>
            </a:r>
            <a:r>
              <a:rPr lang="ru-RU" sz="2800" b="1" dirty="0">
                <a:solidFill>
                  <a:srgbClr val="C00000"/>
                </a:solidFill>
              </a:rPr>
              <a:t>событий,</a:t>
            </a:r>
            <a:r>
              <a:rPr lang="ru-RU" sz="2800" dirty="0"/>
              <a:t> связанных с нарушением правил безопасности движения и эксплуатации железнодорожного транспорта.</a:t>
            </a:r>
          </a:p>
        </p:txBody>
      </p:sp>
    </p:spTree>
    <p:extLst>
      <p:ext uri="{BB962C8B-B14F-4D97-AF65-F5344CB8AC3E}">
        <p14:creationId xmlns:p14="http://schemas.microsoft.com/office/powerpoint/2010/main" val="35858293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344" y="-49905"/>
            <a:ext cx="10972800" cy="55741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                        Ситуационный центр Приволжской железной дороги</a:t>
            </a:r>
            <a:endParaRPr lang="ru-RU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9050" y="5011578"/>
            <a:ext cx="12192001" cy="292346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b="1" dirty="0">
                <a:solidFill>
                  <a:srgbClr val="C00000"/>
                </a:solidFill>
              </a:rPr>
              <a:t>Комплексная информация</a:t>
            </a:r>
            <a:r>
              <a:rPr lang="ru-RU" sz="2800" dirty="0"/>
              <a:t>, включающая видеозаписи с камер теленаблюдения, сводки оперативных служб об обстановке на </a:t>
            </a:r>
            <a:r>
              <a:rPr lang="ru-RU" sz="2800" dirty="0" smtClean="0"/>
              <a:t>объектах, транспортные происшествия и события, связанные с нарушением правил безопасности движения и эксплуатации железнодорожного транспорта и </a:t>
            </a:r>
            <a:r>
              <a:rPr lang="ru-RU" sz="2800" dirty="0"/>
              <a:t>другие данные, </a:t>
            </a:r>
            <a:r>
              <a:rPr lang="ru-RU" sz="2800" b="1" dirty="0" smtClean="0"/>
              <a:t>позволяет </a:t>
            </a:r>
            <a:r>
              <a:rPr lang="ru-RU" sz="2800" b="1" dirty="0"/>
              <a:t>постоянно контролировать и анализировать обстановку,</a:t>
            </a:r>
            <a:r>
              <a:rPr lang="ru-RU" sz="2800" dirty="0"/>
              <a:t> </a:t>
            </a:r>
            <a:r>
              <a:rPr lang="ru-RU" sz="2800" b="1" dirty="0"/>
              <a:t>предупреждать</a:t>
            </a:r>
            <a:r>
              <a:rPr lang="ru-RU" sz="2800" dirty="0"/>
              <a:t> возможность чрезвычайных ситуаций, а в случае возникновения проблемы оперативно оценивать ее и </a:t>
            </a:r>
            <a:r>
              <a:rPr lang="ru-RU" sz="2800" b="1" dirty="0"/>
              <a:t>принимать правильное решение</a:t>
            </a:r>
            <a:r>
              <a:rPr lang="ru-RU" sz="2800" dirty="0"/>
              <a:t> для ее ликвидации.</a:t>
            </a:r>
          </a:p>
          <a:p>
            <a:pPr marL="0" indent="0" algn="just">
              <a:buNone/>
            </a:pPr>
            <a:endParaRPr lang="ru-RU" sz="2800" dirty="0"/>
          </a:p>
        </p:txBody>
      </p:sp>
      <p:pic>
        <p:nvPicPr>
          <p:cNvPr id="2050" name="Picture 2" descr="https://www.astrobl.ru/sites/default/files/styles/news_full/public/images/teasers/id4841_art9459.jpg?itok=WjVc7vR-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5266"/>
            <a:ext cx="5667756" cy="388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67756" y="447498"/>
            <a:ext cx="65242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Ситуационный центр - единая систем безопасности на Приволжской железной дороге.</a:t>
            </a:r>
          </a:p>
          <a:p>
            <a:r>
              <a:rPr lang="ru-RU" sz="2000" dirty="0" smtClean="0">
                <a:solidFill>
                  <a:srgbClr val="000000"/>
                </a:solidFill>
              </a:rPr>
              <a:t>     На </a:t>
            </a:r>
            <a:r>
              <a:rPr lang="ru-RU" sz="2000" dirty="0">
                <a:solidFill>
                  <a:srgbClr val="000000"/>
                </a:solidFill>
              </a:rPr>
              <a:t>мониторы дежурных ситуационного центра в режиме реального времени </a:t>
            </a:r>
            <a:r>
              <a:rPr lang="ru-RU" sz="2000" dirty="0" smtClean="0">
                <a:solidFill>
                  <a:srgbClr val="000000"/>
                </a:solidFill>
              </a:rPr>
              <a:t>поступает </a:t>
            </a:r>
            <a:r>
              <a:rPr lang="ru-RU" sz="2000" dirty="0">
                <a:solidFill>
                  <a:srgbClr val="000000"/>
                </a:solidFill>
              </a:rPr>
              <a:t>информация из </a:t>
            </a:r>
            <a:r>
              <a:rPr lang="ru-RU" sz="2000" dirty="0" smtClean="0">
                <a:solidFill>
                  <a:srgbClr val="000000"/>
                </a:solidFill>
              </a:rPr>
              <a:t>диспетчерских центров Саратовского, Волгоградского и Астраханского регионов дороги, которые </a:t>
            </a:r>
            <a:r>
              <a:rPr lang="ru-RU" sz="2000" dirty="0">
                <a:solidFill>
                  <a:srgbClr val="000000"/>
                </a:solidFill>
              </a:rPr>
              <a:t>ведут наблюдение за железнодорожными объектами особой важности. </a:t>
            </a:r>
            <a:endParaRPr lang="ru-RU" sz="2000" dirty="0" smtClean="0">
              <a:solidFill>
                <a:srgbClr val="000000"/>
              </a:solidFill>
            </a:endParaRPr>
          </a:p>
          <a:p>
            <a:r>
              <a:rPr lang="ru-RU" sz="2000" dirty="0" smtClean="0">
                <a:solidFill>
                  <a:srgbClr val="000000"/>
                </a:solidFill>
              </a:rPr>
              <a:t>    Оперативный </a:t>
            </a:r>
            <a:r>
              <a:rPr lang="ru-RU" sz="2000" dirty="0">
                <a:solidFill>
                  <a:srgbClr val="000000"/>
                </a:solidFill>
              </a:rPr>
              <a:t>дежурный ситуационного центра </a:t>
            </a:r>
            <a:r>
              <a:rPr lang="ru-RU" sz="2000" dirty="0" smtClean="0">
                <a:solidFill>
                  <a:srgbClr val="000000"/>
                </a:solidFill>
              </a:rPr>
              <a:t>обеспечивает </a:t>
            </a:r>
            <a:r>
              <a:rPr lang="ru-RU" sz="2000" dirty="0">
                <a:solidFill>
                  <a:srgbClr val="000000"/>
                </a:solidFill>
              </a:rPr>
              <a:t>круглосуточное наблюдение за целым рядом стратегически важных объектов. В первую очередь, это железнодорожные вокзалы, парки отстоя пассажирских вагонов, локомотивные депо, узлы связи, мосты.</a:t>
            </a:r>
            <a:endParaRPr lang="ru-RU" sz="2000" dirty="0" smtClean="0">
              <a:solidFill>
                <a:srgbClr val="000000"/>
              </a:solidFill>
            </a:endParaRPr>
          </a:p>
          <a:p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7292209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8143392"/>
              </p:ext>
            </p:extLst>
          </p:nvPr>
        </p:nvGraphicFramePr>
        <p:xfrm>
          <a:off x="92075" y="92074"/>
          <a:ext cx="12099925" cy="905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PDF" r:id="rId3" imgW="0" imgH="360" progId="FoxitPhantomPDF.Document">
                  <p:embed/>
                </p:oleObj>
              </mc:Choice>
              <mc:Fallback>
                <p:oleObj name="PDF" r:id="rId3" imgW="0" imgH="360" progId="FoxitPhantomPDF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75" y="92074"/>
                        <a:ext cx="12099925" cy="9051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02126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509"/>
            <a:ext cx="12192000" cy="1734675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Нарушения безопасности движения в поездной и маневровой работе на Приволжской ж.д.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115278"/>
            <a:ext cx="12192000" cy="158518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/>
              <a:t>    На станции </a:t>
            </a:r>
            <a:r>
              <a:rPr lang="ru-RU" sz="2400" b="1" dirty="0"/>
              <a:t>Астрахань II 1 мая 2019 </a:t>
            </a:r>
            <a:r>
              <a:rPr lang="ru-RU" sz="2400" dirty="0"/>
              <a:t>г. был допущен случай отправления поезда № 4881, одиночный маневровый локомотив ЧМЭ-3 на закрытый путь перегона Астрахань II – Дельта.</a:t>
            </a:r>
          </a:p>
        </p:txBody>
      </p:sp>
      <p:pic>
        <p:nvPicPr>
          <p:cNvPr id="20482" name="Picture 2" descr="C:\Users\Натали\Desktop\Занятие №39 Классификация нарушений безопасности движения\Нарушения БД Прив.ж.д .2019г\Астрахань2 отправл.на закр.перегон 01.05.2019г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1499660"/>
            <a:ext cx="10945216" cy="5615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32026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Натали\Desktop\Занятие №39 Классификация нарушений безопасности движения\Нарушения БД Прив.ж.д .2019г\Сенная сход вагона 21.04.20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3595"/>
            <a:ext cx="11760629" cy="562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630150" cy="15240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+mn-lt"/>
              </a:rPr>
              <a:t>Нарушения безопасности движения в поездной и маневровой работе на Приволжской ж.д.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339" y="6108171"/>
            <a:ext cx="11905323" cy="192021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/>
              <a:t>21 апреля 2019 г</a:t>
            </a:r>
            <a:r>
              <a:rPr lang="ru-RU" sz="2400" dirty="0"/>
              <a:t>. в 8 час. 03 мин. на 7 пути парка А </a:t>
            </a:r>
            <a:r>
              <a:rPr lang="ru-RU" sz="2400" b="1" dirty="0"/>
              <a:t>ст. Сенная</a:t>
            </a:r>
            <a:r>
              <a:rPr lang="ru-RU" sz="2400" dirty="0"/>
              <a:t> при производстве маневровой работы по закреплению состава поезда № 2519 (вес 2278 </a:t>
            </a:r>
            <a:r>
              <a:rPr lang="ru-RU" sz="2400" dirty="0" err="1"/>
              <a:t>тн</a:t>
            </a:r>
            <a:r>
              <a:rPr lang="ru-RU" sz="2400" dirty="0"/>
              <a:t>, 256 осей, 64 вагона) с тепловозом серии ЧМЭ3 при движении вперед вагонами при скорости 2 км/ч допущен наезд на упор тормозной стационарный (далее УТС-380) с последующим сходом двух первых по ходу движения колесных пар грузового вагона.</a:t>
            </a:r>
          </a:p>
        </p:txBody>
      </p:sp>
    </p:spTree>
    <p:extLst>
      <p:ext uri="{BB962C8B-B14F-4D97-AF65-F5344CB8AC3E}">
        <p14:creationId xmlns:p14="http://schemas.microsoft.com/office/powerpoint/2010/main" val="1043872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71752" y="6057545"/>
            <a:ext cx="12120248" cy="2958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sz="2400" b="1" u="sng" dirty="0">
                <a:solidFill>
                  <a:srgbClr val="C00000"/>
                </a:solidFill>
              </a:rPr>
              <a:t>Транспортное происшествие </a:t>
            </a:r>
            <a:r>
              <a:rPr lang="ru-RU" sz="2400" dirty="0"/>
              <a:t>– </a:t>
            </a:r>
            <a:r>
              <a:rPr lang="ru-RU" sz="2400" b="1" dirty="0" smtClean="0"/>
              <a:t>событие</a:t>
            </a:r>
            <a:r>
              <a:rPr lang="ru-RU" sz="2400" dirty="0" smtClean="0"/>
              <a:t> на ж.д. транспорте, </a:t>
            </a:r>
            <a:r>
              <a:rPr lang="ru-RU" sz="2400" b="1" dirty="0"/>
              <a:t>возникшее</a:t>
            </a:r>
            <a:r>
              <a:rPr lang="ru-RU" sz="2400" dirty="0"/>
              <a:t> при </a:t>
            </a:r>
            <a:r>
              <a:rPr lang="ru-RU" sz="2400" dirty="0" smtClean="0"/>
              <a:t>движении поездов или выполнении маневровой работы </a:t>
            </a:r>
            <a:r>
              <a:rPr lang="ru-RU" sz="2400" b="1" dirty="0" smtClean="0"/>
              <a:t>вследствие</a:t>
            </a:r>
            <a:r>
              <a:rPr lang="ru-RU" sz="2400" dirty="0" smtClean="0"/>
              <a:t> опасных отказов технических средств, ошибок локомотивных бригад и персонала служб обеспечения и управления движением, недопустимых внешних воздействий, </a:t>
            </a:r>
            <a:r>
              <a:rPr lang="ru-RU" sz="2400" b="1" dirty="0" smtClean="0"/>
              <a:t>повлёкшее</a:t>
            </a:r>
            <a:r>
              <a:rPr lang="ru-RU" sz="2400" dirty="0" smtClean="0"/>
              <a:t> повреждение или разрушение подвижного состава и вызванные этим повреждением другие последствия (ущерб для жизни и здоровья людей; повреждение или разрушение ж.д. путей и сооружений, средств связи, сигнализации; повреждение или утрата перевозимого груза; экологический ущерб). </a:t>
            </a:r>
            <a:endParaRPr lang="ru-RU" sz="2400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828800" y="5181600"/>
            <a:ext cx="8534400" cy="573755"/>
          </a:xfrm>
        </p:spPr>
        <p:txBody>
          <a:bodyPr>
            <a:normAutofit/>
          </a:bodyPr>
          <a:lstStyle/>
          <a:p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5124" name="Picture 4" descr="http://warnet.ws/img4/76/poezd/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05" b="10376"/>
          <a:stretch/>
        </p:blipFill>
        <p:spPr bwMode="auto">
          <a:xfrm>
            <a:off x="640081" y="516957"/>
            <a:ext cx="11064240" cy="5346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50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108207" y="5940879"/>
            <a:ext cx="12048661" cy="2596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sz="2667" b="1" dirty="0">
                <a:solidFill>
                  <a:srgbClr val="C00000"/>
                </a:solidFill>
              </a:rPr>
              <a:t>К транспортным происшествиям относятся:</a:t>
            </a:r>
          </a:p>
          <a:p>
            <a:pPr algn="just"/>
            <a:r>
              <a:rPr lang="ru-RU" sz="2667" dirty="0"/>
              <a:t>- </a:t>
            </a:r>
            <a:r>
              <a:rPr lang="ru-RU" sz="2667" b="1" dirty="0"/>
              <a:t>крушение</a:t>
            </a:r>
            <a:r>
              <a:rPr lang="ru-RU" sz="2667" dirty="0"/>
              <a:t>;</a:t>
            </a:r>
          </a:p>
          <a:p>
            <a:pPr algn="just"/>
            <a:r>
              <a:rPr lang="ru-RU" sz="2667" dirty="0"/>
              <a:t>- </a:t>
            </a:r>
            <a:r>
              <a:rPr lang="ru-RU" sz="2667" b="1" dirty="0"/>
              <a:t>авария;</a:t>
            </a:r>
          </a:p>
          <a:p>
            <a:pPr algn="just"/>
            <a:r>
              <a:rPr lang="ru-RU" sz="2667" b="1" dirty="0"/>
              <a:t>- происшествия при перевозке (транспортировке) опасных грузов</a:t>
            </a:r>
            <a:r>
              <a:rPr lang="ru-RU" sz="2667" dirty="0"/>
              <a:t>.</a:t>
            </a:r>
          </a:p>
          <a:p>
            <a:pPr algn="just"/>
            <a:r>
              <a:rPr lang="ru-RU" sz="2667" dirty="0"/>
              <a:t> Все остальные события относятся к разряду событий, связанных с нарушением правил безопасности движения и эксплуатации ж.д. транспорта.</a:t>
            </a: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pic>
        <p:nvPicPr>
          <p:cNvPr id="4100" name="Picture 4" descr="https://cdn2.img.sputnik.md/images/1420/36/142036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1574"/>
            <a:ext cx="5519936" cy="4148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arnet.ws/img4/76/poezd/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685" y="731574"/>
            <a:ext cx="5568619" cy="3729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pbs.twimg.com/media/B91zr0gCQAAfHVt.jpg:larg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4" t="16688" r="14748" b="6975"/>
          <a:stretch/>
        </p:blipFill>
        <p:spPr bwMode="auto">
          <a:xfrm>
            <a:off x="2975654" y="2012899"/>
            <a:ext cx="5088565" cy="351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2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198751" y="4476751"/>
            <a:ext cx="11760629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2" y="5810251"/>
            <a:ext cx="12191999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sz="2400" b="1" u="sng" dirty="0">
                <a:solidFill>
                  <a:srgbClr val="C00000"/>
                </a:solidFill>
                <a:latin typeface="Calibri" pitchFamily="34" charset="0"/>
              </a:rPr>
              <a:t>АВАРИЯ</a:t>
            </a:r>
            <a:r>
              <a:rPr lang="ru-RU" sz="2400" dirty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ru-RU" sz="2400" dirty="0">
                <a:latin typeface="Calibri" pitchFamily="34" charset="0"/>
              </a:rPr>
              <a:t>- столкновение подвижного состава с другим подвижным составом, транспортным средством, сход подвижного состава на перегоне или станции, при поездной или маневровой работе, экипировке или других передвижениях, в результате которых:</a:t>
            </a:r>
          </a:p>
          <a:p>
            <a:pPr algn="just"/>
            <a:r>
              <a:rPr lang="ru-RU" sz="2400" b="1" dirty="0">
                <a:latin typeface="Calibri" pitchFamily="34" charset="0"/>
              </a:rPr>
              <a:t>*</a:t>
            </a:r>
            <a:r>
              <a:rPr lang="ru-RU" sz="2400" dirty="0">
                <a:latin typeface="Calibri" pitchFamily="34" charset="0"/>
              </a:rPr>
              <a:t>причинен тяжкий вред здоровью менее 5 человек;</a:t>
            </a:r>
          </a:p>
          <a:p>
            <a:pPr algn="just"/>
            <a:r>
              <a:rPr lang="ru-RU" sz="2400" b="1" dirty="0">
                <a:latin typeface="Calibri" pitchFamily="34" charset="0"/>
              </a:rPr>
              <a:t>*</a:t>
            </a:r>
            <a:r>
              <a:rPr lang="ru-RU" sz="2400" dirty="0">
                <a:latin typeface="Calibri" pitchFamily="34" charset="0"/>
              </a:rPr>
              <a:t>возникла чрезвычайная ситуация, при которой пострадало менее 10 человек;</a:t>
            </a:r>
          </a:p>
          <a:p>
            <a:pPr algn="just"/>
            <a:r>
              <a:rPr lang="ru-RU" sz="2400" b="1" dirty="0">
                <a:latin typeface="Calibri" pitchFamily="34" charset="0"/>
              </a:rPr>
              <a:t>*</a:t>
            </a:r>
            <a:r>
              <a:rPr lang="ru-RU" sz="2400" dirty="0">
                <a:latin typeface="Calibri" pitchFamily="34" charset="0"/>
              </a:rPr>
              <a:t>поврежден подвижной состав  и для восстановления его исправного состояния требуется проведение капитального ремонта;</a:t>
            </a:r>
          </a:p>
          <a:p>
            <a:pPr algn="just"/>
            <a:r>
              <a:rPr lang="ru-RU" sz="2400" b="1" dirty="0">
                <a:latin typeface="Calibri" pitchFamily="34" charset="0"/>
              </a:rPr>
              <a:t>*</a:t>
            </a:r>
            <a:r>
              <a:rPr lang="ru-RU" sz="2400" dirty="0">
                <a:latin typeface="Calibri" pitchFamily="34" charset="0"/>
              </a:rPr>
              <a:t>нарушены условия нормальной жизнедеятельности  менее 100 человек.</a:t>
            </a:r>
          </a:p>
          <a:p>
            <a:pPr algn="just"/>
            <a:endParaRPr lang="ru-RU" sz="2400" b="1" dirty="0"/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pic>
        <p:nvPicPr>
          <p:cNvPr id="3074" name="Picture 2" descr="https://cdn.trinixy.ru/pics4/20090519/podb/9/trains_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86"/>
          <a:stretch/>
        </p:blipFill>
        <p:spPr bwMode="auto">
          <a:xfrm>
            <a:off x="769197" y="492857"/>
            <a:ext cx="10033000" cy="537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96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7"/>
          <p:cNvSpPr txBox="1">
            <a:spLocks noChangeArrowheads="1"/>
          </p:cNvSpPr>
          <p:nvPr/>
        </p:nvSpPr>
        <p:spPr bwMode="auto">
          <a:xfrm>
            <a:off x="814917" y="4476751"/>
            <a:ext cx="87376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267" b="1" dirty="0">
                <a:solidFill>
                  <a:schemeClr val="bg1"/>
                </a:solidFill>
              </a:rPr>
              <a:t>Приказ МИНТРАНС РФ </a:t>
            </a:r>
          </a:p>
          <a:p>
            <a:pPr algn="ctr"/>
            <a:r>
              <a:rPr lang="ru-RU" sz="4267" b="1" dirty="0">
                <a:solidFill>
                  <a:schemeClr val="bg1"/>
                </a:solidFill>
              </a:rPr>
              <a:t>от 18.12.2014 № 344</a:t>
            </a:r>
          </a:p>
        </p:txBody>
      </p:sp>
      <p:sp>
        <p:nvSpPr>
          <p:cNvPr id="2052" name="TextBox 8"/>
          <p:cNvSpPr txBox="1">
            <a:spLocks noChangeArrowheads="1"/>
          </p:cNvSpPr>
          <p:nvPr/>
        </p:nvSpPr>
        <p:spPr bwMode="auto">
          <a:xfrm>
            <a:off x="1007533" y="6396567"/>
            <a:ext cx="104648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3733" dirty="0"/>
          </a:p>
        </p:txBody>
      </p:sp>
      <p:sp>
        <p:nvSpPr>
          <p:cNvPr id="2053" name="TextBox 9"/>
          <p:cNvSpPr txBox="1">
            <a:spLocks noChangeArrowheads="1"/>
          </p:cNvSpPr>
          <p:nvPr/>
        </p:nvSpPr>
        <p:spPr bwMode="auto">
          <a:xfrm>
            <a:off x="2317752" y="7078134"/>
            <a:ext cx="7522633" cy="117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ru-RU" sz="2667" dirty="0">
              <a:latin typeface="Calibri" pitchFamily="34" charset="0"/>
            </a:endParaRPr>
          </a:p>
        </p:txBody>
      </p:sp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-1" y="5504332"/>
            <a:ext cx="12120475" cy="3702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sz="2400" b="1" u="sng" dirty="0">
                <a:solidFill>
                  <a:srgbClr val="C00000"/>
                </a:solidFill>
                <a:latin typeface="Calibri" pitchFamily="34" charset="0"/>
              </a:rPr>
              <a:t>КРУШЕНИЕ</a:t>
            </a:r>
            <a:r>
              <a:rPr lang="ru-RU" sz="2400" b="1" dirty="0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ru-RU" sz="2400" b="1" dirty="0">
                <a:latin typeface="Calibri" pitchFamily="34" charset="0"/>
              </a:rPr>
              <a:t>- </a:t>
            </a:r>
            <a:r>
              <a:rPr lang="ru-RU" sz="2400" dirty="0">
                <a:latin typeface="Calibri" pitchFamily="34" charset="0"/>
              </a:rPr>
              <a:t>столкновение подвижного состава с другим подвижным составом, автотракторной техникой, транспортным средством, сход подвижного состава на перегоне и станции, при поездной и маневровой работе, экипировке или других передвижениях, в результате которых:</a:t>
            </a:r>
          </a:p>
          <a:p>
            <a:pPr algn="just"/>
            <a:r>
              <a:rPr lang="ru-RU" sz="2400" dirty="0">
                <a:latin typeface="Calibri" pitchFamily="34" charset="0"/>
              </a:rPr>
              <a:t>* погиб 1 и более человек;</a:t>
            </a:r>
          </a:p>
          <a:p>
            <a:pPr algn="just"/>
            <a:r>
              <a:rPr lang="ru-RU" sz="2400" dirty="0">
                <a:latin typeface="Calibri" pitchFamily="34" charset="0"/>
              </a:rPr>
              <a:t>* причинен тяжкий вред здоровью 5 и более человек;</a:t>
            </a:r>
          </a:p>
          <a:p>
            <a:pPr algn="just"/>
            <a:r>
              <a:rPr lang="ru-RU" sz="2400" dirty="0">
                <a:latin typeface="Calibri" pitchFamily="34" charset="0"/>
              </a:rPr>
              <a:t>* возникла чрезвычайная ситуация, при которой пострадало10 и более человек;</a:t>
            </a:r>
          </a:p>
          <a:p>
            <a:pPr algn="just"/>
            <a:r>
              <a:rPr lang="ru-RU" sz="2400" dirty="0">
                <a:latin typeface="Calibri" pitchFamily="34" charset="0"/>
              </a:rPr>
              <a:t>*поврежден железнодорожный подвижной состав до степени исключения из инвентаря;</a:t>
            </a:r>
          </a:p>
          <a:p>
            <a:pPr algn="just"/>
            <a:r>
              <a:rPr lang="ru-RU" sz="2400" dirty="0">
                <a:latin typeface="Calibri" pitchFamily="34" charset="0"/>
              </a:rPr>
              <a:t>*нарушены условия нормальной жизнедеятельности 100 и более человек</a:t>
            </a:r>
            <a:r>
              <a:rPr lang="ru-RU" sz="2400" b="1" dirty="0">
                <a:latin typeface="Calibri" pitchFamily="34" charset="0"/>
              </a:rPr>
              <a:t>.</a:t>
            </a: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-16935" y="7888895"/>
            <a:ext cx="12192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0944" tIns="60960" rIns="14812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ea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ea typeface="Times New Roman" pitchFamily="18" charset="0"/>
              <a:cs typeface="Arial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12968" y="12656"/>
            <a:ext cx="8397435" cy="872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67" b="1" dirty="0">
                <a:solidFill>
                  <a:srgbClr val="C00000"/>
                </a:solidFill>
              </a:rPr>
              <a:t>Классификация нарушений безопасности движения </a:t>
            </a:r>
            <a:r>
              <a:rPr lang="ru-RU" sz="2400" b="1" dirty="0">
                <a:solidFill>
                  <a:srgbClr val="C00000"/>
                </a:solidFill>
              </a:rPr>
              <a:t/>
            </a:r>
            <a:br>
              <a:rPr lang="ru-RU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pic>
        <p:nvPicPr>
          <p:cNvPr id="11266" name="Picture 2" descr="https://finobzor.ru/uploads/posts/2016-12/org_jnij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499" y="464061"/>
            <a:ext cx="9888835" cy="517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062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425</TotalTime>
  <Words>2808</Words>
  <Application>Microsoft Office PowerPoint</Application>
  <PresentationFormat>Произвольный</PresentationFormat>
  <Paragraphs>250</Paragraphs>
  <Slides>56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63" baseType="lpstr">
      <vt:lpstr>Arial</vt:lpstr>
      <vt:lpstr>Calibri</vt:lpstr>
      <vt:lpstr>Calibri Light</vt:lpstr>
      <vt:lpstr>Times New Roman</vt:lpstr>
      <vt:lpstr>Verdana</vt:lpstr>
      <vt:lpstr>Тема Office</vt:lpstr>
      <vt:lpstr>PDF</vt:lpstr>
      <vt:lpstr>                                                     Классификация нарушений безопасности движения.                                             Порядок служебного расследования.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Порядок служебного расследования</vt:lpstr>
      <vt:lpstr>                        Порядок служебного расследования</vt:lpstr>
      <vt:lpstr>                        Порядок служебного расследования</vt:lpstr>
      <vt:lpstr>                          Порядок служебного расследования</vt:lpstr>
      <vt:lpstr>                             Порядок служебного расследования</vt:lpstr>
      <vt:lpstr>                    Порядок служебного расследования</vt:lpstr>
      <vt:lpstr>                       Порядок служебного расследования</vt:lpstr>
      <vt:lpstr>                    Порядок служебного расследования</vt:lpstr>
      <vt:lpstr>                 Порядок служебного расследования</vt:lpstr>
      <vt:lpstr>                       Порядок служебного расследования</vt:lpstr>
      <vt:lpstr>                            Порядок служебного расследования</vt:lpstr>
      <vt:lpstr>                      Порядок служебного расследования</vt:lpstr>
      <vt:lpstr>                          Порядок служебного расследования</vt:lpstr>
      <vt:lpstr>                        Порядок служебного расследования</vt:lpstr>
      <vt:lpstr>                        Ситуационный центр Приволжской железной дороги</vt:lpstr>
      <vt:lpstr>Презентация PowerPoint</vt:lpstr>
      <vt:lpstr>Нарушения безопасности движения в поездной и маневровой работе на Приволжской ж.д.</vt:lpstr>
      <vt:lpstr>Нарушения безопасности движения в поездной и маневровой работе на Приволжской ж.д.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Классификация нарушений безопасности движения.  Порядок служебного расследования.</dc:title>
  <dc:creator>Ли Н.Г.</dc:creator>
  <cp:lastModifiedBy>Ли Н.Г.</cp:lastModifiedBy>
  <cp:revision>51</cp:revision>
  <dcterms:created xsi:type="dcterms:W3CDTF">2020-04-02T09:46:13Z</dcterms:created>
  <dcterms:modified xsi:type="dcterms:W3CDTF">2022-11-18T17:21:04Z</dcterms:modified>
</cp:coreProperties>
</file>